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36"/>
  </p:notesMasterIdLst>
  <p:sldIdLst>
    <p:sldId id="256" r:id="rId2"/>
    <p:sldId id="300" r:id="rId3"/>
    <p:sldId id="302" r:id="rId4"/>
    <p:sldId id="303" r:id="rId5"/>
    <p:sldId id="304" r:id="rId6"/>
    <p:sldId id="306" r:id="rId7"/>
    <p:sldId id="307" r:id="rId8"/>
    <p:sldId id="308" r:id="rId9"/>
    <p:sldId id="327" r:id="rId10"/>
    <p:sldId id="328" r:id="rId11"/>
    <p:sldId id="329" r:id="rId12"/>
    <p:sldId id="330" r:id="rId13"/>
    <p:sldId id="331" r:id="rId14"/>
    <p:sldId id="332" r:id="rId15"/>
    <p:sldId id="333" r:id="rId16"/>
    <p:sldId id="334" r:id="rId17"/>
    <p:sldId id="335" r:id="rId18"/>
    <p:sldId id="336" r:id="rId19"/>
    <p:sldId id="309" r:id="rId20"/>
    <p:sldId id="310" r:id="rId21"/>
    <p:sldId id="311" r:id="rId22"/>
    <p:sldId id="312" r:id="rId23"/>
    <p:sldId id="313" r:id="rId24"/>
    <p:sldId id="314" r:id="rId25"/>
    <p:sldId id="315" r:id="rId26"/>
    <p:sldId id="316" r:id="rId27"/>
    <p:sldId id="317" r:id="rId28"/>
    <p:sldId id="318" r:id="rId29"/>
    <p:sldId id="319" r:id="rId30"/>
    <p:sldId id="320" r:id="rId31"/>
    <p:sldId id="321" r:id="rId32"/>
    <p:sldId id="322" r:id="rId33"/>
    <p:sldId id="323" r:id="rId34"/>
    <p:sldId id="324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3084" y="-1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Relationship Id="rId5" Type="http://schemas.openxmlformats.org/officeDocument/2006/relationships/image" Target="../media/image43.wmf"/><Relationship Id="rId4" Type="http://schemas.openxmlformats.org/officeDocument/2006/relationships/image" Target="../media/image42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image" Target="../media/image46.wmf"/><Relationship Id="rId6" Type="http://schemas.openxmlformats.org/officeDocument/2006/relationships/image" Target="../media/image51.wmf"/><Relationship Id="rId5" Type="http://schemas.openxmlformats.org/officeDocument/2006/relationships/image" Target="../media/image50.wmf"/><Relationship Id="rId4" Type="http://schemas.openxmlformats.org/officeDocument/2006/relationships/image" Target="../media/image49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wmf"/><Relationship Id="rId7" Type="http://schemas.openxmlformats.org/officeDocument/2006/relationships/image" Target="../media/image58.wmf"/><Relationship Id="rId2" Type="http://schemas.openxmlformats.org/officeDocument/2006/relationships/image" Target="../media/image53.wmf"/><Relationship Id="rId1" Type="http://schemas.openxmlformats.org/officeDocument/2006/relationships/image" Target="../media/image47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7.wmf"/><Relationship Id="rId3" Type="http://schemas.openxmlformats.org/officeDocument/2006/relationships/image" Target="../media/image62.wmf"/><Relationship Id="rId7" Type="http://schemas.openxmlformats.org/officeDocument/2006/relationships/image" Target="../media/image66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Relationship Id="rId6" Type="http://schemas.openxmlformats.org/officeDocument/2006/relationships/image" Target="../media/image65.wmf"/><Relationship Id="rId5" Type="http://schemas.openxmlformats.org/officeDocument/2006/relationships/image" Target="../media/image64.wmf"/><Relationship Id="rId4" Type="http://schemas.openxmlformats.org/officeDocument/2006/relationships/image" Target="../media/image63.wmf"/><Relationship Id="rId9" Type="http://schemas.openxmlformats.org/officeDocument/2006/relationships/image" Target="../media/image68.wmf"/></Relationships>
</file>

<file path=ppt/drawings/_rels/vmlDrawing8.v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image" Target="../media/image73.wmf"/><Relationship Id="rId7" Type="http://schemas.openxmlformats.org/officeDocument/2006/relationships/image" Target="../media/image77.wmf"/><Relationship Id="rId2" Type="http://schemas.openxmlformats.org/officeDocument/2006/relationships/image" Target="../media/image72.wmf"/><Relationship Id="rId1" Type="http://schemas.openxmlformats.org/officeDocument/2006/relationships/image" Target="../media/image71.wmf"/><Relationship Id="rId6" Type="http://schemas.openxmlformats.org/officeDocument/2006/relationships/image" Target="../media/image76.wmf"/><Relationship Id="rId11" Type="http://schemas.openxmlformats.org/officeDocument/2006/relationships/image" Target="../media/image81.wmf"/><Relationship Id="rId5" Type="http://schemas.openxmlformats.org/officeDocument/2006/relationships/image" Target="../media/image75.wmf"/><Relationship Id="rId10" Type="http://schemas.openxmlformats.org/officeDocument/2006/relationships/image" Target="../media/image80.wmf"/><Relationship Id="rId4" Type="http://schemas.openxmlformats.org/officeDocument/2006/relationships/image" Target="../media/image74.wmf"/><Relationship Id="rId9" Type="http://schemas.openxmlformats.org/officeDocument/2006/relationships/image" Target="../media/image79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85.wmf"/><Relationship Id="rId2" Type="http://schemas.openxmlformats.org/officeDocument/2006/relationships/image" Target="../media/image84.wmf"/><Relationship Id="rId1" Type="http://schemas.openxmlformats.org/officeDocument/2006/relationships/image" Target="../media/image83.wmf"/><Relationship Id="rId5" Type="http://schemas.openxmlformats.org/officeDocument/2006/relationships/image" Target="../media/image87.wmf"/><Relationship Id="rId4" Type="http://schemas.openxmlformats.org/officeDocument/2006/relationships/image" Target="../media/image86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41578B-1EDB-4AE4-8A5C-5B3AECEE8C25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83EF75-C417-4A86-9FB5-3F05101D8F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6395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5A023B6-45A6-4255-9FE8-56FAA9B1347A}" type="slidenum">
              <a:rPr lang="ru-RU" smtClean="0"/>
              <a:pPr eaLnBrk="1" hangingPunct="1"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331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B117E6D-18EA-4FBC-8573-2AF9529F385D}" type="slidenum">
              <a:rPr lang="ru-RU"/>
              <a:pPr eaLnBrk="1" hangingPunct="1"/>
              <a:t>14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17.wmf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oleObject" Target="../embeddings/oleObject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1.png"/><Relationship Id="rId11" Type="http://schemas.openxmlformats.org/officeDocument/2006/relationships/image" Target="../media/image16.wmf"/><Relationship Id="rId5" Type="http://schemas.openxmlformats.org/officeDocument/2006/relationships/image" Target="../media/image20.png"/><Relationship Id="rId10" Type="http://schemas.openxmlformats.org/officeDocument/2006/relationships/oleObject" Target="../embeddings/oleObject1.bin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image" Target="../media/image27.png"/><Relationship Id="rId7" Type="http://schemas.openxmlformats.org/officeDocument/2006/relationships/oleObject" Target="../embeddings/oleObject4.bin"/><Relationship Id="rId12" Type="http://schemas.openxmlformats.org/officeDocument/2006/relationships/image" Target="../media/image31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hyperlink" Target="https://kk.wikipedia.org/wiki/%D3%A8%D0%B7%D0%B4%D1%96%D0%BA_%D0%B8%D0%BD%D0%B4%D1%83%D0%BA%D1%86%D0%B8%D1%8F" TargetMode="External"/><Relationship Id="rId11" Type="http://schemas.openxmlformats.org/officeDocument/2006/relationships/image" Target="../media/image30.png"/><Relationship Id="rId5" Type="http://schemas.openxmlformats.org/officeDocument/2006/relationships/image" Target="../media/image25.wmf"/><Relationship Id="rId10" Type="http://schemas.openxmlformats.org/officeDocument/2006/relationships/image" Target="../media/image29.png"/><Relationship Id="rId4" Type="http://schemas.openxmlformats.org/officeDocument/2006/relationships/oleObject" Target="../embeddings/oleObject3.bin"/><Relationship Id="rId9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wmf"/><Relationship Id="rId13" Type="http://schemas.openxmlformats.org/officeDocument/2006/relationships/oleObject" Target="../embeddings/oleObject8.bin"/><Relationship Id="rId3" Type="http://schemas.openxmlformats.org/officeDocument/2006/relationships/image" Target="../media/image36.png"/><Relationship Id="rId7" Type="http://schemas.openxmlformats.org/officeDocument/2006/relationships/oleObject" Target="../embeddings/oleObject6.bin"/><Relationship Id="rId12" Type="http://schemas.openxmlformats.org/officeDocument/2006/relationships/image" Target="../media/image3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2.wmf"/><Relationship Id="rId11" Type="http://schemas.openxmlformats.org/officeDocument/2006/relationships/oleObject" Target="../embeddings/oleObject7.bin"/><Relationship Id="rId5" Type="http://schemas.openxmlformats.org/officeDocument/2006/relationships/oleObject" Target="../embeddings/oleObject5.bin"/><Relationship Id="rId10" Type="http://schemas.openxmlformats.org/officeDocument/2006/relationships/image" Target="../media/image38.jpeg"/><Relationship Id="rId4" Type="http://schemas.openxmlformats.org/officeDocument/2006/relationships/image" Target="../media/image37.png"/><Relationship Id="rId9" Type="http://schemas.openxmlformats.org/officeDocument/2006/relationships/hyperlink" Target="https://kk.wikipedia.org/wiki/%D0%A1%D1%83%D1%80%D0%B5%D1%82:5-%D1%81%D1%83%D1%80%D0%B5%D1%82.jpg" TargetMode="External"/><Relationship Id="rId14" Type="http://schemas.openxmlformats.org/officeDocument/2006/relationships/image" Target="../media/image3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43.wmf"/><Relationship Id="rId3" Type="http://schemas.openxmlformats.org/officeDocument/2006/relationships/image" Target="../media/image44.png"/><Relationship Id="rId7" Type="http://schemas.openxmlformats.org/officeDocument/2006/relationships/image" Target="../media/image40.wmf"/><Relationship Id="rId12" Type="http://schemas.openxmlformats.org/officeDocument/2006/relationships/oleObject" Target="../embeddings/oleObject1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42.wmf"/><Relationship Id="rId5" Type="http://schemas.openxmlformats.org/officeDocument/2006/relationships/image" Target="../media/image39.wmf"/><Relationship Id="rId10" Type="http://schemas.openxmlformats.org/officeDocument/2006/relationships/oleObject" Target="../embeddings/oleObject12.bin"/><Relationship Id="rId4" Type="http://schemas.openxmlformats.org/officeDocument/2006/relationships/oleObject" Target="../embeddings/oleObject9.bin"/><Relationship Id="rId9" Type="http://schemas.openxmlformats.org/officeDocument/2006/relationships/image" Target="../media/image41.wmf"/><Relationship Id="rId14" Type="http://schemas.openxmlformats.org/officeDocument/2006/relationships/image" Target="../media/image4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13" Type="http://schemas.openxmlformats.org/officeDocument/2006/relationships/oleObject" Target="../embeddings/oleObject19.bin"/><Relationship Id="rId3" Type="http://schemas.openxmlformats.org/officeDocument/2006/relationships/oleObject" Target="../embeddings/oleObject14.bin"/><Relationship Id="rId7" Type="http://schemas.openxmlformats.org/officeDocument/2006/relationships/oleObject" Target="../embeddings/oleObject16.bin"/><Relationship Id="rId12" Type="http://schemas.openxmlformats.org/officeDocument/2006/relationships/image" Target="../media/image50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47.wmf"/><Relationship Id="rId11" Type="http://schemas.openxmlformats.org/officeDocument/2006/relationships/oleObject" Target="../embeddings/oleObject18.bin"/><Relationship Id="rId5" Type="http://schemas.openxmlformats.org/officeDocument/2006/relationships/oleObject" Target="../embeddings/oleObject15.bin"/><Relationship Id="rId15" Type="http://schemas.openxmlformats.org/officeDocument/2006/relationships/image" Target="../media/image52.png"/><Relationship Id="rId10" Type="http://schemas.openxmlformats.org/officeDocument/2006/relationships/image" Target="../media/image49.wmf"/><Relationship Id="rId4" Type="http://schemas.openxmlformats.org/officeDocument/2006/relationships/image" Target="../media/image46.wmf"/><Relationship Id="rId9" Type="http://schemas.openxmlformats.org/officeDocument/2006/relationships/oleObject" Target="../embeddings/oleObject17.bin"/><Relationship Id="rId14" Type="http://schemas.openxmlformats.org/officeDocument/2006/relationships/image" Target="../media/image51.w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13" Type="http://schemas.openxmlformats.org/officeDocument/2006/relationships/image" Target="../media/image56.wmf"/><Relationship Id="rId18" Type="http://schemas.openxmlformats.org/officeDocument/2006/relationships/image" Target="../media/image58.wmf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3.wmf"/><Relationship Id="rId12" Type="http://schemas.openxmlformats.org/officeDocument/2006/relationships/oleObject" Target="../embeddings/oleObject24.bin"/><Relationship Id="rId17" Type="http://schemas.openxmlformats.org/officeDocument/2006/relationships/oleObject" Target="../embeddings/oleObject26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59.png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55.wmf"/><Relationship Id="rId5" Type="http://schemas.openxmlformats.org/officeDocument/2006/relationships/image" Target="../media/image47.wmf"/><Relationship Id="rId15" Type="http://schemas.openxmlformats.org/officeDocument/2006/relationships/image" Target="../media/image57.wmf"/><Relationship Id="rId10" Type="http://schemas.openxmlformats.org/officeDocument/2006/relationships/oleObject" Target="../embeddings/oleObject23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54.wmf"/><Relationship Id="rId14" Type="http://schemas.openxmlformats.org/officeDocument/2006/relationships/oleObject" Target="../embeddings/oleObject25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13" Type="http://schemas.openxmlformats.org/officeDocument/2006/relationships/oleObject" Target="../embeddings/oleObject32.bin"/><Relationship Id="rId18" Type="http://schemas.openxmlformats.org/officeDocument/2006/relationships/image" Target="../media/image67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12" Type="http://schemas.openxmlformats.org/officeDocument/2006/relationships/image" Target="../media/image64.wmf"/><Relationship Id="rId17" Type="http://schemas.openxmlformats.org/officeDocument/2006/relationships/oleObject" Target="../embeddings/oleObject34.bin"/><Relationship Id="rId2" Type="http://schemas.openxmlformats.org/officeDocument/2006/relationships/slideLayout" Target="../slideLayouts/slideLayout6.xml"/><Relationship Id="rId16" Type="http://schemas.openxmlformats.org/officeDocument/2006/relationships/image" Target="../media/image66.wmf"/><Relationship Id="rId20" Type="http://schemas.openxmlformats.org/officeDocument/2006/relationships/image" Target="../media/image68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61.wmf"/><Relationship Id="rId11" Type="http://schemas.openxmlformats.org/officeDocument/2006/relationships/oleObject" Target="../embeddings/oleObject31.bin"/><Relationship Id="rId5" Type="http://schemas.openxmlformats.org/officeDocument/2006/relationships/oleObject" Target="../embeddings/oleObject28.bin"/><Relationship Id="rId15" Type="http://schemas.openxmlformats.org/officeDocument/2006/relationships/oleObject" Target="../embeddings/oleObject33.bin"/><Relationship Id="rId10" Type="http://schemas.openxmlformats.org/officeDocument/2006/relationships/image" Target="../media/image63.wmf"/><Relationship Id="rId19" Type="http://schemas.openxmlformats.org/officeDocument/2006/relationships/oleObject" Target="../embeddings/oleObject35.bin"/><Relationship Id="rId4" Type="http://schemas.openxmlformats.org/officeDocument/2006/relationships/image" Target="../media/image60.wmf"/><Relationship Id="rId9" Type="http://schemas.openxmlformats.org/officeDocument/2006/relationships/oleObject" Target="../embeddings/oleObject30.bin"/><Relationship Id="rId14" Type="http://schemas.openxmlformats.org/officeDocument/2006/relationships/image" Target="../media/image65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8.bin"/><Relationship Id="rId13" Type="http://schemas.openxmlformats.org/officeDocument/2006/relationships/image" Target="../media/image75.wmf"/><Relationship Id="rId18" Type="http://schemas.openxmlformats.org/officeDocument/2006/relationships/oleObject" Target="../embeddings/oleObject43.bin"/><Relationship Id="rId3" Type="http://schemas.openxmlformats.org/officeDocument/2006/relationships/image" Target="../media/image82.jpeg"/><Relationship Id="rId21" Type="http://schemas.openxmlformats.org/officeDocument/2006/relationships/image" Target="../media/image79.wmf"/><Relationship Id="rId7" Type="http://schemas.openxmlformats.org/officeDocument/2006/relationships/image" Target="../media/image72.wmf"/><Relationship Id="rId12" Type="http://schemas.openxmlformats.org/officeDocument/2006/relationships/oleObject" Target="../embeddings/oleObject40.bin"/><Relationship Id="rId17" Type="http://schemas.openxmlformats.org/officeDocument/2006/relationships/image" Target="../media/image77.wmf"/><Relationship Id="rId25" Type="http://schemas.openxmlformats.org/officeDocument/2006/relationships/image" Target="../media/image81.w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2.bin"/><Relationship Id="rId20" Type="http://schemas.openxmlformats.org/officeDocument/2006/relationships/oleObject" Target="../embeddings/oleObject44.bin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37.bin"/><Relationship Id="rId11" Type="http://schemas.openxmlformats.org/officeDocument/2006/relationships/image" Target="../media/image74.wmf"/><Relationship Id="rId24" Type="http://schemas.openxmlformats.org/officeDocument/2006/relationships/oleObject" Target="../embeddings/oleObject46.bin"/><Relationship Id="rId5" Type="http://schemas.openxmlformats.org/officeDocument/2006/relationships/image" Target="../media/image71.wmf"/><Relationship Id="rId15" Type="http://schemas.openxmlformats.org/officeDocument/2006/relationships/image" Target="../media/image76.wmf"/><Relationship Id="rId23" Type="http://schemas.openxmlformats.org/officeDocument/2006/relationships/image" Target="../media/image80.wmf"/><Relationship Id="rId10" Type="http://schemas.openxmlformats.org/officeDocument/2006/relationships/oleObject" Target="../embeddings/oleObject39.bin"/><Relationship Id="rId19" Type="http://schemas.openxmlformats.org/officeDocument/2006/relationships/image" Target="../media/image78.wmf"/><Relationship Id="rId4" Type="http://schemas.openxmlformats.org/officeDocument/2006/relationships/oleObject" Target="../embeddings/oleObject36.bin"/><Relationship Id="rId9" Type="http://schemas.openxmlformats.org/officeDocument/2006/relationships/image" Target="../media/image73.wmf"/><Relationship Id="rId14" Type="http://schemas.openxmlformats.org/officeDocument/2006/relationships/oleObject" Target="../embeddings/oleObject41.bin"/><Relationship Id="rId22" Type="http://schemas.openxmlformats.org/officeDocument/2006/relationships/oleObject" Target="../embeddings/oleObject45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9.bin"/><Relationship Id="rId13" Type="http://schemas.openxmlformats.org/officeDocument/2006/relationships/image" Target="../media/image87.wmf"/><Relationship Id="rId3" Type="http://schemas.openxmlformats.org/officeDocument/2006/relationships/image" Target="../media/image88.jpeg"/><Relationship Id="rId7" Type="http://schemas.openxmlformats.org/officeDocument/2006/relationships/image" Target="../media/image84.wmf"/><Relationship Id="rId12" Type="http://schemas.openxmlformats.org/officeDocument/2006/relationships/oleObject" Target="../embeddings/oleObject5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48.bin"/><Relationship Id="rId11" Type="http://schemas.openxmlformats.org/officeDocument/2006/relationships/image" Target="../media/image86.wmf"/><Relationship Id="rId5" Type="http://schemas.openxmlformats.org/officeDocument/2006/relationships/image" Target="../media/image83.wmf"/><Relationship Id="rId10" Type="http://schemas.openxmlformats.org/officeDocument/2006/relationships/oleObject" Target="../embeddings/oleObject50.bin"/><Relationship Id="rId4" Type="http://schemas.openxmlformats.org/officeDocument/2006/relationships/oleObject" Target="../embeddings/oleObject47.bin"/><Relationship Id="rId9" Type="http://schemas.openxmlformats.org/officeDocument/2006/relationships/image" Target="../media/image85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6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3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115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11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file:///C:\Users\User\AppData\Program%20Files\Phisics\11kaz\i\f2_36.gif" TargetMode="External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15616" y="188640"/>
            <a:ext cx="7560840" cy="490776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228600">
              <a:schemeClr val="accent5">
                <a:satMod val="175000"/>
                <a:alpha val="40000"/>
              </a:schemeClr>
            </a:glow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М.Өтемісов атындағы Батыс Қазақстан университеті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32656"/>
            <a:ext cx="785786" cy="5485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13484" y="2780928"/>
            <a:ext cx="5437112" cy="578882"/>
          </a:xfrm>
          <a:prstGeom prst="flowChartAlternateProcess">
            <a:avLst/>
          </a:prstGeom>
          <a:solidFill>
            <a:schemeClr val="accent4">
              <a:lumMod val="20000"/>
              <a:lumOff val="80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pPr algn="ctr"/>
            <a:r>
              <a:rPr lang="kk-KZ" sz="20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kk-KZ" sz="2800" b="1" i="1" dirty="0">
                <a:latin typeface="Times New Roman" pitchFamily="18" charset="0"/>
                <a:cs typeface="Times New Roman" pitchFamily="18" charset="0"/>
              </a:rPr>
              <a:t>Дәріс 11.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 err="1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8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ток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707904" y="6237312"/>
            <a:ext cx="11801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2021 жыл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59632" y="1916832"/>
            <a:ext cx="73448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sz="2800" b="1" dirty="0"/>
              <a:t>Электр және магнетизм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582157" y="5074443"/>
            <a:ext cx="5544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Физ.-мат.ғ.к.ғ доцент Кушеккалиев А.Н.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Багетная рамка 12"/>
          <p:cNvSpPr/>
          <p:nvPr/>
        </p:nvSpPr>
        <p:spPr>
          <a:xfrm>
            <a:off x="2627784" y="188640"/>
            <a:ext cx="4104456" cy="792088"/>
          </a:xfrm>
          <a:prstGeom prst="bevel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2800" b="1" dirty="0" smtClean="0">
                <a:solidFill>
                  <a:schemeClr val="tx1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Жоспары:</a:t>
            </a:r>
            <a:endParaRPr lang="ru-RU" sz="2800" b="1" dirty="0">
              <a:solidFill>
                <a:schemeClr val="tx1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Вертикальный свиток 7"/>
          <p:cNvSpPr/>
          <p:nvPr/>
        </p:nvSpPr>
        <p:spPr>
          <a:xfrm>
            <a:off x="899592" y="1268760"/>
            <a:ext cx="7488832" cy="4608512"/>
          </a:xfrm>
          <a:prstGeom prst="verticalScroll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  <a:defRPr/>
            </a:pPr>
            <a:r>
              <a:rPr lang="ru-RU" sz="2400" b="1" cap="small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400" b="1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ток.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400" b="1" i="1" cap="small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активті</a:t>
            </a:r>
            <a:r>
              <a:rPr lang="ru-RU" sz="2400" b="1" i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cap="small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кедергі</a:t>
            </a:r>
            <a:r>
              <a:rPr lang="ru-RU" sz="2400" b="1" i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400" b="1" i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cap="small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сыйымдылық</a:t>
            </a:r>
            <a:r>
              <a:rPr lang="ru-RU" sz="2400" b="1" i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cap="small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кедергі</a:t>
            </a:r>
            <a:r>
              <a:rPr lang="ru-RU" sz="2400" b="1" i="1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buFont typeface="+mj-lt"/>
              <a:buAutoNum type="arabicPeriod"/>
              <a:defRPr/>
            </a:pPr>
            <a:r>
              <a:rPr lang="ru-RU" sz="2400" b="1" i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Ом </a:t>
            </a:r>
            <a:r>
              <a:rPr lang="ru-RU" sz="2400" b="1" i="1" cap="small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заңы</a:t>
            </a:r>
            <a:r>
              <a:rPr lang="ru-RU" sz="2400" b="1" i="1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400" b="1" i="1" cap="small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400" b="1" i="1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ток </a:t>
            </a:r>
            <a:r>
              <a:rPr lang="ru-RU" sz="2400" b="1" i="1" cap="small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тізбегіндегі</a:t>
            </a:r>
            <a:r>
              <a:rPr lang="ru-RU" sz="2400" b="1" i="1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cap="small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қуат</a:t>
            </a:r>
            <a:r>
              <a:rPr lang="ru-RU" sz="2400" b="1" i="1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400" b="1" i="1" cap="small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400" b="1" i="1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ток генераторы.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ru-RU" sz="2400" b="1" i="1" cap="small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Трансформатор</a:t>
            </a:r>
            <a:r>
              <a:rPr lang="ru-RU" sz="2400" i="1" cap="small" dirty="0">
                <a:solidFill>
                  <a:srgbClr val="575F6D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400" i="1" cap="small" dirty="0">
                <a:solidFill>
                  <a:srgbClr val="575F6D"/>
                </a:solidFill>
                <a:latin typeface="Times New Roman" pitchFamily="18" charset="0"/>
                <a:cs typeface="Times New Roman" pitchFamily="18" charset="0"/>
              </a:rPr>
            </a:br>
            <a:endParaRPr lang="kk-KZ" sz="3200" b="1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57188" y="571500"/>
            <a:ext cx="8229600" cy="725488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Айнымалы ток.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3" name="Содержимое 2"/>
          <p:cNvSpPr>
            <a:spLocks noGrp="1"/>
          </p:cNvSpPr>
          <p:nvPr>
            <p:ph sz="quarter" idx="1"/>
          </p:nvPr>
        </p:nvSpPr>
        <p:spPr>
          <a:xfrm>
            <a:off x="683568" y="1196752"/>
            <a:ext cx="7467600" cy="48736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ток,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кең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мағынасында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бағыты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шамасы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периодты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өзгеріп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отыратын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тогы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Ал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техникада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ток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ток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күші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кернеудің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период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ішіндегі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орташа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мәні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нөлге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тең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периодты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ток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түсініледі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 smtClean="0"/>
          </a:p>
        </p:txBody>
      </p:sp>
      <p:pic>
        <p:nvPicPr>
          <p:cNvPr id="4" name="Picture 2" descr="https://ds03.infourok.ru/uploads/ex/0cfc/0000340b-f259839d/img1.jpg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81" t="47719" r="6961" b="12861"/>
          <a:stretch/>
        </p:blipFill>
        <p:spPr bwMode="auto">
          <a:xfrm>
            <a:off x="2223134" y="3428999"/>
            <a:ext cx="4581114" cy="244827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455081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/>
          <p:cNvSpPr>
            <a:spLocks noGrp="1"/>
          </p:cNvSpPr>
          <p:nvPr>
            <p:ph type="title"/>
          </p:nvPr>
        </p:nvSpPr>
        <p:spPr>
          <a:xfrm>
            <a:off x="468313" y="457200"/>
            <a:ext cx="7467600" cy="114300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100" b="1" i="1" dirty="0" smtClean="0">
                <a:latin typeface="Times New Roman" pitchFamily="18" charset="0"/>
                <a:cs typeface="Times New Roman" pitchFamily="18" charset="0"/>
              </a:rPr>
              <a:t>Айнымалы ток тізбегіндегі активті кедергі.Айнымалы ток тізбегіндегі сыйымдылық кедергі.</a:t>
            </a:r>
          </a:p>
        </p:txBody>
      </p:sp>
      <p:sp>
        <p:nvSpPr>
          <p:cNvPr id="1126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algn="just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		Резистор мен жалғағыш сымдардан тұратын қарапайым тізбектің қысқыштарындағы кернеу    заңымен өзегереді.</a:t>
            </a:r>
          </a:p>
          <a:p>
            <a:pPr algn="just" eaLnBrk="1" hangingPunct="1">
              <a:buFontTx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8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1269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75" y="3357563"/>
            <a:ext cx="200025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0" name="Прямоугольник 5"/>
          <p:cNvSpPr>
            <a:spLocks noChangeArrowheads="1"/>
          </p:cNvSpPr>
          <p:nvPr/>
        </p:nvSpPr>
        <p:spPr bwMode="auto">
          <a:xfrm>
            <a:off x="785813" y="5643563"/>
            <a:ext cx="5715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R кедергіні актив кедергі деп атайды.</a:t>
            </a:r>
          </a:p>
          <a:p>
            <a:endParaRPr lang="ru-RU" sz="240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11271" name="Picture 4" descr="C:\Users\Нуржан\Desktop\2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4071938"/>
            <a:ext cx="26193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2118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428625" y="857250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Ток күші мен кернеу тербелістерінің графиктері: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Picture 2" descr="C:\Users\Нуржан\Desktop\24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57313" y="2214563"/>
            <a:ext cx="6000750" cy="3143250"/>
          </a:xfrm>
          <a:noFill/>
        </p:spPr>
      </p:pic>
    </p:spTree>
    <p:extLst>
      <p:ext uri="{BB962C8B-B14F-4D97-AF65-F5344CB8AC3E}">
        <p14:creationId xmlns:p14="http://schemas.microsoft.com/office/powerpoint/2010/main" val="50854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3284984"/>
            <a:ext cx="8373616" cy="3312368"/>
          </a:xfrm>
        </p:spPr>
        <p:txBody>
          <a:bodyPr>
            <a:normAutofit fontScale="77500" lnSpcReduction="20000"/>
          </a:bodyPr>
          <a:lstStyle/>
          <a:p>
            <a:pPr algn="just" eaLnBrk="1" hangingPunct="1">
              <a:buFontTx/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Ток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күші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кернеу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өзгерісі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қайталанатын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уақыттың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секундтпен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берілген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ең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қысқа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аралығы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период (Т)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деп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аталады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(1-сурет).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токтың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тағы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маңызды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сипаттамасы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жиілік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600" dirty="0" smtClean="0">
                <a:latin typeface="Times New Roman" pitchFamily="18" charset="0"/>
                <a:cs typeface="Times New Roman" pitchFamily="18" charset="0"/>
              </a:rPr>
              <a:t>ƒ).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Дүние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жүзі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елдерінің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көпшілігіндегі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Қазақстандағы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энергетикалық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жүйелерде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пайдаланылатын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стандартты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жиілік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— 50 Гц, ал АҚШ-та 60 Гц.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Байланыс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техникасында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жиілігі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жоғары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(100 кГц-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30 ГГц-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дейін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ток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пайдаланылады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Арнайы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мақсат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өндіріс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орындарында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медицинада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ғылым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техниканың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салаларында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әр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түрлі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жиіліктегі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ток,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импульстік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ток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 Ток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кернеуін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кемітпей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түрлендіруге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болатындықтан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іс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жүзінде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токты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жеткізуде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таратуда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кеңінен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600" dirty="0" err="1" smtClean="0">
                <a:latin typeface="Times New Roman" pitchFamily="18" charset="0"/>
                <a:cs typeface="Times New Roman" pitchFamily="18" charset="0"/>
              </a:rPr>
              <a:t>пайдаланады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4339" name="Picture 2" descr="C:\Users\Нуржан\Desktop\220px-1-сурет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420524"/>
            <a:ext cx="3857625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0" name="Прямоугольник 4"/>
          <p:cNvSpPr>
            <a:spLocks noChangeArrowheads="1"/>
          </p:cNvSpPr>
          <p:nvPr/>
        </p:nvSpPr>
        <p:spPr bwMode="auto">
          <a:xfrm>
            <a:off x="2413793" y="2414424"/>
            <a:ext cx="35655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1-сурет.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Периодты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і(т)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токтың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графигі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8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0648"/>
            <a:ext cx="3500438" cy="293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Прямоугольник 4"/>
          <p:cNvSpPr>
            <a:spLocks noChangeArrowheads="1"/>
          </p:cNvSpPr>
          <p:nvPr/>
        </p:nvSpPr>
        <p:spPr bwMode="auto">
          <a:xfrm>
            <a:off x="395536" y="3356992"/>
            <a:ext cx="8460680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токтың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фазалық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жүйесі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қолданылады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токқа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қарағанда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токтың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генераторлары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қозғалтқыштарының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құрылымы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жұмысы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сенімді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мөлшері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шағын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арзан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ток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әуелі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шала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өткізгіштер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кейін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шала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өткізгішті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инверторлар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жиілігі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реттелмелі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айнымалы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токқа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түрлендіріледі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Бұл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жағдай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жылдамдығын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бірте-бірте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реттеуді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талап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жетектерінің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түрі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қарапайым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әрі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арзан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қозғалтқыштарын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асинхронды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синхронды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пайдалануға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мүмкіндік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береді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7005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Содержимое 2"/>
          <p:cNvSpPr>
            <a:spLocks noGrp="1"/>
          </p:cNvSpPr>
          <p:nvPr>
            <p:ph sz="quarter" idx="1"/>
          </p:nvPr>
        </p:nvSpPr>
        <p:spPr>
          <a:xfrm>
            <a:off x="571500" y="785813"/>
            <a:ext cx="8229600" cy="452596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Тәжірибеде жай және неғұрлым маңызды жағдайда айнымалы ток күшінің лездік мәні (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) синусоидалық заңға сәйкес белгілі бір уақыт 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t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ішінде мынадай заң бойынша өзгереді: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, мұндағы 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— ток амплитудасы,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       —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токтың бұрыштық жиілігі, 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— бастапқы фаза.</a:t>
            </a:r>
          </a:p>
          <a:p>
            <a:pPr algn="just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Сондай жиіліктегі кернеу де синусоидалық заң бойынша өзгереді:</a:t>
            </a:r>
          </a:p>
          <a:p>
            <a:pPr algn="just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, мұндағы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— кернеу амплитудасы,  — бастапқы фаза</a:t>
            </a:r>
          </a:p>
          <a:p>
            <a:pPr eaLnBrk="1" hangingPunct="1">
              <a:buFontTx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695325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endParaRPr lang="ru-RU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390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16391" name="Rectangle 10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6392" name="Picture 9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2357438"/>
            <a:ext cx="2000250" cy="452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6394" name="Picture 11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0100" y="2706688"/>
            <a:ext cx="388938" cy="512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5" name="Rectangle 1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6396" name="Picture 1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88" y="2857500"/>
            <a:ext cx="666750" cy="30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7" name="Rectangle 1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6398" name="Picture 15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3286125"/>
            <a:ext cx="214312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9" name="Rectangle 1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6400" name="Picture 17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4071938"/>
            <a:ext cx="214312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1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6402" name="Picture 19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88" y="4500563"/>
            <a:ext cx="238125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03" name="Rectangle 2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pic>
        <p:nvPicPr>
          <p:cNvPr id="16404" name="Picture 21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4500563"/>
            <a:ext cx="241300" cy="309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318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92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b="1" smtClean="0">
                <a:solidFill>
                  <a:schemeClr val="accent2"/>
                </a:solidFill>
              </a:rPr>
              <a:t>Айнымалы ток тізбегіндегі актив кедергі</a:t>
            </a:r>
            <a:endParaRPr lang="ru-RU" sz="2800" smtClean="0">
              <a:solidFill>
                <a:schemeClr val="accent2"/>
              </a:solidFill>
            </a:endParaRPr>
          </a:p>
        </p:txBody>
      </p:sp>
      <p:pic>
        <p:nvPicPr>
          <p:cNvPr id="102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692150"/>
            <a:ext cx="1714500" cy="156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Прямоугольник 3"/>
          <p:cNvSpPr>
            <a:spLocks noChangeArrowheads="1"/>
          </p:cNvSpPr>
          <p:nvPr/>
        </p:nvSpPr>
        <p:spPr bwMode="auto">
          <a:xfrm>
            <a:off x="250825" y="692150"/>
            <a:ext cx="6769100" cy="6186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dirty="0"/>
              <a:t>R </a:t>
            </a:r>
            <a:r>
              <a:rPr lang="ru-RU" dirty="0" err="1"/>
              <a:t>кедергіні</a:t>
            </a:r>
            <a:r>
              <a:rPr lang="ru-RU" dirty="0"/>
              <a:t> </a:t>
            </a:r>
            <a:r>
              <a:rPr lang="ru-RU" dirty="0" err="1"/>
              <a:t>айнымалы</a:t>
            </a:r>
            <a:r>
              <a:rPr lang="ru-RU" dirty="0"/>
              <a:t> ток </a:t>
            </a:r>
            <a:r>
              <a:rPr lang="ru-RU" dirty="0" err="1"/>
              <a:t>тізбегіндегі</a:t>
            </a:r>
            <a:r>
              <a:rPr lang="ru-RU" dirty="0"/>
              <a:t> </a:t>
            </a:r>
            <a:r>
              <a:rPr lang="ru-RU" dirty="0" err="1"/>
              <a:t>активті</a:t>
            </a:r>
            <a:r>
              <a:rPr lang="ru-RU" dirty="0"/>
              <a:t> </a:t>
            </a:r>
            <a:r>
              <a:rPr lang="ru-RU" dirty="0" err="1"/>
              <a:t>кедергі</a:t>
            </a:r>
            <a:r>
              <a:rPr lang="ru-RU" dirty="0"/>
              <a:t> </a:t>
            </a:r>
            <a:r>
              <a:rPr lang="ru-RU" dirty="0" err="1"/>
              <a:t>деп</a:t>
            </a:r>
            <a:r>
              <a:rPr lang="ru-RU" dirty="0"/>
              <a:t> </a:t>
            </a:r>
            <a:r>
              <a:rPr lang="ru-RU" dirty="0" err="1"/>
              <a:t>атайды</a:t>
            </a:r>
            <a:r>
              <a:rPr lang="ru-RU" dirty="0"/>
              <a:t>. </a:t>
            </a:r>
            <a:endParaRPr lang="en-US" dirty="0"/>
          </a:p>
          <a:p>
            <a:r>
              <a:rPr lang="ru-RU" dirty="0" err="1"/>
              <a:t>Айнымалы</a:t>
            </a:r>
            <a:r>
              <a:rPr lang="ru-RU" dirty="0"/>
              <a:t> ток </a:t>
            </a:r>
            <a:r>
              <a:rPr lang="ru-RU" dirty="0" err="1"/>
              <a:t>күшінің</a:t>
            </a:r>
            <a:r>
              <a:rPr lang="ru-RU" dirty="0"/>
              <a:t> </a:t>
            </a:r>
            <a:r>
              <a:rPr lang="ru-RU" dirty="0" err="1"/>
              <a:t>лездік</a:t>
            </a:r>
            <a:r>
              <a:rPr lang="ru-RU" dirty="0"/>
              <a:t> </a:t>
            </a:r>
            <a:r>
              <a:rPr lang="ru-RU" dirty="0" err="1"/>
              <a:t>мәні</a:t>
            </a:r>
            <a:r>
              <a:rPr lang="ru-RU" dirty="0"/>
              <a:t> ( ) </a:t>
            </a:r>
            <a:r>
              <a:rPr lang="ru-RU" dirty="0" err="1"/>
              <a:t>синусоидалық</a:t>
            </a:r>
            <a:r>
              <a:rPr lang="ru-RU" dirty="0"/>
              <a:t> </a:t>
            </a:r>
            <a:r>
              <a:rPr lang="ru-RU" dirty="0" err="1"/>
              <a:t>заңға</a:t>
            </a:r>
            <a:r>
              <a:rPr lang="ru-RU" dirty="0"/>
              <a:t> </a:t>
            </a:r>
            <a:r>
              <a:rPr lang="ru-RU" dirty="0" err="1"/>
              <a:t>сәйкес</a:t>
            </a:r>
            <a:r>
              <a:rPr lang="ru-RU" dirty="0"/>
              <a:t> </a:t>
            </a:r>
            <a:r>
              <a:rPr lang="ru-RU" dirty="0" err="1"/>
              <a:t>белгілі</a:t>
            </a:r>
            <a:r>
              <a:rPr lang="ru-RU" dirty="0"/>
              <a:t> </a:t>
            </a:r>
            <a:r>
              <a:rPr lang="ru-RU" dirty="0" err="1"/>
              <a:t>бір</a:t>
            </a:r>
            <a:r>
              <a:rPr lang="ru-RU" dirty="0"/>
              <a:t> </a:t>
            </a:r>
            <a:r>
              <a:rPr lang="ru-RU" dirty="0" err="1"/>
              <a:t>уақыт</a:t>
            </a:r>
            <a:r>
              <a:rPr lang="ru-RU" dirty="0"/>
              <a:t> </a:t>
            </a:r>
            <a:r>
              <a:rPr lang="ru-RU" dirty="0" err="1"/>
              <a:t>ішінде</a:t>
            </a:r>
            <a:r>
              <a:rPr lang="ru-RU" dirty="0"/>
              <a:t> </a:t>
            </a:r>
            <a:r>
              <a:rPr lang="ru-RU" dirty="0" err="1"/>
              <a:t>мынадай</a:t>
            </a:r>
            <a:r>
              <a:rPr lang="ru-RU" dirty="0"/>
              <a:t> </a:t>
            </a:r>
            <a:r>
              <a:rPr lang="ru-RU" dirty="0" err="1"/>
              <a:t>заң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өзгереді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 err="1"/>
              <a:t>Сондай</a:t>
            </a:r>
            <a:r>
              <a:rPr lang="ru-RU" dirty="0"/>
              <a:t> </a:t>
            </a:r>
            <a:r>
              <a:rPr lang="ru-RU" dirty="0" err="1"/>
              <a:t>жиіліктегі</a:t>
            </a:r>
            <a:r>
              <a:rPr lang="ru-RU" dirty="0"/>
              <a:t> </a:t>
            </a:r>
            <a:r>
              <a:rPr lang="ru-RU" dirty="0" err="1"/>
              <a:t>кернеу</a:t>
            </a:r>
            <a:r>
              <a:rPr lang="ru-RU" dirty="0"/>
              <a:t> де </a:t>
            </a:r>
            <a:r>
              <a:rPr lang="ru-RU" dirty="0" err="1"/>
              <a:t>синусоидалық</a:t>
            </a:r>
            <a:r>
              <a:rPr lang="ru-RU" dirty="0"/>
              <a:t> </a:t>
            </a:r>
            <a:r>
              <a:rPr lang="ru-RU" dirty="0" err="1"/>
              <a:t>заң</a:t>
            </a:r>
            <a:r>
              <a:rPr lang="ru-RU" dirty="0"/>
              <a:t> </a:t>
            </a:r>
            <a:r>
              <a:rPr lang="ru-RU" dirty="0" err="1"/>
              <a:t>бойынша</a:t>
            </a:r>
            <a:r>
              <a:rPr lang="ru-RU" dirty="0"/>
              <a:t> </a:t>
            </a:r>
            <a:r>
              <a:rPr lang="ru-RU" dirty="0" err="1"/>
              <a:t>өзгереді</a:t>
            </a:r>
            <a:r>
              <a:rPr lang="ru-RU" dirty="0"/>
              <a:t>:</a:t>
            </a:r>
          </a:p>
          <a:p>
            <a:endParaRPr lang="ru-RU" dirty="0"/>
          </a:p>
          <a:p>
            <a:r>
              <a:rPr lang="ru-RU" dirty="0" err="1"/>
              <a:t>Мұндай</a:t>
            </a:r>
            <a:r>
              <a:rPr lang="ru-RU" dirty="0"/>
              <a:t> </a:t>
            </a:r>
            <a:r>
              <a:rPr lang="ru-RU" dirty="0" err="1"/>
              <a:t>айнымалы</a:t>
            </a:r>
            <a:r>
              <a:rPr lang="ru-RU" dirty="0"/>
              <a:t> </a:t>
            </a:r>
            <a:r>
              <a:rPr lang="ru-RU" dirty="0" err="1"/>
              <a:t>токтың</a:t>
            </a:r>
            <a:r>
              <a:rPr lang="ru-RU" dirty="0"/>
              <a:t> </a:t>
            </a:r>
            <a:r>
              <a:rPr lang="ru-RU" dirty="0" err="1"/>
              <a:t>әсерлік</a:t>
            </a:r>
            <a:r>
              <a:rPr lang="ru-RU" dirty="0"/>
              <a:t> </a:t>
            </a:r>
            <a:r>
              <a:rPr lang="ru-RU" dirty="0" err="1"/>
              <a:t>мәндері</a:t>
            </a:r>
            <a:r>
              <a:rPr lang="ru-RU" dirty="0"/>
              <a:t> </a:t>
            </a:r>
            <a:r>
              <a:rPr lang="ru-RU" dirty="0" err="1"/>
              <a:t>мынаған</a:t>
            </a:r>
            <a:r>
              <a:rPr lang="ru-RU" dirty="0"/>
              <a:t> </a:t>
            </a:r>
            <a:r>
              <a:rPr lang="ru-RU" dirty="0" err="1"/>
              <a:t>тең</a:t>
            </a:r>
            <a:r>
              <a:rPr lang="ru-RU" dirty="0"/>
              <a:t> </a:t>
            </a:r>
            <a:r>
              <a:rPr lang="ru-RU" dirty="0" err="1"/>
              <a:t>болады</a:t>
            </a:r>
            <a:r>
              <a:rPr lang="ru-RU" dirty="0"/>
              <a:t>: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r>
              <a:rPr lang="ru-RU" dirty="0"/>
              <a:t>Тек </a:t>
            </a:r>
            <a:r>
              <a:rPr lang="ru-RU" dirty="0" err="1"/>
              <a:t>активт</a:t>
            </a:r>
            <a:r>
              <a:rPr lang="kk-KZ" dirty="0"/>
              <a:t>і кедергісі бар тізбектегі айнымалы токтың бір период ішіндегі орташа қуаты </a:t>
            </a:r>
            <a:r>
              <a:rPr lang="ru-RU" dirty="0"/>
              <a:t>      </a:t>
            </a:r>
            <a:r>
              <a:rPr lang="ru-RU" dirty="0" err="1"/>
              <a:t>әсерлік</a:t>
            </a:r>
            <a:r>
              <a:rPr lang="ru-RU" dirty="0"/>
              <a:t> ток </a:t>
            </a:r>
            <a:r>
              <a:rPr lang="ru-RU" dirty="0" err="1"/>
              <a:t>мәні</a:t>
            </a:r>
            <a:r>
              <a:rPr lang="ru-RU" dirty="0"/>
              <a:t> мен </a:t>
            </a:r>
            <a:r>
              <a:rPr lang="ru-RU" dirty="0" err="1"/>
              <a:t>әсерлік</a:t>
            </a:r>
            <a:r>
              <a:rPr lang="ru-RU" dirty="0"/>
              <a:t> </a:t>
            </a:r>
            <a:r>
              <a:rPr lang="ru-RU" dirty="0" err="1"/>
              <a:t>кернеу</a:t>
            </a:r>
            <a:r>
              <a:rPr lang="ru-RU" dirty="0"/>
              <a:t> </a:t>
            </a:r>
            <a:r>
              <a:rPr lang="ru-RU" dirty="0" err="1"/>
              <a:t>мәнінің</a:t>
            </a:r>
            <a:r>
              <a:rPr lang="ru-RU" dirty="0"/>
              <a:t> </a:t>
            </a:r>
            <a:r>
              <a:rPr lang="ru-RU" dirty="0" err="1"/>
              <a:t>көбейтіндісінен</a:t>
            </a:r>
            <a:r>
              <a:rPr lang="ru-RU" dirty="0"/>
              <a:t> кем </a:t>
            </a:r>
            <a:r>
              <a:rPr lang="ru-RU" dirty="0" err="1"/>
              <a:t>болады</a:t>
            </a:r>
            <a:r>
              <a:rPr lang="ru-RU" dirty="0"/>
              <a:t>:</a:t>
            </a:r>
          </a:p>
          <a:p>
            <a:r>
              <a:rPr lang="ru-RU" dirty="0"/>
              <a:t>.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3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900" y="4941888"/>
            <a:ext cx="1943100" cy="1381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Рисунок 5" descr="i(t)=I_\mathrm{m}\cdot\sin(\omega t + \alpha)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989138"/>
            <a:ext cx="2376488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Рисунок 13" descr="u(t)=U_\mathrm{m}\cdot\sin(\omega t + \beta)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781300"/>
            <a:ext cx="2376488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Рисунок 14" descr="I_\mathrm{}=\frac{I_\mathrm{m}}{\sqrt{2}}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3573463"/>
            <a:ext cx="1081088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Рисунок 15" descr="U_\mathrm{}=\frac{U_\mathrm{m}}{\sqrt{2}}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644900"/>
            <a:ext cx="93662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6" name="Рисунок 16" descr="P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4581525"/>
            <a:ext cx="215900" cy="20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26" name="Object 11"/>
          <p:cNvGraphicFramePr>
            <a:graphicFrameLocks noChangeAspect="1"/>
          </p:cNvGraphicFramePr>
          <p:nvPr/>
        </p:nvGraphicFramePr>
        <p:xfrm>
          <a:off x="1547813" y="5445125"/>
          <a:ext cx="1477962" cy="1090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2" name="Equation" r:id="rId10" imgW="482400" imgH="355320" progId="Equation.DSMT4">
                  <p:embed/>
                </p:oleObj>
              </mc:Choice>
              <mc:Fallback>
                <p:oleObj name="Equation" r:id="rId10" imgW="48240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813" y="5445125"/>
                        <a:ext cx="1477962" cy="1090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11"/>
          <p:cNvGraphicFramePr>
            <a:graphicFrameLocks noChangeAspect="1"/>
          </p:cNvGraphicFramePr>
          <p:nvPr/>
        </p:nvGraphicFramePr>
        <p:xfrm>
          <a:off x="3492500" y="5445125"/>
          <a:ext cx="1400175" cy="89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12" imgW="457200" imgH="291960" progId="Equation.DSMT4">
                  <p:embed/>
                </p:oleObj>
              </mc:Choice>
              <mc:Fallback>
                <p:oleObj name="Equation" r:id="rId12" imgW="457200" imgH="29196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5445125"/>
                        <a:ext cx="1400175" cy="896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85836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accent2"/>
                </a:solidFill>
              </a:rPr>
              <a:t>Айнымалы ток тізбегіндегі индуктивті кедергі</a:t>
            </a:r>
            <a:endParaRPr lang="ru-RU" sz="3200" smtClean="0">
              <a:solidFill>
                <a:schemeClr val="accent2"/>
              </a:solidFill>
            </a:endParaRPr>
          </a:p>
        </p:txBody>
      </p:sp>
      <p:pic>
        <p:nvPicPr>
          <p:cNvPr id="205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4797425"/>
            <a:ext cx="2527300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50" name="Object 5"/>
          <p:cNvGraphicFramePr>
            <a:graphicFrameLocks noChangeAspect="1"/>
          </p:cNvGraphicFramePr>
          <p:nvPr/>
        </p:nvGraphicFramePr>
        <p:xfrm>
          <a:off x="1042988" y="2133600"/>
          <a:ext cx="5008562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Equation" r:id="rId4" imgW="2869920" imgH="330120" progId="Equation.DSMT4">
                  <p:embed/>
                </p:oleObj>
              </mc:Choice>
              <mc:Fallback>
                <p:oleObj name="Equation" r:id="rId4" imgW="286992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42988" y="2133600"/>
                        <a:ext cx="5008562" cy="574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Прямоугольник 6"/>
          <p:cNvSpPr>
            <a:spLocks noChangeArrowheads="1"/>
          </p:cNvSpPr>
          <p:nvPr/>
        </p:nvSpPr>
        <p:spPr bwMode="auto">
          <a:xfrm>
            <a:off x="395288" y="1484313"/>
            <a:ext cx="6553200" cy="840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/>
              <a:t>Айнымалы ток т</a:t>
            </a:r>
            <a:r>
              <a:rPr lang="kk-KZ"/>
              <a:t>ізбегінде катушка индуктивті қосымша кедергі тудырады. Катушкада лездік мәні</a:t>
            </a:r>
          </a:p>
          <a:p>
            <a:endParaRPr lang="kk-KZ"/>
          </a:p>
          <a:p>
            <a:endParaRPr lang="kk-KZ"/>
          </a:p>
          <a:p>
            <a:endParaRPr lang="kk-KZ"/>
          </a:p>
          <a:p>
            <a:r>
              <a:rPr lang="kk-KZ"/>
              <a:t>болатын өздік индукцияның ЭҚК-і пайда болады.</a:t>
            </a:r>
          </a:p>
          <a:p>
            <a:endParaRPr lang="kk-KZ"/>
          </a:p>
          <a:p>
            <a:r>
              <a:rPr lang="ru-RU">
                <a:hlinkClick r:id="rId6" tooltip="Өздік индукция"/>
              </a:rPr>
              <a:t>Өздік индукцияның</a:t>
            </a:r>
            <a:r>
              <a:rPr lang="ru-RU"/>
              <a:t> ЭҚК-і ток өзгерісіне кері әсер етеді, сондықтан тек индуктивтілік бар тізбекте ток фаза бойынша кернеуден ширек периодқа, яғни      -ге қалыс қалады.</a:t>
            </a:r>
          </a:p>
          <a:p>
            <a:r>
              <a:rPr lang="kk-KZ"/>
              <a:t>Катушкадағы ток күшінің амплитудасы </a:t>
            </a:r>
          </a:p>
          <a:p>
            <a:r>
              <a:rPr lang="kk-KZ"/>
              <a:t>                                                -  </a:t>
            </a:r>
            <a:r>
              <a:rPr lang="kk-KZ" i="1">
                <a:solidFill>
                  <a:schemeClr val="accent2"/>
                </a:solidFill>
              </a:rPr>
              <a:t>идеал катушкасы бар             </a:t>
            </a:r>
          </a:p>
          <a:p>
            <a:r>
              <a:rPr lang="kk-KZ" i="1">
                <a:solidFill>
                  <a:schemeClr val="accent2"/>
                </a:solidFill>
              </a:rPr>
              <a:t>                                                   айнымалы ток тізбегі     </a:t>
            </a:r>
          </a:p>
          <a:p>
            <a:r>
              <a:rPr lang="kk-KZ" i="1">
                <a:solidFill>
                  <a:schemeClr val="accent2"/>
                </a:solidFill>
              </a:rPr>
              <a:t>                                                   үшін Ом заңы</a:t>
            </a:r>
          </a:p>
          <a:p>
            <a:endParaRPr lang="kk-KZ"/>
          </a:p>
          <a:p>
            <a:r>
              <a:rPr lang="kk-KZ"/>
              <a:t>                              - </a:t>
            </a:r>
            <a:r>
              <a:rPr lang="kk-KZ" i="1">
                <a:solidFill>
                  <a:schemeClr val="accent2"/>
                </a:solidFill>
              </a:rPr>
              <a:t>катушканың индуктивті кедергісі</a:t>
            </a:r>
          </a:p>
          <a:p>
            <a:endParaRPr lang="kk-KZ"/>
          </a:p>
          <a:p>
            <a:endParaRPr lang="kk-KZ"/>
          </a:p>
          <a:p>
            <a:endParaRPr lang="kk-KZ"/>
          </a:p>
          <a:p>
            <a:endParaRPr lang="kk-KZ"/>
          </a:p>
          <a:p>
            <a:endParaRPr lang="kk-KZ"/>
          </a:p>
          <a:p>
            <a:endParaRPr lang="kk-KZ"/>
          </a:p>
          <a:p>
            <a:endParaRPr lang="kk-KZ"/>
          </a:p>
          <a:p>
            <a:endParaRPr lang="kk-KZ"/>
          </a:p>
          <a:p>
            <a:endParaRPr lang="kk-KZ"/>
          </a:p>
          <a:p>
            <a:endParaRPr lang="kk-KZ"/>
          </a:p>
          <a:p>
            <a:endParaRPr lang="ru-RU"/>
          </a:p>
          <a:p>
            <a:endParaRPr lang="ru-RU"/>
          </a:p>
        </p:txBody>
      </p:sp>
      <p:graphicFrame>
        <p:nvGraphicFramePr>
          <p:cNvPr id="2051" name="Object 6"/>
          <p:cNvGraphicFramePr>
            <a:graphicFrameLocks noChangeAspect="1"/>
          </p:cNvGraphicFramePr>
          <p:nvPr/>
        </p:nvGraphicFramePr>
        <p:xfrm>
          <a:off x="5076825" y="3860800"/>
          <a:ext cx="287338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Equation" r:id="rId7" imgW="152280" imgH="330120" progId="Equation.DSMT4">
                  <p:embed/>
                </p:oleObj>
              </mc:Choice>
              <mc:Fallback>
                <p:oleObj name="Equation" r:id="rId7" imgW="15228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76825" y="3860800"/>
                        <a:ext cx="287338" cy="623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5" name="Рисунок 8" descr="I = \frac{U}{x_\mathrm{L}} = \frac{U}{\omega L}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868863"/>
            <a:ext cx="187325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Рисунок 9" descr="x_\mathrm{L} = \omega L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805488"/>
            <a:ext cx="1008063" cy="36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7" name="Picture 7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175" y="981075"/>
            <a:ext cx="2663825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8" name="Picture 8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2781300"/>
            <a:ext cx="2555875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26453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accent2"/>
                </a:solidFill>
              </a:rPr>
              <a:t>Айнымалы ток тізбегіндегі сыйымдылық кедергі</a:t>
            </a:r>
            <a:endParaRPr lang="ru-RU" sz="3200" smtClean="0">
              <a:solidFill>
                <a:schemeClr val="accent2"/>
              </a:solidFill>
            </a:endParaRPr>
          </a:p>
        </p:txBody>
      </p:sp>
      <p:pic>
        <p:nvPicPr>
          <p:cNvPr id="307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9588" y="1412875"/>
            <a:ext cx="2284412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063" y="2852738"/>
            <a:ext cx="2293937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81" name="Rectangle 10"/>
          <p:cNvSpPr>
            <a:spLocks noChangeArrowheads="1"/>
          </p:cNvSpPr>
          <p:nvPr/>
        </p:nvSpPr>
        <p:spPr bwMode="auto">
          <a:xfrm>
            <a:off x="179388" y="1268413"/>
            <a:ext cx="6624637" cy="6556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r>
              <a:rPr lang="kk-KZ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Конденсаторды айнымалы кернеу көзіне қосса, ол үнемі қайта зарядталып отырады да тізбек арқылы ток жүреді.</a:t>
            </a:r>
          </a:p>
          <a:p>
            <a:endParaRPr lang="kk-KZ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kk-KZ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Сыйымдылық </a:t>
            </a:r>
            <a:r>
              <a:rPr lang="en-US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C </a:t>
            </a:r>
            <a:r>
              <a:rPr lang="kk-KZ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шамасы </a:t>
            </a:r>
            <a:r>
              <a:rPr lang="en-US" sz="2000" i="1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U</a:t>
            </a:r>
            <a:r>
              <a:rPr lang="kk-KZ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-ге тең кернеуге қосылғанда, оның заряды:</a:t>
            </a:r>
            <a:endParaRPr lang="en-US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en-US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kk-KZ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Периодты түрде өзгеріп </a:t>
            </a: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отыратын кернеу периодты түрде өзгеретін зарядты тудырады</a:t>
            </a:r>
            <a:r>
              <a:rPr lang="en-US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да,сыйымдылық тогы пайда болады:</a:t>
            </a:r>
          </a:p>
          <a:p>
            <a:endParaRPr lang="ru-RU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en-US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kk-KZ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Ток күшінің амплитудасы  </a:t>
            </a:r>
            <a:endParaRPr lang="en-US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en-US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r>
              <a:rPr lang="kk-KZ" sz="200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Сыйымдылық кедергі </a:t>
            </a:r>
            <a:endParaRPr lang="en-US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en-US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en-US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ru-RU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200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endParaRPr lang="kk-KZ" sz="2000">
              <a:latin typeface="Times New Roman" pitchFamily="18" charset="0"/>
              <a:cs typeface="Times New Roman" pitchFamily="18" charset="0"/>
            </a:endParaRPr>
          </a:p>
          <a:p>
            <a:endParaRPr lang="kk-KZ" sz="200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Object 11"/>
          <p:cNvGraphicFramePr>
            <a:graphicFrameLocks noChangeAspect="1"/>
          </p:cNvGraphicFramePr>
          <p:nvPr/>
        </p:nvGraphicFramePr>
        <p:xfrm>
          <a:off x="2124075" y="2636838"/>
          <a:ext cx="914400" cy="376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2" name="Equation" r:id="rId5" imgW="431640" imgH="177480" progId="Equation.DSMT4">
                  <p:embed/>
                </p:oleObj>
              </mc:Choice>
              <mc:Fallback>
                <p:oleObj name="Equation" r:id="rId5" imgW="431640" imgH="1774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075" y="2636838"/>
                        <a:ext cx="914400" cy="376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12"/>
          <p:cNvGraphicFramePr>
            <a:graphicFrameLocks noChangeAspect="1"/>
          </p:cNvGraphicFramePr>
          <p:nvPr/>
        </p:nvGraphicFramePr>
        <p:xfrm>
          <a:off x="611188" y="4221163"/>
          <a:ext cx="5689600" cy="601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3" name="Equation" r:id="rId7" imgW="3124080" imgH="330120" progId="Equation.DSMT4">
                  <p:embed/>
                </p:oleObj>
              </mc:Choice>
              <mc:Fallback>
                <p:oleObj name="Equation" r:id="rId7" imgW="312408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221163"/>
                        <a:ext cx="5689600" cy="601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82" name="Рисунок 14" descr="https://upload.wikimedia.org/wikipedia/kk/thumb/2/2d/5-%D1%81%D1%83%D1%80%D0%B5%D1%82.jpg/220px-5-%D1%81%D1%83%D1%80%D0%B5%D1%82.jpg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5463" y="4868863"/>
            <a:ext cx="2100262" cy="1646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076" name="Object 13"/>
          <p:cNvGraphicFramePr>
            <a:graphicFrameLocks noChangeAspect="1"/>
          </p:cNvGraphicFramePr>
          <p:nvPr/>
        </p:nvGraphicFramePr>
        <p:xfrm>
          <a:off x="3348038" y="4797425"/>
          <a:ext cx="1728787" cy="700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Equation" r:id="rId11" imgW="939600" imgH="380880" progId="Equation.DSMT4">
                  <p:embed/>
                </p:oleObj>
              </mc:Choice>
              <mc:Fallback>
                <p:oleObj name="Equation" r:id="rId11" imgW="93960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4797425"/>
                        <a:ext cx="1728787" cy="700088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7" name="Object 14"/>
          <p:cNvGraphicFramePr>
            <a:graphicFrameLocks noChangeAspect="1"/>
          </p:cNvGraphicFramePr>
          <p:nvPr/>
        </p:nvGraphicFramePr>
        <p:xfrm>
          <a:off x="2916238" y="5589588"/>
          <a:ext cx="1150937" cy="730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Equation" r:id="rId13" imgW="520560" imgH="330120" progId="Equation.DSMT4">
                  <p:embed/>
                </p:oleObj>
              </mc:Choice>
              <mc:Fallback>
                <p:oleObj name="Equation" r:id="rId13" imgW="52056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6238" y="5589588"/>
                        <a:ext cx="1150937" cy="730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056518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3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accent2"/>
                </a:solidFill>
              </a:rPr>
              <a:t>Айнымалы токтың толық тізбегі үшін Ом заңы</a:t>
            </a:r>
            <a:endParaRPr lang="ru-RU" sz="3200" smtClean="0">
              <a:solidFill>
                <a:schemeClr val="accent2"/>
              </a:solidFill>
            </a:endParaRPr>
          </a:p>
        </p:txBody>
      </p:sp>
      <p:sp>
        <p:nvSpPr>
          <p:cNvPr id="4104" name="Содержимое 2"/>
          <p:cNvSpPr>
            <a:spLocks noGrp="1"/>
          </p:cNvSpPr>
          <p:nvPr>
            <p:ph idx="1"/>
          </p:nvPr>
        </p:nvSpPr>
        <p:spPr>
          <a:xfrm>
            <a:off x="0" y="1557338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Бір-біріне тізбектей жалғанған индуктивтігі </a:t>
            </a:r>
            <a:r>
              <a:rPr lang="kk-KZ" sz="2000" i="1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 катушкадан,</a:t>
            </a:r>
          </a:p>
          <a:p>
            <a:pPr eaLnBrk="1" hangingPunct="1">
              <a:buFontTx/>
              <a:buNone/>
            </a:pPr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сыйымдылығы </a:t>
            </a:r>
            <a:r>
              <a:rPr lang="kk-KZ" sz="2000" i="1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 конденсатордан және кедергісі </a:t>
            </a:r>
            <a:r>
              <a:rPr lang="kk-KZ" sz="2000" i="1" smtClean="0">
                <a:latin typeface="Times New Roman" pitchFamily="18" charset="0"/>
                <a:cs typeface="Times New Roman" pitchFamily="18" charset="0"/>
              </a:rPr>
              <a:t>R</a:t>
            </a:r>
          </a:p>
          <a:p>
            <a:pPr eaLnBrk="1" hangingPunct="1">
              <a:buFontTx/>
              <a:buNone/>
            </a:pPr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 резистордан тұратын тізбекті </a:t>
            </a:r>
            <a:r>
              <a:rPr lang="kk-KZ" sz="2000" i="1" smtClean="0">
                <a:latin typeface="Times New Roman" pitchFamily="18" charset="0"/>
                <a:cs typeface="Times New Roman" pitchFamily="18" charset="0"/>
              </a:rPr>
              <a:t>айнымалы токтың толық</a:t>
            </a:r>
          </a:p>
          <a:p>
            <a:pPr eaLnBrk="1" hangingPunct="1">
              <a:buFontTx/>
              <a:buNone/>
            </a:pPr>
            <a:r>
              <a:rPr lang="kk-KZ" sz="2000" i="1" smtClean="0">
                <a:latin typeface="Times New Roman" pitchFamily="18" charset="0"/>
                <a:cs typeface="Times New Roman" pitchFamily="18" charset="0"/>
              </a:rPr>
              <a:t> тізбегі </a:t>
            </a:r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деп атайды.</a:t>
            </a:r>
          </a:p>
          <a:p>
            <a:pPr eaLnBrk="1" hangingPunct="1">
              <a:buFontTx/>
              <a:buNone/>
            </a:pPr>
            <a:endParaRPr lang="kk-KZ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Түсірілген кернеудің амплитудасын </a:t>
            </a:r>
          </a:p>
          <a:p>
            <a:pPr eaLnBrk="1" hangingPunct="1">
              <a:buFontTx/>
              <a:buNone/>
            </a:pPr>
            <a:endParaRPr lang="kk-KZ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Барлық тізбектегі кернеудің амплитудасы Пифагор </a:t>
            </a:r>
          </a:p>
          <a:p>
            <a:pPr eaLnBrk="1" hangingPunct="1">
              <a:buFontTx/>
              <a:buNone/>
            </a:pPr>
            <a:r>
              <a:rPr lang="ru-RU" sz="2000" smtClean="0">
                <a:latin typeface="Times New Roman" pitchFamily="18" charset="0"/>
                <a:cs typeface="Times New Roman" pitchFamily="18" charset="0"/>
              </a:rPr>
              <a:t>теоремасы бойынша</a:t>
            </a:r>
          </a:p>
          <a:p>
            <a:pPr eaLnBrk="1" hangingPunct="1">
              <a:buFontTx/>
              <a:buNone/>
            </a:pPr>
            <a:endParaRPr lang="kk-KZ" sz="2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kk-KZ" sz="2000" smtClean="0">
                <a:latin typeface="Times New Roman" pitchFamily="18" charset="0"/>
                <a:cs typeface="Times New Roman" pitchFamily="18" charset="0"/>
              </a:rPr>
              <a:t>Ом заңына сәйкес</a:t>
            </a:r>
            <a:endParaRPr lang="ru-RU" sz="2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150" y="1484313"/>
            <a:ext cx="2609850" cy="1495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6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3276600" y="2852738"/>
          <a:ext cx="21590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Equation" r:id="rId4" imgW="952087" imgH="190417" progId="Equation.DSMT4">
                  <p:embed/>
                </p:oleObj>
              </mc:Choice>
              <mc:Fallback>
                <p:oleObj name="Equation" r:id="rId4" imgW="952087" imgH="190417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852738"/>
                        <a:ext cx="2159000" cy="43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4211638" y="3357563"/>
          <a:ext cx="2305050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Equation" r:id="rId6" imgW="1193760" imgH="215640" progId="Equation.DSMT4">
                  <p:embed/>
                </p:oleObj>
              </mc:Choice>
              <mc:Fallback>
                <p:oleObj name="Equation" r:id="rId6" imgW="1193760" imgH="2156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3357563"/>
                        <a:ext cx="2305050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0" name="Object 6"/>
          <p:cNvGraphicFramePr>
            <a:graphicFrameLocks noChangeAspect="1"/>
          </p:cNvGraphicFramePr>
          <p:nvPr/>
        </p:nvGraphicFramePr>
        <p:xfrm>
          <a:off x="2987675" y="4581525"/>
          <a:ext cx="2797175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9" name="Equation" r:id="rId8" imgW="1409400" imgH="253800" progId="Equation.DSMT4">
                  <p:embed/>
                </p:oleObj>
              </mc:Choice>
              <mc:Fallback>
                <p:oleObj name="Equation" r:id="rId8" imgW="14094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87675" y="4581525"/>
                        <a:ext cx="2797175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1" name="Object 7"/>
          <p:cNvGraphicFramePr>
            <a:graphicFrameLocks noChangeAspect="1"/>
          </p:cNvGraphicFramePr>
          <p:nvPr/>
        </p:nvGraphicFramePr>
        <p:xfrm>
          <a:off x="4598988" y="5226050"/>
          <a:ext cx="27305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0" name="Equation" r:id="rId10" imgW="101520" imgH="152280" progId="Equation.DSMT4">
                  <p:embed/>
                </p:oleObj>
              </mc:Choice>
              <mc:Fallback>
                <p:oleObj name="Equation" r:id="rId10" imgW="101520" imgH="1522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98988" y="5226050"/>
                        <a:ext cx="273050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02" name="Object 8"/>
          <p:cNvGraphicFramePr>
            <a:graphicFrameLocks noChangeAspect="1"/>
          </p:cNvGraphicFramePr>
          <p:nvPr/>
        </p:nvGraphicFramePr>
        <p:xfrm>
          <a:off x="971550" y="5949950"/>
          <a:ext cx="6662738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12" imgW="2755800" imgH="253800" progId="Equation.DSMT4">
                  <p:embed/>
                </p:oleObj>
              </mc:Choice>
              <mc:Fallback>
                <p:oleObj name="Equation" r:id="rId12" imgW="2755800" imgH="2538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5949950"/>
                        <a:ext cx="6662738" cy="612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107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7475" y="3213100"/>
            <a:ext cx="2676525" cy="192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45598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8" name="Rectangle 2"/>
          <p:cNvSpPr>
            <a:spLocks noGrp="1" noChangeArrowheads="1"/>
          </p:cNvSpPr>
          <p:nvPr>
            <p:ph type="title"/>
          </p:nvPr>
        </p:nvSpPr>
        <p:spPr>
          <a:xfrm>
            <a:off x="179388" y="333375"/>
            <a:ext cx="8713787" cy="6334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2800" smtClean="0">
                <a:solidFill>
                  <a:srgbClr val="0000FF"/>
                </a:solidFill>
              </a:rPr>
              <a:t>Айнымалы токтың толық тізбегі үшін Ом заңы</a:t>
            </a:r>
          </a:p>
        </p:txBody>
      </p:sp>
      <p:sp>
        <p:nvSpPr>
          <p:cNvPr id="5129" name="Rectangle 5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5130" name="Rectangle 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2" name="Object 8"/>
          <p:cNvGraphicFramePr>
            <a:graphicFrameLocks noChangeAspect="1"/>
          </p:cNvGraphicFramePr>
          <p:nvPr/>
        </p:nvGraphicFramePr>
        <p:xfrm>
          <a:off x="2411413" y="1052513"/>
          <a:ext cx="2663825" cy="77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3" imgW="1384200" imgH="406080" progId="Equation.DSMT4">
                  <p:embed/>
                </p:oleObj>
              </mc:Choice>
              <mc:Fallback>
                <p:oleObj name="Equation" r:id="rId3" imgW="1384200" imgH="4060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1052513"/>
                        <a:ext cx="2663825" cy="774700"/>
                      </a:xfrm>
                      <a:prstGeom prst="rect">
                        <a:avLst/>
                      </a:prstGeom>
                      <a:noFill/>
                      <a:ln w="1587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1" name="Rectangle 11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3" name="Object 10"/>
          <p:cNvGraphicFramePr>
            <a:graphicFrameLocks noChangeAspect="1"/>
          </p:cNvGraphicFramePr>
          <p:nvPr/>
        </p:nvGraphicFramePr>
        <p:xfrm>
          <a:off x="539750" y="2060575"/>
          <a:ext cx="350678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Формула" r:id="rId5" imgW="1562040" imgH="279360" progId="Equation.3">
                  <p:embed/>
                </p:oleObj>
              </mc:Choice>
              <mc:Fallback>
                <p:oleObj name="Формула" r:id="rId5" imgW="15620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2060575"/>
                        <a:ext cx="3506788" cy="619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8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2" name="Text Box 12"/>
          <p:cNvSpPr txBox="1">
            <a:spLocks noChangeArrowheads="1"/>
          </p:cNvSpPr>
          <p:nvPr/>
        </p:nvSpPr>
        <p:spPr bwMode="auto">
          <a:xfrm>
            <a:off x="611188" y="2781300"/>
            <a:ext cx="2917825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rgbClr val="0000FF"/>
                </a:solidFill>
              </a:rPr>
              <a:t>Импеданс (</a:t>
            </a:r>
            <a:r>
              <a:rPr lang="kk-KZ">
                <a:solidFill>
                  <a:srgbClr val="0000FF"/>
                </a:solidFill>
              </a:rPr>
              <a:t>толық кедергі</a:t>
            </a:r>
            <a:r>
              <a:rPr lang="ru-RU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5133" name="Rectangle 14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4" name="Object 13"/>
          <p:cNvGraphicFramePr>
            <a:graphicFrameLocks noChangeAspect="1"/>
          </p:cNvGraphicFramePr>
          <p:nvPr/>
        </p:nvGraphicFramePr>
        <p:xfrm>
          <a:off x="611188" y="3284538"/>
          <a:ext cx="2187575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Формула" r:id="rId7" imgW="1002865" imgH="177723" progId="Equation.3">
                  <p:embed/>
                </p:oleObj>
              </mc:Choice>
              <mc:Fallback>
                <p:oleObj name="Формула" r:id="rId7" imgW="1002865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3284538"/>
                        <a:ext cx="2187575" cy="39528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8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4" name="Text Box 15"/>
          <p:cNvSpPr txBox="1">
            <a:spLocks noChangeArrowheads="1"/>
          </p:cNvSpPr>
          <p:nvPr/>
        </p:nvSpPr>
        <p:spPr bwMode="auto">
          <a:xfrm>
            <a:off x="2916238" y="3284538"/>
            <a:ext cx="21415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ru-RU">
                <a:solidFill>
                  <a:srgbClr val="0000FF"/>
                </a:solidFill>
              </a:rPr>
              <a:t>- реактивті </a:t>
            </a:r>
            <a:r>
              <a:rPr lang="kk-KZ">
                <a:solidFill>
                  <a:srgbClr val="0000FF"/>
                </a:solidFill>
              </a:rPr>
              <a:t>кедергі</a:t>
            </a:r>
            <a:endParaRPr lang="ru-RU">
              <a:solidFill>
                <a:srgbClr val="0000FF"/>
              </a:solidFill>
            </a:endParaRPr>
          </a:p>
        </p:txBody>
      </p:sp>
      <p:sp>
        <p:nvSpPr>
          <p:cNvPr id="5135" name="Rectangle 17"/>
          <p:cNvSpPr>
            <a:spLocks noChangeArrowheads="1"/>
          </p:cNvSpPr>
          <p:nvPr/>
        </p:nvSpPr>
        <p:spPr bwMode="auto">
          <a:xfrm>
            <a:off x="0" y="3290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5125" name="Object 16"/>
          <p:cNvGraphicFramePr>
            <a:graphicFrameLocks noChangeAspect="1"/>
          </p:cNvGraphicFramePr>
          <p:nvPr/>
        </p:nvGraphicFramePr>
        <p:xfrm>
          <a:off x="468313" y="5516563"/>
          <a:ext cx="6156325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Формула" r:id="rId9" imgW="3187700" imgH="279400" progId="Equation.3">
                  <p:embed/>
                </p:oleObj>
              </mc:Choice>
              <mc:Fallback>
                <p:oleObj name="Формула" r:id="rId9" imgW="3187700" imgH="2794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5516563"/>
                        <a:ext cx="6156325" cy="533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6" name="Text Box 18"/>
          <p:cNvSpPr txBox="1">
            <a:spLocks noChangeArrowheads="1"/>
          </p:cNvSpPr>
          <p:nvPr/>
        </p:nvSpPr>
        <p:spPr bwMode="auto">
          <a:xfrm>
            <a:off x="287338" y="6100763"/>
            <a:ext cx="13335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>
                <a:solidFill>
                  <a:srgbClr val="0000FF"/>
                </a:solidFill>
              </a:rPr>
              <a:t>Индуктивті</a:t>
            </a:r>
          </a:p>
          <a:p>
            <a:pPr algn="ctr" eaLnBrk="1" hangingPunct="1"/>
            <a:r>
              <a:rPr lang="kk-KZ">
                <a:solidFill>
                  <a:srgbClr val="0000FF"/>
                </a:solidFill>
              </a:rPr>
              <a:t>кедергі</a:t>
            </a:r>
            <a:endParaRPr lang="ru-RU">
              <a:solidFill>
                <a:srgbClr val="0000FF"/>
              </a:solidFill>
            </a:endParaRPr>
          </a:p>
        </p:txBody>
      </p:sp>
      <p:sp>
        <p:nvSpPr>
          <p:cNvPr id="5137" name="Text Box 19"/>
          <p:cNvSpPr txBox="1">
            <a:spLocks noChangeArrowheads="1"/>
          </p:cNvSpPr>
          <p:nvPr/>
        </p:nvSpPr>
        <p:spPr bwMode="auto">
          <a:xfrm>
            <a:off x="1690688" y="6100763"/>
            <a:ext cx="17653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>
                <a:solidFill>
                  <a:srgbClr val="0000FF"/>
                </a:solidFill>
              </a:rPr>
              <a:t>Сиымдылықты</a:t>
            </a:r>
          </a:p>
          <a:p>
            <a:pPr algn="ctr" eaLnBrk="1" hangingPunct="1"/>
            <a:r>
              <a:rPr lang="kk-KZ">
                <a:solidFill>
                  <a:srgbClr val="0000FF"/>
                </a:solidFill>
              </a:rPr>
              <a:t>кедергі</a:t>
            </a:r>
            <a:endParaRPr lang="ru-RU">
              <a:solidFill>
                <a:srgbClr val="0000FF"/>
              </a:solidFill>
            </a:endParaRPr>
          </a:p>
        </p:txBody>
      </p:sp>
      <p:graphicFrame>
        <p:nvGraphicFramePr>
          <p:cNvPr id="5126" name="Object 21"/>
          <p:cNvGraphicFramePr>
            <a:graphicFrameLocks noChangeAspect="1"/>
          </p:cNvGraphicFramePr>
          <p:nvPr/>
        </p:nvGraphicFramePr>
        <p:xfrm>
          <a:off x="468313" y="4508500"/>
          <a:ext cx="3498850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11" imgW="1536480" imgH="342720" progId="Equation.DSMT4">
                  <p:embed/>
                </p:oleObj>
              </mc:Choice>
              <mc:Fallback>
                <p:oleObj name="Equation" r:id="rId11" imgW="153648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4508500"/>
                        <a:ext cx="3498850" cy="781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7" name="Object 22"/>
          <p:cNvGraphicFramePr>
            <a:graphicFrameLocks noChangeAspect="1"/>
          </p:cNvGraphicFramePr>
          <p:nvPr/>
        </p:nvGraphicFramePr>
        <p:xfrm>
          <a:off x="596900" y="3803650"/>
          <a:ext cx="2052638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Equation" r:id="rId13" imgW="901440" imgH="380880" progId="Equation.DSMT4">
                  <p:embed/>
                </p:oleObj>
              </mc:Choice>
              <mc:Fallback>
                <p:oleObj name="Equation" r:id="rId13" imgW="901440" imgH="3808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900" y="3803650"/>
                        <a:ext cx="2052638" cy="86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38" name="Picture 2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916113"/>
            <a:ext cx="3676650" cy="300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7346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Заголовок 1"/>
          <p:cNvSpPr>
            <a:spLocks noGrp="1"/>
          </p:cNvSpPr>
          <p:nvPr>
            <p:ph type="title"/>
          </p:nvPr>
        </p:nvSpPr>
        <p:spPr>
          <a:xfrm>
            <a:off x="179388" y="274638"/>
            <a:ext cx="8507412" cy="1143000"/>
          </a:xfrm>
        </p:spPr>
        <p:txBody>
          <a:bodyPr/>
          <a:lstStyle/>
          <a:p>
            <a:pPr eaLnBrk="1" hangingPunct="1"/>
            <a:r>
              <a:rPr lang="ru-RU" sz="3200" b="1" smtClean="0">
                <a:solidFill>
                  <a:schemeClr val="accent2"/>
                </a:solidFill>
              </a:rPr>
              <a:t>Кернеу резонансы. Резонанстық жиілік</a:t>
            </a:r>
            <a:r>
              <a:rPr lang="ru-RU" sz="3200" smtClean="0">
                <a:solidFill>
                  <a:schemeClr val="accent2"/>
                </a:solidFill>
              </a:rPr>
              <a:t>.</a:t>
            </a:r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539750" y="1773238"/>
          <a:ext cx="3506788" cy="619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7" name="Формула" r:id="rId4" imgW="1562040" imgH="279360" progId="Equation.3">
                  <p:embed/>
                </p:oleObj>
              </mc:Choice>
              <mc:Fallback>
                <p:oleObj name="Формула" r:id="rId4" imgW="1562040" imgH="27936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750" y="1773238"/>
                        <a:ext cx="3506788" cy="61912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8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2"/>
          <p:cNvGraphicFramePr>
            <a:graphicFrameLocks noChangeAspect="1"/>
          </p:cNvGraphicFramePr>
          <p:nvPr/>
        </p:nvGraphicFramePr>
        <p:xfrm>
          <a:off x="7812088" y="2349500"/>
          <a:ext cx="1196975" cy="731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8" name="Equation" r:id="rId6" imgW="533160" imgH="330120" progId="Equation.DSMT4">
                  <p:embed/>
                </p:oleObj>
              </mc:Choice>
              <mc:Fallback>
                <p:oleObj name="Equation" r:id="rId6" imgW="53316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12088" y="2349500"/>
                        <a:ext cx="1196975" cy="73183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8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154" name="TextBox 4"/>
          <p:cNvSpPr txBox="1">
            <a:spLocks noChangeArrowheads="1"/>
          </p:cNvSpPr>
          <p:nvPr/>
        </p:nvSpPr>
        <p:spPr bwMode="auto">
          <a:xfrm>
            <a:off x="250825" y="2565400"/>
            <a:ext cx="8404225" cy="674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/>
              <a:t>Егер индуктивті кедергі мен сыйымдылық кедергі </a:t>
            </a:r>
            <a:r>
              <a:rPr lang="ru-RU"/>
              <a:t>бір-біріне тең болса, </a:t>
            </a:r>
          </a:p>
          <a:p>
            <a:pPr eaLnBrk="1" hangingPunct="1"/>
            <a:r>
              <a:rPr lang="ru-RU"/>
              <a:t>толық кедергі ең аз мәнге ие болады.</a:t>
            </a:r>
          </a:p>
          <a:p>
            <a:pPr eaLnBrk="1" hangingPunct="1"/>
            <a:endParaRPr lang="kk-KZ"/>
          </a:p>
          <a:p>
            <a:pPr eaLnBrk="1" hangingPunct="1"/>
            <a:endParaRPr lang="ru-RU"/>
          </a:p>
          <a:p>
            <a:pPr eaLnBrk="1" hangingPunct="1"/>
            <a:r>
              <a:rPr lang="ru-RU"/>
              <a:t>Мұндай жағдайда ток пен кернеудің тербеліс фазаларының айырымы</a:t>
            </a:r>
          </a:p>
          <a:p>
            <a:pPr eaLnBrk="1" hangingPunct="1"/>
            <a:endParaRPr lang="kk-KZ"/>
          </a:p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eaLnBrk="1" hangingPunct="1"/>
            <a:r>
              <a:rPr lang="ru-RU"/>
              <a:t>Ом заңы бойынша ток амплитудасы</a:t>
            </a:r>
          </a:p>
          <a:p>
            <a:pPr eaLnBrk="1" hangingPunct="1"/>
            <a:endParaRPr lang="ru-RU"/>
          </a:p>
          <a:p>
            <a:pPr eaLnBrk="1" hangingPunct="1"/>
            <a:r>
              <a:rPr lang="ru-RU"/>
              <a:t>Резонанс байқалу үшін тізбекке түсірілген кернеудің жиілігі</a:t>
            </a:r>
          </a:p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eaLnBrk="1" hangingPunct="1"/>
            <a:r>
              <a:rPr lang="kk-KZ"/>
              <a:t>                      - Томсон формуласы</a:t>
            </a:r>
            <a:endParaRPr lang="ru-RU"/>
          </a:p>
          <a:p>
            <a:pPr eaLnBrk="1" hangingPunct="1"/>
            <a:r>
              <a:rPr lang="ru-RU"/>
              <a:t> </a:t>
            </a:r>
          </a:p>
          <a:p>
            <a:pPr eaLnBrk="1" hangingPunct="1"/>
            <a:endParaRPr lang="ru-RU"/>
          </a:p>
          <a:p>
            <a:pPr eaLnBrk="1" hangingPunct="1"/>
            <a:endParaRPr lang="kk-KZ"/>
          </a:p>
          <a:p>
            <a:pPr eaLnBrk="1" hangingPunct="1"/>
            <a:endParaRPr lang="kk-KZ"/>
          </a:p>
          <a:p>
            <a:pPr eaLnBrk="1" hangingPunct="1"/>
            <a:endParaRPr lang="kk-KZ"/>
          </a:p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eaLnBrk="1" hangingPunct="1"/>
            <a:endParaRPr lang="ru-RU"/>
          </a:p>
          <a:p>
            <a:pPr eaLnBrk="1" hangingPunct="1"/>
            <a:endParaRPr lang="ru-RU"/>
          </a:p>
        </p:txBody>
      </p:sp>
      <p:graphicFrame>
        <p:nvGraphicFramePr>
          <p:cNvPr id="6148" name="Object 2"/>
          <p:cNvGraphicFramePr>
            <a:graphicFrameLocks noChangeAspect="1"/>
          </p:cNvGraphicFramePr>
          <p:nvPr/>
        </p:nvGraphicFramePr>
        <p:xfrm>
          <a:off x="4500563" y="2997200"/>
          <a:ext cx="1150937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79" name="Equation" r:id="rId8" imgW="342720" imgH="139680" progId="Equation.DSMT4">
                  <p:embed/>
                </p:oleObj>
              </mc:Choice>
              <mc:Fallback>
                <p:oleObj name="Equation" r:id="rId8" imgW="342720" imgH="13968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2997200"/>
                        <a:ext cx="1150937" cy="4635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8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9" name="Object 5"/>
          <p:cNvGraphicFramePr>
            <a:graphicFrameLocks noChangeAspect="1"/>
          </p:cNvGraphicFramePr>
          <p:nvPr/>
        </p:nvGraphicFramePr>
        <p:xfrm>
          <a:off x="2627313" y="4005263"/>
          <a:ext cx="2601912" cy="752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0" name="Equation" r:id="rId10" imgW="1143000" imgH="330120" progId="Equation.DSMT4">
                  <p:embed/>
                </p:oleObj>
              </mc:Choice>
              <mc:Fallback>
                <p:oleObj name="Equation" r:id="rId10" imgW="1143000" imgH="3301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7313" y="4005263"/>
                        <a:ext cx="2601912" cy="752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0" name="Object 6"/>
          <p:cNvGraphicFramePr>
            <a:graphicFrameLocks noChangeAspect="1"/>
          </p:cNvGraphicFramePr>
          <p:nvPr/>
        </p:nvGraphicFramePr>
        <p:xfrm>
          <a:off x="4643438" y="4581525"/>
          <a:ext cx="1490662" cy="652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1" name="Equation" r:id="rId12" imgW="774360" imgH="342720" progId="Equation.DSMT4">
                  <p:embed/>
                </p:oleObj>
              </mc:Choice>
              <mc:Fallback>
                <p:oleObj name="Equation" r:id="rId12" imgW="774360" imgH="3427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4581525"/>
                        <a:ext cx="1490662" cy="652463"/>
                      </a:xfrm>
                      <a:prstGeom prst="rect">
                        <a:avLst/>
                      </a:prstGeom>
                      <a:noFill/>
                      <a:ln w="15875">
                        <a:solidFill>
                          <a:schemeClr val="accent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2"/>
          <p:cNvGraphicFramePr>
            <a:graphicFrameLocks noChangeAspect="1"/>
          </p:cNvGraphicFramePr>
          <p:nvPr/>
        </p:nvGraphicFramePr>
        <p:xfrm>
          <a:off x="3276600" y="5589588"/>
          <a:ext cx="1482725" cy="78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2" name="Equation" r:id="rId14" imgW="660240" imgH="355320" progId="Equation.DSMT4">
                  <p:embed/>
                </p:oleObj>
              </mc:Choice>
              <mc:Fallback>
                <p:oleObj name="Equation" r:id="rId14" imgW="66024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589588"/>
                        <a:ext cx="1482725" cy="7874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8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155" name="Picture 8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4124325"/>
            <a:ext cx="2487612" cy="273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6152" name="Object 9"/>
          <p:cNvGraphicFramePr>
            <a:graphicFrameLocks noChangeAspect="1"/>
          </p:cNvGraphicFramePr>
          <p:nvPr/>
        </p:nvGraphicFramePr>
        <p:xfrm>
          <a:off x="468313" y="6381750"/>
          <a:ext cx="1271587" cy="360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3" name="Equation" r:id="rId17" imgW="672840" imgH="190440" progId="Equation.DSMT4">
                  <p:embed/>
                </p:oleObj>
              </mc:Choice>
              <mc:Fallback>
                <p:oleObj name="Equation" r:id="rId17" imgW="672840" imgH="1904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313" y="6381750"/>
                        <a:ext cx="1271587" cy="360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6653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9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88913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kk-KZ" sz="3200" dirty="0" smtClean="0">
                <a:solidFill>
                  <a:srgbClr val="0000FF"/>
                </a:solidFill>
              </a:rPr>
              <a:t>Айнымалы ток тізбегінде бөлінетін қуат</a:t>
            </a:r>
            <a:endParaRPr lang="ru-RU" sz="3200" dirty="0" smtClean="0">
              <a:solidFill>
                <a:srgbClr val="0000FF"/>
              </a:solidFill>
            </a:endParaRPr>
          </a:p>
        </p:txBody>
      </p:sp>
      <p:sp>
        <p:nvSpPr>
          <p:cNvPr id="7180" name="Rectangle 6"/>
          <p:cNvSpPr>
            <a:spLocks noChangeArrowheads="1"/>
          </p:cNvSpPr>
          <p:nvPr/>
        </p:nvSpPr>
        <p:spPr bwMode="auto">
          <a:xfrm>
            <a:off x="0" y="3563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0" name="Object 5"/>
          <p:cNvGraphicFramePr>
            <a:graphicFrameLocks noChangeAspect="1"/>
          </p:cNvGraphicFramePr>
          <p:nvPr/>
        </p:nvGraphicFramePr>
        <p:xfrm>
          <a:off x="1692275" y="1136650"/>
          <a:ext cx="5795963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3" name="Формула" r:id="rId3" imgW="2222500" imgH="228600" progId="Equation.3">
                  <p:embed/>
                </p:oleObj>
              </mc:Choice>
              <mc:Fallback>
                <p:oleObj name="Формула" r:id="rId3" imgW="22225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136650"/>
                        <a:ext cx="5795963" cy="5969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8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1" name="Rectangle 8"/>
          <p:cNvSpPr>
            <a:spLocks noChangeArrowheads="1"/>
          </p:cNvSpPr>
          <p:nvPr/>
        </p:nvSpPr>
        <p:spPr bwMode="auto">
          <a:xfrm>
            <a:off x="0" y="35782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1" name="Object 7"/>
          <p:cNvGraphicFramePr>
            <a:graphicFrameLocks noChangeAspect="1"/>
          </p:cNvGraphicFramePr>
          <p:nvPr/>
        </p:nvGraphicFramePr>
        <p:xfrm>
          <a:off x="2376488" y="1876425"/>
          <a:ext cx="4356100" cy="361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4" name="Формула" r:id="rId5" imgW="2413000" imgH="203200" progId="Equation.3">
                  <p:embed/>
                </p:oleObj>
              </mc:Choice>
              <mc:Fallback>
                <p:oleObj name="Формула" r:id="rId5" imgW="24130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76488" y="1876425"/>
                        <a:ext cx="4356100" cy="361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2" name="Rectangle 10"/>
          <p:cNvSpPr>
            <a:spLocks noChangeArrowheads="1"/>
          </p:cNvSpPr>
          <p:nvPr/>
        </p:nvSpPr>
        <p:spPr bwMode="auto">
          <a:xfrm>
            <a:off x="0" y="35591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2" name="Object 9"/>
          <p:cNvGraphicFramePr>
            <a:graphicFrameLocks noChangeAspect="1"/>
          </p:cNvGraphicFramePr>
          <p:nvPr/>
        </p:nvGraphicFramePr>
        <p:xfrm>
          <a:off x="936625" y="2309813"/>
          <a:ext cx="7380288" cy="612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5" name="Формула" r:id="rId7" imgW="2870200" imgH="241300" progId="Equation.3">
                  <p:embed/>
                </p:oleObj>
              </mc:Choice>
              <mc:Fallback>
                <p:oleObj name="Формула" r:id="rId7" imgW="28702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6625" y="2309813"/>
                        <a:ext cx="7380288" cy="612775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3" name="Rectangle 12"/>
          <p:cNvSpPr>
            <a:spLocks noChangeArrowheads="1"/>
          </p:cNvSpPr>
          <p:nvPr/>
        </p:nvSpPr>
        <p:spPr bwMode="auto">
          <a:xfrm>
            <a:off x="0" y="35639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3" name="Object 11"/>
          <p:cNvGraphicFramePr>
            <a:graphicFrameLocks noChangeAspect="1"/>
          </p:cNvGraphicFramePr>
          <p:nvPr/>
        </p:nvGraphicFramePr>
        <p:xfrm>
          <a:off x="2663825" y="3384550"/>
          <a:ext cx="3779838" cy="411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6" name="Формула" r:id="rId9" imgW="2108200" imgH="228600" progId="Equation.3">
                  <p:embed/>
                </p:oleObj>
              </mc:Choice>
              <mc:Fallback>
                <p:oleObj name="Формула" r:id="rId9" imgW="2108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3825" y="3384550"/>
                        <a:ext cx="3779838" cy="411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4" name="Text Box 13"/>
          <p:cNvSpPr txBox="1">
            <a:spLocks noChangeArrowheads="1"/>
          </p:cNvSpPr>
          <p:nvPr/>
        </p:nvSpPr>
        <p:spPr bwMode="auto">
          <a:xfrm>
            <a:off x="3457575" y="692150"/>
            <a:ext cx="22987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/>
              <a:t>Қуаттың лездік мәні</a:t>
            </a:r>
            <a:endParaRPr lang="ru-RU"/>
          </a:p>
        </p:txBody>
      </p:sp>
      <p:sp>
        <p:nvSpPr>
          <p:cNvPr id="7185" name="Text Box 14"/>
          <p:cNvSpPr txBox="1">
            <a:spLocks noChangeArrowheads="1"/>
          </p:cNvSpPr>
          <p:nvPr/>
        </p:nvSpPr>
        <p:spPr bwMode="auto">
          <a:xfrm>
            <a:off x="1979613" y="3003550"/>
            <a:ext cx="546893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/>
              <a:t>Қуаттың тербеліс периоды бойынша орташа мәні</a:t>
            </a:r>
            <a:endParaRPr lang="ru-RU"/>
          </a:p>
        </p:txBody>
      </p:sp>
      <p:sp>
        <p:nvSpPr>
          <p:cNvPr id="7186" name="Rectangle 16"/>
          <p:cNvSpPr>
            <a:spLocks noChangeArrowheads="1"/>
          </p:cNvSpPr>
          <p:nvPr/>
        </p:nvSpPr>
        <p:spPr bwMode="auto">
          <a:xfrm>
            <a:off x="0" y="30956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4" name="Object 15"/>
          <p:cNvGraphicFramePr>
            <a:graphicFrameLocks noChangeAspect="1"/>
          </p:cNvGraphicFramePr>
          <p:nvPr/>
        </p:nvGraphicFramePr>
        <p:xfrm>
          <a:off x="2555875" y="4221163"/>
          <a:ext cx="3738563" cy="804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7" name="Формула" r:id="rId11" imgW="1117115" imgH="393529" progId="Equation.3">
                  <p:embed/>
                </p:oleObj>
              </mc:Choice>
              <mc:Fallback>
                <p:oleObj name="Формула" r:id="rId11" imgW="1117115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875" y="4221163"/>
                        <a:ext cx="3738563" cy="80486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7" name="Rectangle 18"/>
          <p:cNvSpPr>
            <a:spLocks noChangeArrowheads="1"/>
          </p:cNvSpPr>
          <p:nvPr/>
        </p:nvSpPr>
        <p:spPr bwMode="auto">
          <a:xfrm>
            <a:off x="0" y="31765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5" name="Object 17"/>
          <p:cNvGraphicFramePr>
            <a:graphicFrameLocks noChangeAspect="1"/>
          </p:cNvGraphicFramePr>
          <p:nvPr/>
        </p:nvGraphicFramePr>
        <p:xfrm>
          <a:off x="755650" y="5084763"/>
          <a:ext cx="1512888" cy="358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8" name="Формула" r:id="rId13" imgW="965200" imgH="228600" progId="Equation.3">
                  <p:embed/>
                </p:oleObj>
              </mc:Choice>
              <mc:Fallback>
                <p:oleObj name="Формула" r:id="rId13" imgW="9652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650" y="5084763"/>
                        <a:ext cx="1512888" cy="358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88" name="Text Box 19"/>
          <p:cNvSpPr txBox="1">
            <a:spLocks noChangeArrowheads="1"/>
          </p:cNvSpPr>
          <p:nvPr/>
        </p:nvSpPr>
        <p:spPr bwMode="auto">
          <a:xfrm>
            <a:off x="2411413" y="5084763"/>
            <a:ext cx="30607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/>
              <a:t>(векторлық диаграммадан)</a:t>
            </a:r>
            <a:endParaRPr lang="ru-RU"/>
          </a:p>
        </p:txBody>
      </p:sp>
      <p:sp>
        <p:nvSpPr>
          <p:cNvPr id="7189" name="Rectangle 21"/>
          <p:cNvSpPr>
            <a:spLocks noChangeArrowheads="1"/>
          </p:cNvSpPr>
          <p:nvPr/>
        </p:nvSpPr>
        <p:spPr bwMode="auto">
          <a:xfrm>
            <a:off x="0" y="31718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6" name="Object 20"/>
          <p:cNvGraphicFramePr>
            <a:graphicFrameLocks noChangeAspect="1"/>
          </p:cNvGraphicFramePr>
          <p:nvPr/>
        </p:nvGraphicFramePr>
        <p:xfrm>
          <a:off x="6300788" y="5013325"/>
          <a:ext cx="1655762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09" name="Формула" r:id="rId15" imgW="825500" imgH="241300" progId="Equation.3">
                  <p:embed/>
                </p:oleObj>
              </mc:Choice>
              <mc:Fallback>
                <p:oleObj name="Формула" r:id="rId15" imgW="825500" imgH="2413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0788" y="5013325"/>
                        <a:ext cx="1655762" cy="4762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0" name="Rectangle 23"/>
          <p:cNvSpPr>
            <a:spLocks noChangeArrowheads="1"/>
          </p:cNvSpPr>
          <p:nvPr/>
        </p:nvSpPr>
        <p:spPr bwMode="auto">
          <a:xfrm>
            <a:off x="0" y="3162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7" name="Object 22"/>
          <p:cNvGraphicFramePr>
            <a:graphicFrameLocks noChangeAspect="1"/>
          </p:cNvGraphicFramePr>
          <p:nvPr/>
        </p:nvGraphicFramePr>
        <p:xfrm>
          <a:off x="3132138" y="5356225"/>
          <a:ext cx="2665412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0" name="Формула" r:id="rId17" imgW="1524000" imgH="254000" progId="Equation.3">
                  <p:embed/>
                </p:oleObj>
              </mc:Choice>
              <mc:Fallback>
                <p:oleObj name="Формула" r:id="rId17" imgW="1524000" imgH="2540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5356225"/>
                        <a:ext cx="2665412" cy="449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1" name="Text Box 24"/>
          <p:cNvSpPr txBox="1">
            <a:spLocks noChangeArrowheads="1"/>
          </p:cNvSpPr>
          <p:nvPr/>
        </p:nvSpPr>
        <p:spPr bwMode="auto">
          <a:xfrm>
            <a:off x="798513" y="5734050"/>
            <a:ext cx="77343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/>
              <a:t>Барлық амперметрлер мен вольтметрлер осы мән бойынша көрсетеді</a:t>
            </a:r>
            <a:endParaRPr lang="ru-RU"/>
          </a:p>
        </p:txBody>
      </p:sp>
      <p:sp>
        <p:nvSpPr>
          <p:cNvPr id="7192" name="Rectangle 26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7178" name="Object 25"/>
          <p:cNvGraphicFramePr>
            <a:graphicFrameLocks noChangeAspect="1"/>
          </p:cNvGraphicFramePr>
          <p:nvPr/>
        </p:nvGraphicFramePr>
        <p:xfrm>
          <a:off x="250825" y="6165850"/>
          <a:ext cx="2519363" cy="55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11" name="Формула" r:id="rId19" imgW="914400" imgH="203200" progId="Equation.3">
                  <p:embed/>
                </p:oleObj>
              </mc:Choice>
              <mc:Fallback>
                <p:oleObj name="Формула" r:id="rId19" imgW="914400" imgH="203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825" y="6165850"/>
                        <a:ext cx="2519363" cy="550863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93" name="Oval 27"/>
          <p:cNvSpPr>
            <a:spLocks noChangeArrowheads="1"/>
          </p:cNvSpPr>
          <p:nvPr/>
        </p:nvSpPr>
        <p:spPr bwMode="auto">
          <a:xfrm>
            <a:off x="1763713" y="6237288"/>
            <a:ext cx="1152525" cy="431800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94" name="Line 28"/>
          <p:cNvSpPr>
            <a:spLocks noChangeShapeType="1"/>
          </p:cNvSpPr>
          <p:nvPr/>
        </p:nvSpPr>
        <p:spPr bwMode="auto">
          <a:xfrm>
            <a:off x="2916238" y="6453188"/>
            <a:ext cx="360362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oval" w="med" len="med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7195" name="Text Box 29"/>
          <p:cNvSpPr txBox="1">
            <a:spLocks noChangeArrowheads="1"/>
          </p:cNvSpPr>
          <p:nvPr/>
        </p:nvSpPr>
        <p:spPr bwMode="auto">
          <a:xfrm>
            <a:off x="3327400" y="6256338"/>
            <a:ext cx="223837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>
                <a:solidFill>
                  <a:srgbClr val="0000FF"/>
                </a:solidFill>
              </a:rPr>
              <a:t>Қуат коэффициенті</a:t>
            </a:r>
            <a:endParaRPr lang="ru-RU">
              <a:solidFill>
                <a:srgbClr val="0000FF"/>
              </a:solidFill>
            </a:endParaRPr>
          </a:p>
        </p:txBody>
      </p:sp>
      <p:sp>
        <p:nvSpPr>
          <p:cNvPr id="7196" name="Text Box 14"/>
          <p:cNvSpPr txBox="1">
            <a:spLocks noChangeArrowheads="1"/>
          </p:cNvSpPr>
          <p:nvPr/>
        </p:nvSpPr>
        <p:spPr bwMode="auto">
          <a:xfrm>
            <a:off x="1619250" y="3789363"/>
            <a:ext cx="43608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/>
              <a:t>Айнымалы ток тізбегіндегі орташа қуат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03927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111250"/>
            <a:ext cx="26670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633412"/>
          </a:xfrm>
        </p:spPr>
        <p:txBody>
          <a:bodyPr/>
          <a:lstStyle/>
          <a:p>
            <a:pPr eaLnBrk="1" hangingPunct="1"/>
            <a:r>
              <a:rPr lang="kk-KZ" sz="3200" smtClean="0">
                <a:solidFill>
                  <a:srgbClr val="0000FF"/>
                </a:solidFill>
              </a:rPr>
              <a:t>Тербелмелі контур</a:t>
            </a:r>
            <a:endParaRPr lang="ru-RU" sz="3200" smtClean="0">
              <a:solidFill>
                <a:srgbClr val="0000FF"/>
              </a:solidFill>
            </a:endParaRPr>
          </a:p>
        </p:txBody>
      </p:sp>
      <p:pic>
        <p:nvPicPr>
          <p:cNvPr id="11268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08050"/>
            <a:ext cx="5335588" cy="5805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9" name="Text Box 7"/>
          <p:cNvSpPr txBox="1">
            <a:spLocks noChangeArrowheads="1"/>
          </p:cNvSpPr>
          <p:nvPr/>
        </p:nvSpPr>
        <p:spPr bwMode="auto">
          <a:xfrm>
            <a:off x="5724525" y="3213100"/>
            <a:ext cx="3117850" cy="207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kk-KZ">
                <a:solidFill>
                  <a:srgbClr val="0000FF"/>
                </a:solidFill>
              </a:rPr>
              <a:t>Индуктивтілік катушка </a:t>
            </a: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L</a:t>
            </a:r>
            <a:r>
              <a:rPr lang="kk-KZ">
                <a:solidFill>
                  <a:srgbClr val="0000FF"/>
                </a:solidFill>
              </a:rPr>
              <a:t> </a:t>
            </a:r>
          </a:p>
          <a:p>
            <a:pPr algn="ctr" eaLnBrk="1" hangingPunct="1"/>
            <a:r>
              <a:rPr lang="kk-KZ">
                <a:solidFill>
                  <a:srgbClr val="0000FF"/>
                </a:solidFill>
              </a:rPr>
              <a:t>және конденсатор </a:t>
            </a:r>
            <a:r>
              <a:rPr lang="en-US" sz="2000">
                <a:solidFill>
                  <a:srgbClr val="FF0000"/>
                </a:solidFill>
                <a:latin typeface="Times New Roman" pitchFamily="18" charset="0"/>
              </a:rPr>
              <a:t>C</a:t>
            </a:r>
            <a:r>
              <a:rPr lang="kk-KZ">
                <a:solidFill>
                  <a:srgbClr val="0000FF"/>
                </a:solidFill>
              </a:rPr>
              <a:t> бар</a:t>
            </a:r>
          </a:p>
          <a:p>
            <a:pPr algn="ctr" eaLnBrk="1" hangingPunct="1"/>
            <a:r>
              <a:rPr lang="kk-KZ">
                <a:solidFill>
                  <a:srgbClr val="0000FF"/>
                </a:solidFill>
              </a:rPr>
              <a:t>электр тізбегінде электрлік</a:t>
            </a:r>
          </a:p>
          <a:p>
            <a:pPr algn="ctr" eaLnBrk="1" hangingPunct="1"/>
            <a:r>
              <a:rPr lang="kk-KZ">
                <a:solidFill>
                  <a:srgbClr val="0000FF"/>
                </a:solidFill>
              </a:rPr>
              <a:t>тербеліс пайда болады,</a:t>
            </a:r>
          </a:p>
          <a:p>
            <a:pPr algn="ctr" eaLnBrk="1" hangingPunct="1"/>
            <a:r>
              <a:rPr lang="kk-KZ">
                <a:solidFill>
                  <a:srgbClr val="0000FF"/>
                </a:solidFill>
              </a:rPr>
              <a:t>осы себепті мұндай тізбекті</a:t>
            </a:r>
          </a:p>
          <a:p>
            <a:pPr algn="ctr" eaLnBrk="1" hangingPunct="1"/>
            <a:r>
              <a:rPr lang="kk-KZ">
                <a:solidFill>
                  <a:srgbClr val="FF0000"/>
                </a:solidFill>
              </a:rPr>
              <a:t>тербелмелі контур</a:t>
            </a:r>
            <a:r>
              <a:rPr lang="kk-KZ">
                <a:solidFill>
                  <a:srgbClr val="0000FF"/>
                </a:solidFill>
              </a:rPr>
              <a:t> деп</a:t>
            </a:r>
          </a:p>
          <a:p>
            <a:pPr algn="ctr" eaLnBrk="1" hangingPunct="1"/>
            <a:r>
              <a:rPr lang="kk-KZ">
                <a:solidFill>
                  <a:srgbClr val="0000FF"/>
                </a:solidFill>
              </a:rPr>
              <a:t>атайды.</a:t>
            </a:r>
            <a:endParaRPr lang="ru-RU">
              <a:solidFill>
                <a:srgbClr val="0000FF"/>
              </a:solidFill>
            </a:endParaRPr>
          </a:p>
        </p:txBody>
      </p:sp>
      <p:sp>
        <p:nvSpPr>
          <p:cNvPr id="11270" name="Oval 8"/>
          <p:cNvSpPr>
            <a:spLocks noChangeArrowheads="1"/>
          </p:cNvSpPr>
          <p:nvPr/>
        </p:nvSpPr>
        <p:spPr bwMode="auto">
          <a:xfrm>
            <a:off x="4211638" y="3357563"/>
            <a:ext cx="792162" cy="719137"/>
          </a:xfrm>
          <a:prstGeom prst="ellips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1271" name="Line 9"/>
          <p:cNvSpPr>
            <a:spLocks noChangeShapeType="1"/>
          </p:cNvSpPr>
          <p:nvPr/>
        </p:nvSpPr>
        <p:spPr bwMode="auto">
          <a:xfrm flipH="1" flipV="1">
            <a:off x="4787900" y="4005263"/>
            <a:ext cx="1439863" cy="19446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2" name="Text Box 10"/>
          <p:cNvSpPr txBox="1">
            <a:spLocks noChangeArrowheads="1"/>
          </p:cNvSpPr>
          <p:nvPr/>
        </p:nvSpPr>
        <p:spPr bwMode="auto">
          <a:xfrm>
            <a:off x="6156325" y="5805488"/>
            <a:ext cx="17589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/>
              <a:t>Активті кедергі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87199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5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15888"/>
            <a:ext cx="8229600" cy="633412"/>
          </a:xfrm>
        </p:spPr>
        <p:txBody>
          <a:bodyPr/>
          <a:lstStyle/>
          <a:p>
            <a:pPr eaLnBrk="1" hangingPunct="1"/>
            <a:r>
              <a:rPr lang="kk-KZ" sz="3200" smtClean="0">
                <a:solidFill>
                  <a:srgbClr val="0000FF"/>
                </a:solidFill>
              </a:rPr>
              <a:t>Тербелмелі контурдың теңдеуі</a:t>
            </a:r>
            <a:endParaRPr lang="ru-RU" sz="3200" smtClean="0">
              <a:solidFill>
                <a:srgbClr val="0000FF"/>
              </a:solidFill>
            </a:endParaRPr>
          </a:p>
        </p:txBody>
      </p:sp>
      <p:pic>
        <p:nvPicPr>
          <p:cNvPr id="8206" name="Picture 5" descr="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839788"/>
            <a:ext cx="4321175" cy="294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7" name="Rectangle 7"/>
          <p:cNvSpPr>
            <a:spLocks noChangeArrowheads="1"/>
          </p:cNvSpPr>
          <p:nvPr/>
        </p:nvSpPr>
        <p:spPr bwMode="auto">
          <a:xfrm>
            <a:off x="0" y="33289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4" name="Object 6"/>
          <p:cNvGraphicFramePr>
            <a:graphicFrameLocks noChangeAspect="1"/>
          </p:cNvGraphicFramePr>
          <p:nvPr/>
        </p:nvGraphicFramePr>
        <p:xfrm>
          <a:off x="4859338" y="1196975"/>
          <a:ext cx="936625" cy="531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9" name="Формула" r:id="rId4" imgW="355292" imgH="203024" progId="Equation.3">
                  <p:embed/>
                </p:oleObj>
              </mc:Choice>
              <mc:Fallback>
                <p:oleObj name="Формула" r:id="rId4" imgW="355292" imgH="203024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9338" y="1196975"/>
                        <a:ext cx="936625" cy="531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08" name="Line 8"/>
          <p:cNvSpPr>
            <a:spLocks noChangeShapeType="1"/>
          </p:cNvSpPr>
          <p:nvPr/>
        </p:nvSpPr>
        <p:spPr bwMode="auto">
          <a:xfrm flipH="1">
            <a:off x="611188" y="1484313"/>
            <a:ext cx="4248150" cy="1223962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9" name="Rectangle 1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5" name="Object 9"/>
          <p:cNvGraphicFramePr>
            <a:graphicFrameLocks noChangeAspect="1"/>
          </p:cNvGraphicFramePr>
          <p:nvPr/>
        </p:nvGraphicFramePr>
        <p:xfrm>
          <a:off x="6372225" y="908050"/>
          <a:ext cx="1295400" cy="1106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0" name="Формула" r:id="rId6" imgW="457002" imgH="393529" progId="Equation.3">
                  <p:embed/>
                </p:oleObj>
              </mc:Choice>
              <mc:Fallback>
                <p:oleObj name="Формула" r:id="rId6" imgW="457002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72225" y="908050"/>
                        <a:ext cx="1295400" cy="1106488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8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0" name="Line 11"/>
          <p:cNvSpPr>
            <a:spLocks noChangeShapeType="1"/>
          </p:cNvSpPr>
          <p:nvPr/>
        </p:nvSpPr>
        <p:spPr bwMode="auto">
          <a:xfrm>
            <a:off x="5795963" y="1412875"/>
            <a:ext cx="504825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1" name="Rectangle 13"/>
          <p:cNvSpPr>
            <a:spLocks noChangeArrowheads="1"/>
          </p:cNvSpPr>
          <p:nvPr/>
        </p:nvSpPr>
        <p:spPr bwMode="auto">
          <a:xfrm>
            <a:off x="0" y="33480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6" name="Object 12"/>
          <p:cNvGraphicFramePr>
            <a:graphicFrameLocks noChangeAspect="1"/>
          </p:cNvGraphicFramePr>
          <p:nvPr/>
        </p:nvGraphicFramePr>
        <p:xfrm>
          <a:off x="4500563" y="2492375"/>
          <a:ext cx="863600" cy="39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1" name="Формула" r:id="rId8" imgW="355320" imgH="164880" progId="Equation.3">
                  <p:embed/>
                </p:oleObj>
              </mc:Choice>
              <mc:Fallback>
                <p:oleObj name="Формула" r:id="rId8" imgW="355320" imgH="16488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00563" y="2492375"/>
                        <a:ext cx="863600" cy="396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2" name="Text Box 14"/>
          <p:cNvSpPr txBox="1">
            <a:spLocks noChangeArrowheads="1"/>
          </p:cNvSpPr>
          <p:nvPr/>
        </p:nvSpPr>
        <p:spPr bwMode="auto">
          <a:xfrm>
            <a:off x="6156325" y="1982788"/>
            <a:ext cx="182245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>
                <a:solidFill>
                  <a:srgbClr val="008000"/>
                </a:solidFill>
              </a:rPr>
              <a:t>Контурдағы ток</a:t>
            </a:r>
            <a:endParaRPr lang="ru-RU">
              <a:solidFill>
                <a:srgbClr val="008000"/>
              </a:solidFill>
            </a:endParaRPr>
          </a:p>
        </p:txBody>
      </p:sp>
      <p:sp>
        <p:nvSpPr>
          <p:cNvPr id="8213" name="Text Box 15"/>
          <p:cNvSpPr txBox="1">
            <a:spLocks noChangeArrowheads="1"/>
          </p:cNvSpPr>
          <p:nvPr/>
        </p:nvSpPr>
        <p:spPr bwMode="auto">
          <a:xfrm>
            <a:off x="5273675" y="2513013"/>
            <a:ext cx="35163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/>
              <a:t> тізбегі үшін Ом заңына сәйкес </a:t>
            </a:r>
          </a:p>
          <a:p>
            <a:pPr eaLnBrk="1" hangingPunct="1"/>
            <a:r>
              <a:rPr lang="kk-KZ"/>
              <a:t>     келесіні аламыз</a:t>
            </a:r>
            <a:endParaRPr lang="ru-RU"/>
          </a:p>
        </p:txBody>
      </p:sp>
      <p:sp>
        <p:nvSpPr>
          <p:cNvPr id="8214" name="Rectangle 17"/>
          <p:cNvSpPr>
            <a:spLocks noChangeArrowheads="1"/>
          </p:cNvSpPr>
          <p:nvPr/>
        </p:nvSpPr>
        <p:spPr bwMode="auto">
          <a:xfrm>
            <a:off x="0" y="33147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7" name="Object 16"/>
          <p:cNvGraphicFramePr>
            <a:graphicFrameLocks noChangeAspect="1"/>
          </p:cNvGraphicFramePr>
          <p:nvPr/>
        </p:nvGraphicFramePr>
        <p:xfrm>
          <a:off x="4643438" y="3168650"/>
          <a:ext cx="3960812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2" name="Формула" r:id="rId10" imgW="1308100" imgH="228600" progId="Equation.3">
                  <p:embed/>
                </p:oleObj>
              </mc:Choice>
              <mc:Fallback>
                <p:oleObj name="Формула" r:id="rId10" imgW="1308100" imgH="2286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3438" y="3168650"/>
                        <a:ext cx="3960812" cy="6921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5" name="Rectangle 19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8" name="Object 18"/>
          <p:cNvGraphicFramePr>
            <a:graphicFrameLocks noChangeAspect="1"/>
          </p:cNvGraphicFramePr>
          <p:nvPr/>
        </p:nvGraphicFramePr>
        <p:xfrm>
          <a:off x="6948488" y="4005263"/>
          <a:ext cx="1152525" cy="830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3" name="Формула" r:id="rId12" imgW="545863" imgH="393529" progId="Equation.3">
                  <p:embed/>
                </p:oleObj>
              </mc:Choice>
              <mc:Fallback>
                <p:oleObj name="Формула" r:id="rId12" imgW="545863" imgH="39352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48488" y="4005263"/>
                        <a:ext cx="1152525" cy="8302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16" name="Oval 20"/>
          <p:cNvSpPr>
            <a:spLocks noChangeArrowheads="1"/>
          </p:cNvSpPr>
          <p:nvPr/>
        </p:nvSpPr>
        <p:spPr bwMode="auto">
          <a:xfrm>
            <a:off x="6877050" y="3932238"/>
            <a:ext cx="1439863" cy="1008062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7" name="Oval 22"/>
          <p:cNvSpPr>
            <a:spLocks noChangeArrowheads="1"/>
          </p:cNvSpPr>
          <p:nvPr/>
        </p:nvSpPr>
        <p:spPr bwMode="auto">
          <a:xfrm>
            <a:off x="7308850" y="3284538"/>
            <a:ext cx="576263" cy="647700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18" name="Rectangle 24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19" name="Oval 25"/>
          <p:cNvSpPr>
            <a:spLocks noChangeArrowheads="1"/>
          </p:cNvSpPr>
          <p:nvPr/>
        </p:nvSpPr>
        <p:spPr bwMode="auto">
          <a:xfrm>
            <a:off x="6013450" y="3932238"/>
            <a:ext cx="719138" cy="11525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0" name="Oval 27"/>
          <p:cNvSpPr>
            <a:spLocks noChangeArrowheads="1"/>
          </p:cNvSpPr>
          <p:nvPr/>
        </p:nvSpPr>
        <p:spPr bwMode="auto">
          <a:xfrm flipV="1">
            <a:off x="5580063" y="3213100"/>
            <a:ext cx="1439862" cy="719138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21" name="Rectangle 30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199" name="Object 29"/>
          <p:cNvGraphicFramePr>
            <a:graphicFrameLocks noChangeAspect="1"/>
          </p:cNvGraphicFramePr>
          <p:nvPr/>
        </p:nvGraphicFramePr>
        <p:xfrm>
          <a:off x="6013450" y="4076700"/>
          <a:ext cx="696913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4" name="Формула" r:id="rId14" imgW="304536" imgH="393359" progId="Equation.3">
                  <p:embed/>
                </p:oleObj>
              </mc:Choice>
              <mc:Fallback>
                <p:oleObj name="Формула" r:id="rId14" imgW="304536" imgH="393359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3450" y="4076700"/>
                        <a:ext cx="696913" cy="893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2" name="Line 31"/>
          <p:cNvSpPr>
            <a:spLocks noChangeShapeType="1"/>
          </p:cNvSpPr>
          <p:nvPr/>
        </p:nvSpPr>
        <p:spPr bwMode="auto">
          <a:xfrm flipV="1">
            <a:off x="6372225" y="3716338"/>
            <a:ext cx="0" cy="2159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3" name="Line 32"/>
          <p:cNvSpPr>
            <a:spLocks noChangeShapeType="1"/>
          </p:cNvSpPr>
          <p:nvPr/>
        </p:nvSpPr>
        <p:spPr bwMode="auto">
          <a:xfrm flipV="1">
            <a:off x="7596188" y="3716338"/>
            <a:ext cx="0" cy="21590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4" name="Line 34"/>
          <p:cNvSpPr>
            <a:spLocks noChangeShapeType="1"/>
          </p:cNvSpPr>
          <p:nvPr/>
        </p:nvSpPr>
        <p:spPr bwMode="auto">
          <a:xfrm flipH="1">
            <a:off x="3995738" y="4508500"/>
            <a:ext cx="1871662" cy="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oval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5" name="Line 35"/>
          <p:cNvSpPr>
            <a:spLocks noChangeShapeType="1"/>
          </p:cNvSpPr>
          <p:nvPr/>
        </p:nvSpPr>
        <p:spPr bwMode="auto">
          <a:xfrm>
            <a:off x="5219700" y="3860800"/>
            <a:ext cx="0" cy="64770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6" name="Rectangle 37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00" name="Object 36"/>
          <p:cNvGraphicFramePr>
            <a:graphicFrameLocks noChangeAspect="1"/>
          </p:cNvGraphicFramePr>
          <p:nvPr/>
        </p:nvGraphicFramePr>
        <p:xfrm>
          <a:off x="971550" y="4005263"/>
          <a:ext cx="3024188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5" name="Формула" r:id="rId16" imgW="1155700" imgH="393700" progId="Equation.3">
                  <p:embed/>
                </p:oleObj>
              </mc:Choice>
              <mc:Fallback>
                <p:oleObj name="Формула" r:id="rId16" imgW="11557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4005263"/>
                        <a:ext cx="3024188" cy="1023937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27" name="Line 38"/>
          <p:cNvSpPr>
            <a:spLocks noChangeShapeType="1"/>
          </p:cNvSpPr>
          <p:nvPr/>
        </p:nvSpPr>
        <p:spPr bwMode="auto">
          <a:xfrm>
            <a:off x="7667625" y="1484313"/>
            <a:ext cx="1225550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8" name="Line 39"/>
          <p:cNvSpPr>
            <a:spLocks noChangeShapeType="1"/>
          </p:cNvSpPr>
          <p:nvPr/>
        </p:nvSpPr>
        <p:spPr bwMode="auto">
          <a:xfrm>
            <a:off x="8893175" y="1484313"/>
            <a:ext cx="0" cy="3744912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9" name="Line 41"/>
          <p:cNvSpPr>
            <a:spLocks noChangeShapeType="1"/>
          </p:cNvSpPr>
          <p:nvPr/>
        </p:nvSpPr>
        <p:spPr bwMode="auto">
          <a:xfrm flipV="1">
            <a:off x="3563938" y="5013325"/>
            <a:ext cx="0" cy="503238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stealth" w="lg" len="lg"/>
            <a:tailEnd type="oval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0" name="Line 40"/>
          <p:cNvSpPr>
            <a:spLocks noChangeShapeType="1"/>
          </p:cNvSpPr>
          <p:nvPr/>
        </p:nvSpPr>
        <p:spPr bwMode="auto">
          <a:xfrm flipH="1">
            <a:off x="3563938" y="5229225"/>
            <a:ext cx="5329237" cy="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1" name="Rectangle 43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01" name="Object 42"/>
          <p:cNvGraphicFramePr>
            <a:graphicFrameLocks noChangeAspect="1"/>
          </p:cNvGraphicFramePr>
          <p:nvPr/>
        </p:nvGraphicFramePr>
        <p:xfrm>
          <a:off x="179388" y="5516563"/>
          <a:ext cx="3887787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6" name="Формула" r:id="rId18" imgW="1485900" imgH="419100" progId="Equation.3">
                  <p:embed/>
                </p:oleObj>
              </mc:Choice>
              <mc:Fallback>
                <p:oleObj name="Формула" r:id="rId18" imgW="1485900" imgH="4191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388" y="5516563"/>
                        <a:ext cx="3887787" cy="109537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2" name="Rectangle 45"/>
          <p:cNvSpPr>
            <a:spLocks noChangeArrowheads="1"/>
          </p:cNvSpPr>
          <p:nvPr/>
        </p:nvSpPr>
        <p:spPr bwMode="auto">
          <a:xfrm>
            <a:off x="0" y="323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8202" name="Object 44"/>
          <p:cNvGraphicFramePr>
            <a:graphicFrameLocks noChangeAspect="1"/>
          </p:cNvGraphicFramePr>
          <p:nvPr/>
        </p:nvGraphicFramePr>
        <p:xfrm>
          <a:off x="4211638" y="5589588"/>
          <a:ext cx="2808287" cy="92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Формула" r:id="rId20" imgW="1193800" imgH="393700" progId="Equation.3">
                  <p:embed/>
                </p:oleObj>
              </mc:Choice>
              <mc:Fallback>
                <p:oleObj name="Формула" r:id="rId20" imgW="1193800" imgH="3937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11638" y="5589588"/>
                        <a:ext cx="2808287" cy="92075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3" name="Line 46"/>
          <p:cNvSpPr>
            <a:spLocks noChangeShapeType="1"/>
          </p:cNvSpPr>
          <p:nvPr/>
        </p:nvSpPr>
        <p:spPr bwMode="auto">
          <a:xfrm>
            <a:off x="4067175" y="6092825"/>
            <a:ext cx="1444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4" name="Oval 47"/>
          <p:cNvSpPr>
            <a:spLocks noChangeArrowheads="1"/>
          </p:cNvSpPr>
          <p:nvPr/>
        </p:nvSpPr>
        <p:spPr bwMode="auto">
          <a:xfrm>
            <a:off x="4787900" y="5661025"/>
            <a:ext cx="431800" cy="720725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35" name="Rectangle 49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36" name="Rectangle 50"/>
          <p:cNvSpPr>
            <a:spLocks noChangeArrowheads="1"/>
          </p:cNvSpPr>
          <p:nvPr/>
        </p:nvSpPr>
        <p:spPr bwMode="auto">
          <a:xfrm>
            <a:off x="5364163" y="5300663"/>
            <a:ext cx="1152525" cy="43338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8203" name="Object 48"/>
          <p:cNvGraphicFramePr>
            <a:graphicFrameLocks noChangeAspect="1"/>
          </p:cNvGraphicFramePr>
          <p:nvPr/>
        </p:nvGraphicFramePr>
        <p:xfrm>
          <a:off x="5364163" y="5300663"/>
          <a:ext cx="1152525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8" name="Формула" r:id="rId22" imgW="457002" imgH="177723" progId="Equation.3">
                  <p:embed/>
                </p:oleObj>
              </mc:Choice>
              <mc:Fallback>
                <p:oleObj name="Формула" r:id="rId22" imgW="457002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5300663"/>
                        <a:ext cx="1152525" cy="457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37" name="Line 51"/>
          <p:cNvSpPr>
            <a:spLocks noChangeShapeType="1"/>
          </p:cNvSpPr>
          <p:nvPr/>
        </p:nvSpPr>
        <p:spPr bwMode="auto">
          <a:xfrm flipV="1">
            <a:off x="5003800" y="5589588"/>
            <a:ext cx="360363" cy="71437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oval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8" name="Oval 52"/>
          <p:cNvSpPr>
            <a:spLocks noChangeArrowheads="1"/>
          </p:cNvSpPr>
          <p:nvPr/>
        </p:nvSpPr>
        <p:spPr bwMode="auto">
          <a:xfrm>
            <a:off x="5651500" y="5805488"/>
            <a:ext cx="504825" cy="503237"/>
          </a:xfrm>
          <a:prstGeom prst="ellipse">
            <a:avLst/>
          </a:prstGeom>
          <a:noFill/>
          <a:ln w="9525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8239" name="Rectangle 54"/>
          <p:cNvSpPr>
            <a:spLocks noChangeArrowheads="1"/>
          </p:cNvSpPr>
          <p:nvPr/>
        </p:nvSpPr>
        <p:spPr bwMode="auto">
          <a:xfrm>
            <a:off x="0" y="33385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8240" name="Rectangle 59"/>
          <p:cNvSpPr>
            <a:spLocks noChangeArrowheads="1"/>
          </p:cNvSpPr>
          <p:nvPr/>
        </p:nvSpPr>
        <p:spPr bwMode="auto">
          <a:xfrm>
            <a:off x="5364163" y="6337300"/>
            <a:ext cx="1223962" cy="47625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8204" name="Object 53"/>
          <p:cNvGraphicFramePr>
            <a:graphicFrameLocks noChangeAspect="1"/>
          </p:cNvGraphicFramePr>
          <p:nvPr/>
        </p:nvGraphicFramePr>
        <p:xfrm>
          <a:off x="5364163" y="6381750"/>
          <a:ext cx="1223962" cy="439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9" name="Формула" r:id="rId24" imgW="507780" imgH="177723" progId="Equation.3">
                  <p:embed/>
                </p:oleObj>
              </mc:Choice>
              <mc:Fallback>
                <p:oleObj name="Формула" r:id="rId24" imgW="507780" imgH="177723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64163" y="6381750"/>
                        <a:ext cx="1223962" cy="4397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241" name="Line 63"/>
          <p:cNvSpPr>
            <a:spLocks noChangeShapeType="1"/>
          </p:cNvSpPr>
          <p:nvPr/>
        </p:nvSpPr>
        <p:spPr bwMode="auto">
          <a:xfrm flipH="1">
            <a:off x="5508625" y="6237288"/>
            <a:ext cx="215900" cy="215900"/>
          </a:xfrm>
          <a:prstGeom prst="line">
            <a:avLst/>
          </a:prstGeom>
          <a:noFill/>
          <a:ln w="12700">
            <a:solidFill>
              <a:srgbClr val="0000FF"/>
            </a:solidFill>
            <a:round/>
            <a:headEnd type="oval" w="med" len="med"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42" name="Text Box 64"/>
          <p:cNvSpPr txBox="1">
            <a:spLocks noChangeArrowheads="1"/>
          </p:cNvSpPr>
          <p:nvPr/>
        </p:nvSpPr>
        <p:spPr bwMode="auto">
          <a:xfrm>
            <a:off x="7164388" y="5300663"/>
            <a:ext cx="1704975" cy="650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kk-KZ"/>
              <a:t>Өшу </a:t>
            </a:r>
          </a:p>
          <a:p>
            <a:pPr algn="ctr" eaLnBrk="1" hangingPunct="1"/>
            <a:r>
              <a:rPr lang="kk-KZ"/>
              <a:t>коэффициенті</a:t>
            </a:r>
            <a:endParaRPr lang="ru-RU"/>
          </a:p>
        </p:txBody>
      </p:sp>
      <p:sp>
        <p:nvSpPr>
          <p:cNvPr id="8243" name="Text Box 65"/>
          <p:cNvSpPr txBox="1">
            <a:spLocks noChangeArrowheads="1"/>
          </p:cNvSpPr>
          <p:nvPr/>
        </p:nvSpPr>
        <p:spPr bwMode="auto">
          <a:xfrm>
            <a:off x="7308850" y="6092825"/>
            <a:ext cx="1422400" cy="650875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kk-KZ"/>
              <a:t>Контурдың</a:t>
            </a:r>
          </a:p>
          <a:p>
            <a:pPr algn="ctr" eaLnBrk="1" hangingPunct="1"/>
            <a:r>
              <a:rPr lang="kk-KZ"/>
              <a:t>өздік жиілігі</a:t>
            </a:r>
            <a:endParaRPr lang="ru-RU"/>
          </a:p>
        </p:txBody>
      </p:sp>
      <p:sp>
        <p:nvSpPr>
          <p:cNvPr id="8244" name="Line 66"/>
          <p:cNvSpPr>
            <a:spLocks noChangeShapeType="1"/>
          </p:cNvSpPr>
          <p:nvPr/>
        </p:nvSpPr>
        <p:spPr bwMode="auto">
          <a:xfrm flipH="1">
            <a:off x="6516688" y="5445125"/>
            <a:ext cx="647700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oval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45" name="Line 67"/>
          <p:cNvSpPr>
            <a:spLocks noChangeShapeType="1"/>
          </p:cNvSpPr>
          <p:nvPr/>
        </p:nvSpPr>
        <p:spPr bwMode="auto">
          <a:xfrm flipH="1">
            <a:off x="6588125" y="6669088"/>
            <a:ext cx="720725" cy="0"/>
          </a:xfrm>
          <a:prstGeom prst="line">
            <a:avLst/>
          </a:prstGeom>
          <a:noFill/>
          <a:ln w="9525">
            <a:solidFill>
              <a:srgbClr val="0000FF"/>
            </a:solidFill>
            <a:round/>
            <a:headEnd type="oval" w="sm" len="sm"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1411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5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kk-KZ" sz="3200" smtClean="0">
                <a:solidFill>
                  <a:srgbClr val="0000FF"/>
                </a:solidFill>
              </a:rPr>
              <a:t>Өшуді сипаттайтын шамалар</a:t>
            </a:r>
            <a:endParaRPr lang="ru-RU" sz="3200" smtClean="0">
              <a:solidFill>
                <a:srgbClr val="0000FF"/>
              </a:solidFill>
            </a:endParaRPr>
          </a:p>
        </p:txBody>
      </p:sp>
      <p:sp>
        <p:nvSpPr>
          <p:cNvPr id="9224" name="Text Box 5"/>
          <p:cNvSpPr txBox="1">
            <a:spLocks noChangeArrowheads="1"/>
          </p:cNvSpPr>
          <p:nvPr/>
        </p:nvSpPr>
        <p:spPr bwMode="auto">
          <a:xfrm>
            <a:off x="395288" y="908050"/>
            <a:ext cx="28813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/>
              <a:t>   </a:t>
            </a:r>
            <a:r>
              <a:rPr lang="en-US">
                <a:solidFill>
                  <a:srgbClr val="FF0000"/>
                </a:solidFill>
              </a:rPr>
              <a:t>*</a:t>
            </a:r>
            <a:r>
              <a:rPr lang="en-US"/>
              <a:t> </a:t>
            </a:r>
            <a:r>
              <a:rPr lang="kk-KZ"/>
              <a:t>Өшу коэффициенті </a:t>
            </a:r>
            <a:r>
              <a:rPr lang="en-US" sz="2000">
                <a:latin typeface="Symbol" pitchFamily="18" charset="2"/>
              </a:rPr>
              <a:t>b </a:t>
            </a:r>
            <a:endParaRPr lang="ru-RU">
              <a:latin typeface="Symbol" pitchFamily="18" charset="2"/>
            </a:endParaRPr>
          </a:p>
        </p:txBody>
      </p:sp>
      <p:pic>
        <p:nvPicPr>
          <p:cNvPr id="9225" name="Picture 7" descr="image47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20875"/>
            <a:ext cx="4032250" cy="273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6" name="Rectangle 11"/>
          <p:cNvSpPr>
            <a:spLocks noChangeArrowheads="1"/>
          </p:cNvSpPr>
          <p:nvPr/>
        </p:nvSpPr>
        <p:spPr bwMode="auto">
          <a:xfrm>
            <a:off x="0" y="32004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18" name="Object 10"/>
          <p:cNvGraphicFramePr>
            <a:graphicFrameLocks noChangeAspect="1"/>
          </p:cNvGraphicFramePr>
          <p:nvPr/>
        </p:nvGraphicFramePr>
        <p:xfrm>
          <a:off x="3708400" y="1989138"/>
          <a:ext cx="4752975" cy="935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7" name="Формула" r:id="rId4" imgW="2324100" imgH="457200" progId="Equation.3">
                  <p:embed/>
                </p:oleObj>
              </mc:Choice>
              <mc:Fallback>
                <p:oleObj name="Формула" r:id="rId4" imgW="2324100" imgH="457200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989138"/>
                        <a:ext cx="4752975" cy="935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27" name="Text Box 13"/>
          <p:cNvSpPr txBox="1">
            <a:spLocks noChangeArrowheads="1"/>
          </p:cNvSpPr>
          <p:nvPr/>
        </p:nvSpPr>
        <p:spPr bwMode="auto">
          <a:xfrm>
            <a:off x="3059113" y="1244600"/>
            <a:ext cx="5886450" cy="671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en-US" sz="2000">
                <a:solidFill>
                  <a:srgbClr val="0000FF"/>
                </a:solidFill>
                <a:latin typeface="Times New Roman" pitchFamily="18" charset="0"/>
              </a:rPr>
              <a:t>t</a:t>
            </a:r>
            <a:r>
              <a:rPr lang="en-US">
                <a:solidFill>
                  <a:srgbClr val="0000FF"/>
                </a:solidFill>
              </a:rPr>
              <a:t> </a:t>
            </a:r>
            <a:r>
              <a:rPr lang="kk-KZ">
                <a:solidFill>
                  <a:srgbClr val="0000FF"/>
                </a:solidFill>
              </a:rPr>
              <a:t>және </a:t>
            </a:r>
            <a:r>
              <a:rPr lang="en-US" sz="2000">
                <a:solidFill>
                  <a:srgbClr val="0000FF"/>
                </a:solidFill>
                <a:latin typeface="Times New Roman" pitchFamily="18" charset="0"/>
              </a:rPr>
              <a:t>t+T </a:t>
            </a:r>
            <a:r>
              <a:rPr lang="kk-KZ">
                <a:solidFill>
                  <a:srgbClr val="0000FF"/>
                </a:solidFill>
              </a:rPr>
              <a:t>уақыт моменттеріндегі өшпелі тербелістің </a:t>
            </a:r>
          </a:p>
          <a:p>
            <a:pPr algn="ctr" eaLnBrk="1" hangingPunct="1"/>
            <a:r>
              <a:rPr lang="kk-KZ">
                <a:solidFill>
                  <a:srgbClr val="0000FF"/>
                </a:solidFill>
              </a:rPr>
              <a:t>амплитудалары шамаларының қатынасын табайық</a:t>
            </a:r>
            <a:r>
              <a:rPr lang="en-US">
                <a:solidFill>
                  <a:srgbClr val="0000FF"/>
                </a:solidFill>
              </a:rPr>
              <a:t> </a:t>
            </a:r>
            <a:endParaRPr lang="ru-RU">
              <a:solidFill>
                <a:srgbClr val="0000FF"/>
              </a:solidFill>
            </a:endParaRPr>
          </a:p>
        </p:txBody>
      </p:sp>
      <p:sp>
        <p:nvSpPr>
          <p:cNvPr id="9228" name="Text Box 14"/>
          <p:cNvSpPr txBox="1">
            <a:spLocks noChangeArrowheads="1"/>
          </p:cNvSpPr>
          <p:nvPr/>
        </p:nvSpPr>
        <p:spPr bwMode="auto">
          <a:xfrm>
            <a:off x="395288" y="4868863"/>
            <a:ext cx="414496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>
                <a:solidFill>
                  <a:srgbClr val="FF0000"/>
                </a:solidFill>
              </a:rPr>
              <a:t>* </a:t>
            </a:r>
            <a:r>
              <a:rPr lang="kk-KZ"/>
              <a:t>Өшудің логорифімдік дектременті </a:t>
            </a:r>
            <a:r>
              <a:rPr lang="en-US" sz="2000">
                <a:latin typeface="Symbol" pitchFamily="18" charset="2"/>
              </a:rPr>
              <a:t>c</a:t>
            </a:r>
            <a:endParaRPr lang="ru-RU" sz="2000"/>
          </a:p>
        </p:txBody>
      </p:sp>
      <p:sp>
        <p:nvSpPr>
          <p:cNvPr id="9229" name="Text Box 15"/>
          <p:cNvSpPr txBox="1">
            <a:spLocks noChangeArrowheads="1"/>
          </p:cNvSpPr>
          <p:nvPr/>
        </p:nvSpPr>
        <p:spPr bwMode="auto">
          <a:xfrm>
            <a:off x="468313" y="5373688"/>
            <a:ext cx="8301037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kk-KZ"/>
              <a:t>(</a:t>
            </a:r>
            <a:r>
              <a:rPr lang="en-US" sz="2000" i="1">
                <a:latin typeface="Times New Roman" pitchFamily="18" charset="0"/>
              </a:rPr>
              <a:t>T</a:t>
            </a:r>
            <a:r>
              <a:rPr lang="kk-KZ"/>
              <a:t> периодты көршілес амплитудалар қатынастарының натураль логорифмі)</a:t>
            </a:r>
            <a:endParaRPr lang="ru-RU"/>
          </a:p>
        </p:txBody>
      </p:sp>
      <p:sp>
        <p:nvSpPr>
          <p:cNvPr id="9230" name="Rectangle 17"/>
          <p:cNvSpPr>
            <a:spLocks noChangeArrowheads="1"/>
          </p:cNvSpPr>
          <p:nvPr/>
        </p:nvSpPr>
        <p:spPr bwMode="auto">
          <a:xfrm>
            <a:off x="0" y="321945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endParaRPr lang="ru-RU"/>
          </a:p>
        </p:txBody>
      </p:sp>
      <p:graphicFrame>
        <p:nvGraphicFramePr>
          <p:cNvPr id="9219" name="Object 16"/>
          <p:cNvGraphicFramePr>
            <a:graphicFrameLocks noChangeAspect="1"/>
          </p:cNvGraphicFramePr>
          <p:nvPr/>
        </p:nvGraphicFramePr>
        <p:xfrm>
          <a:off x="3108325" y="5872163"/>
          <a:ext cx="3214688" cy="757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8" name="Equation" r:id="rId6" imgW="1511280" imgH="355320" progId="Equation.DSMT4">
                  <p:embed/>
                </p:oleObj>
              </mc:Choice>
              <mc:Fallback>
                <p:oleObj name="Equation" r:id="rId6" imgW="151128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325" y="5872163"/>
                        <a:ext cx="3214688" cy="757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231" name="Text Box 13"/>
          <p:cNvSpPr txBox="1">
            <a:spLocks noChangeArrowheads="1"/>
          </p:cNvSpPr>
          <p:nvPr/>
        </p:nvSpPr>
        <p:spPr bwMode="auto">
          <a:xfrm>
            <a:off x="4500563" y="3068638"/>
            <a:ext cx="41751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kk-KZ" sz="2000">
                <a:solidFill>
                  <a:srgbClr val="0000FF"/>
                </a:solidFill>
                <a:latin typeface="Times New Roman" pitchFamily="18" charset="0"/>
              </a:rPr>
              <a:t>       немесе                 орындалса,</a:t>
            </a:r>
          </a:p>
          <a:p>
            <a:pPr algn="ctr" eaLnBrk="1" hangingPunct="1"/>
            <a:r>
              <a:rPr lang="kk-KZ" sz="2000">
                <a:solidFill>
                  <a:srgbClr val="0000FF"/>
                </a:solidFill>
                <a:latin typeface="Times New Roman" pitchFamily="18" charset="0"/>
              </a:rPr>
              <a:t> өшетін тербелістің теңдеуі мына түрде болады</a:t>
            </a:r>
          </a:p>
          <a:p>
            <a:pPr algn="ctr" eaLnBrk="1" hangingPunct="1"/>
            <a:endParaRPr lang="kk-KZ" sz="2000">
              <a:solidFill>
                <a:srgbClr val="0000FF"/>
              </a:solidFill>
              <a:latin typeface="Times New Roman" pitchFamily="18" charset="0"/>
            </a:endParaRPr>
          </a:p>
        </p:txBody>
      </p:sp>
      <p:graphicFrame>
        <p:nvGraphicFramePr>
          <p:cNvPr id="9220" name="Object 18"/>
          <p:cNvGraphicFramePr>
            <a:graphicFrameLocks noChangeAspect="1"/>
          </p:cNvGraphicFramePr>
          <p:nvPr/>
        </p:nvGraphicFramePr>
        <p:xfrm>
          <a:off x="4356100" y="3068638"/>
          <a:ext cx="852488" cy="39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49" name="Equation" r:id="rId8" imgW="444240" imgH="203040" progId="Equation.DSMT4">
                  <p:embed/>
                </p:oleObj>
              </mc:Choice>
              <mc:Fallback>
                <p:oleObj name="Equation" r:id="rId8" imgW="44424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56100" y="3068638"/>
                        <a:ext cx="852488" cy="390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1" name="Object 19"/>
          <p:cNvGraphicFramePr>
            <a:graphicFrameLocks noChangeAspect="1"/>
          </p:cNvGraphicFramePr>
          <p:nvPr/>
        </p:nvGraphicFramePr>
        <p:xfrm>
          <a:off x="6227763" y="3068638"/>
          <a:ext cx="6731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0" name="Equation" r:id="rId10" imgW="558720" imgH="355320" progId="Equation.DSMT4">
                  <p:embed/>
                </p:oleObj>
              </mc:Choice>
              <mc:Fallback>
                <p:oleObj name="Equation" r:id="rId10" imgW="558720" imgH="35532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27763" y="3068638"/>
                        <a:ext cx="673100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2" name="Object 20"/>
          <p:cNvGraphicFramePr>
            <a:graphicFrameLocks noChangeAspect="1"/>
          </p:cNvGraphicFramePr>
          <p:nvPr/>
        </p:nvGraphicFramePr>
        <p:xfrm>
          <a:off x="5148263" y="4149725"/>
          <a:ext cx="2960687" cy="503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12" imgW="1193760" imgH="203040" progId="Equation.DSMT4">
                  <p:embed/>
                </p:oleObj>
              </mc:Choice>
              <mc:Fallback>
                <p:oleObj name="Equation" r:id="rId12" imgW="1193760" imgH="203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4149725"/>
                        <a:ext cx="2960687" cy="503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15795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Нуржан\Desktop\08c380a4c77ea442beab68ea1a68f561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86063" y="3763963"/>
            <a:ext cx="3357562" cy="879475"/>
          </a:xfrm>
          <a:noFill/>
        </p:spPr>
      </p:pic>
      <p:sp>
        <p:nvSpPr>
          <p:cNvPr id="17411" name="Прямоугольник 4"/>
          <p:cNvSpPr>
            <a:spLocks noChangeArrowheads="1"/>
          </p:cNvSpPr>
          <p:nvPr/>
        </p:nvSpPr>
        <p:spPr bwMode="auto">
          <a:xfrm>
            <a:off x="377825" y="1235075"/>
            <a:ext cx="8358188" cy="1631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sz="2000">
                <a:latin typeface="Times New Roman" pitchFamily="18" charset="0"/>
                <a:cs typeface="Times New Roman" pitchFamily="18" charset="0"/>
              </a:rPr>
              <a:t>Айнымалы ток тізбегінде индуктивтілік не сыйымдылықтың болуына байланысты ток күші (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) мен кернеу (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) арасында  фаза ығысуы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пайда болады. Фаза ығысуы салдарынан ваттметрмен өлшенетін айнымалы токтың орташа қуаты (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000">
                <a:latin typeface="Times New Roman" pitchFamily="18" charset="0"/>
                <a:cs typeface="Times New Roman" pitchFamily="18" charset="0"/>
              </a:rPr>
              <a:t>) әсерлік ток мәні мен әсерлік кернеу мәнінің көбейтіндісінен кем болады:</a:t>
            </a:r>
          </a:p>
        </p:txBody>
      </p:sp>
      <p:pic>
        <p:nvPicPr>
          <p:cNvPr id="17412" name="Picture 3" descr="C:\Users\Нуржан\Desktop\fa640f4ad59cf1edb2a64eb5a92ec1b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5" y="1500188"/>
            <a:ext cx="900113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74775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0063" y="2357438"/>
            <a:ext cx="2571750" cy="2057400"/>
          </a:xfrm>
          <a:noFill/>
        </p:spPr>
      </p:pic>
      <p:sp>
        <p:nvSpPr>
          <p:cNvPr id="18435" name="Прямоугольник 4"/>
          <p:cNvSpPr>
            <a:spLocks noChangeArrowheads="1"/>
          </p:cNvSpPr>
          <p:nvPr/>
        </p:nvSpPr>
        <p:spPr bwMode="auto">
          <a:xfrm>
            <a:off x="428625" y="214313"/>
            <a:ext cx="8358188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Индуктивтілік те, сыйымдылық та болмайтын тізбекте ток фаза бойынша кернеумен сәйкес келеді (3-сурет). Токтың әсерлік мәндеріне арналған Ом заңы мұндай тізбекте тұрақты ток тізбегіндегідей пішінде болады:</a:t>
            </a:r>
          </a:p>
        </p:txBody>
      </p:sp>
      <p:sp>
        <p:nvSpPr>
          <p:cNvPr id="18436" name="Прямоугольник 5"/>
          <p:cNvSpPr>
            <a:spLocks noChangeArrowheads="1"/>
          </p:cNvSpPr>
          <p:nvPr/>
        </p:nvSpPr>
        <p:spPr bwMode="auto">
          <a:xfrm>
            <a:off x="3429000" y="3071813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 sz="2400">
                <a:latin typeface="Times New Roman" pitchFamily="18" charset="0"/>
                <a:cs typeface="Times New Roman" pitchFamily="18" charset="0"/>
              </a:rPr>
              <a:t>мұндағы 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— тізбектегі актив қуат (</a:t>
            </a:r>
            <a:r>
              <a:rPr lang="en-US" sz="240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) бойынша анықталатын тізбектің актив кедергісі</a:t>
            </a:r>
          </a:p>
        </p:txBody>
      </p:sp>
      <p:pic>
        <p:nvPicPr>
          <p:cNvPr id="18437" name="Picture 3" descr="C:\Users\Нуржан\Desktop\d1b1c0e3658b4fb05a7e67b6c15945a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143125"/>
            <a:ext cx="942975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4" descr="C:\Users\Нуржан\Desktop\507fa3675de034c2af7030d812aefef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4429125"/>
            <a:ext cx="142875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8024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sz="quarter" idx="1"/>
          </p:nvPr>
        </p:nvSpPr>
        <p:spPr>
          <a:xfrm>
            <a:off x="571500" y="857250"/>
            <a:ext cx="8229600" cy="232886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Тізбекте индуктивтілік (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) болған жағдайда айнымалы ток сол тізбекте өздік индукцияның ЭҚК-н ( электр қозғаушы күші) индукциялайды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786188"/>
            <a:ext cx="2643187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0" name="Picture 4" descr="C:\Users\Нуржан\Desktop\45430897d232565e74a80cc2c7c0c4d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071813"/>
            <a:ext cx="1428750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5" descr="C:\Users\Нуржан\Desktop\8974db44e39128d276fc4b750da3fe66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4143375"/>
            <a:ext cx="4219575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Прямоугольник 7"/>
          <p:cNvSpPr>
            <a:spLocks noChangeArrowheads="1"/>
          </p:cNvSpPr>
          <p:nvPr/>
        </p:nvSpPr>
        <p:spPr bwMode="auto">
          <a:xfrm>
            <a:off x="3500438" y="4714875"/>
            <a:ext cx="457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>
                <a:latin typeface="Times New Roman" pitchFamily="18" charset="0"/>
                <a:cs typeface="Times New Roman" pitchFamily="18" charset="0"/>
              </a:rPr>
              <a:t>Өздік индукцияның ЭҚК-і ток өзгерісіне кері әсер етеді, сондықтан тек индуктивтілік бар тізбекте ток фаза бойынша кернеуден ширек периодқа, яғни -ге қалыс қалады </a:t>
            </a:r>
          </a:p>
        </p:txBody>
      </p:sp>
    </p:spTree>
    <p:extLst>
      <p:ext uri="{BB962C8B-B14F-4D97-AF65-F5344CB8AC3E}">
        <p14:creationId xmlns:p14="http://schemas.microsoft.com/office/powerpoint/2010/main" val="240770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85875" y="714375"/>
            <a:ext cx="6858000" cy="2971800"/>
          </a:xfrm>
          <a:noFill/>
        </p:spPr>
      </p:pic>
      <p:sp>
        <p:nvSpPr>
          <p:cNvPr id="20483" name="Прямоугольник 5"/>
          <p:cNvSpPr>
            <a:spLocks noChangeArrowheads="1"/>
          </p:cNvSpPr>
          <p:nvPr/>
        </p:nvSpPr>
        <p:spPr bwMode="auto">
          <a:xfrm>
            <a:off x="1071563" y="4429125"/>
            <a:ext cx="7643812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>
                <a:latin typeface="Times New Roman" pitchFamily="18" charset="0"/>
                <a:cs typeface="Times New Roman" pitchFamily="18" charset="0"/>
              </a:rPr>
              <a:t>Егер айнымалы ток тізбегі тізбектей жалғастырылған ,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r. L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 және </a:t>
            </a:r>
            <a:r>
              <a:rPr lang="en-US" sz="280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ru-RU" sz="2800">
                <a:latin typeface="Times New Roman" pitchFamily="18" charset="0"/>
                <a:cs typeface="Times New Roman" pitchFamily="18" charset="0"/>
              </a:rPr>
              <a:t>-тен тұрса, онда оның толық кедергісі мынаған тең болады:</a:t>
            </a:r>
          </a:p>
        </p:txBody>
      </p:sp>
    </p:spTree>
    <p:extLst>
      <p:ext uri="{BB962C8B-B14F-4D97-AF65-F5344CB8AC3E}">
        <p14:creationId xmlns:p14="http://schemas.microsoft.com/office/powerpoint/2010/main" val="413602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Содержимое 2"/>
          <p:cNvSpPr>
            <a:spLocks noGrp="1"/>
          </p:cNvSpPr>
          <p:nvPr>
            <p:ph sz="quarter" idx="1"/>
          </p:nvPr>
        </p:nvSpPr>
        <p:spPr>
          <a:xfrm>
            <a:off x="500063" y="1357313"/>
            <a:ext cx="8229600" cy="452596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 -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тізбектегі индуктивтік кедергі.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тізбектің сыйымдылық кедергісі.</a:t>
            </a:r>
          </a:p>
        </p:txBody>
      </p:sp>
      <p:pic>
        <p:nvPicPr>
          <p:cNvPr id="21507" name="Picture 2" descr="C:\Users\Нуржан\Desktop\57704c2f349d2ff8e118f9fe22c0d77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25" y="357188"/>
            <a:ext cx="1627188" cy="696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8" name="Picture 3" descr="C:\Users\Нуржан\Desktop\4df77a1f1c2f648abaffb117bd6cb09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8750" y="1844675"/>
            <a:ext cx="1595438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5" descr="C:\Users\Нуржан\Desktop\3483b4c2f5b83c67349e23a6529d998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0325" y="3857625"/>
            <a:ext cx="3313113" cy="64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Прямоугольник 7"/>
          <p:cNvSpPr>
            <a:spLocks noChangeArrowheads="1"/>
          </p:cNvSpPr>
          <p:nvPr/>
        </p:nvSpPr>
        <p:spPr bwMode="auto">
          <a:xfrm>
            <a:off x="1357313" y="4857750"/>
            <a:ext cx="3643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3200" b="1" i="1">
                <a:latin typeface="Times New Roman" pitchFamily="18" charset="0"/>
                <a:cs typeface="Times New Roman" pitchFamily="18" charset="0"/>
              </a:rPr>
              <a:t> толық кедергісі </a:t>
            </a:r>
          </a:p>
        </p:txBody>
      </p:sp>
    </p:spTree>
    <p:extLst>
      <p:ext uri="{BB962C8B-B14F-4D97-AF65-F5344CB8AC3E}">
        <p14:creationId xmlns:p14="http://schemas.microsoft.com/office/powerpoint/2010/main" val="2328090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Содержимое 2"/>
          <p:cNvSpPr>
            <a:spLocks noGrp="1"/>
          </p:cNvSpPr>
          <p:nvPr>
            <p:ph sz="quarter" idx="1"/>
          </p:nvPr>
        </p:nvSpPr>
        <p:spPr>
          <a:xfrm>
            <a:off x="428625" y="928688"/>
            <a:ext cx="8247063" cy="3363912"/>
          </a:xfrm>
        </p:spPr>
        <p:txBody>
          <a:bodyPr>
            <a:normAutofit fontScale="925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Айнымалы ток тізбегіндегі реактивті кедергі. Осыған сәйкес, Ом заңы мына түрде өрнектеледі: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		Ал ток пен кернеу арасындағы фаза ығысуы тізбектегі реактивті кедергінің актив кедергіге қатынасымен анықталады:</a:t>
            </a:r>
          </a:p>
          <a:p>
            <a:pPr marL="274320" indent="-274320" eaLnBrk="1" fontAlgn="auto" hangingPunct="1">
              <a:spcAft>
                <a:spcPts val="0"/>
              </a:spcAft>
              <a:buFontTx/>
              <a:buNone/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2531" name="Picture 3" descr="C:\Users\Нуржан\Desktop\3c8ecc69e84f077ba33558b9d56caa3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563" y="2168525"/>
            <a:ext cx="3394075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2" name="Picture 4" descr="C:\Users\Нуржан\Desktop\b9987f253d70009b3c8f0f11243a144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6188" y="5000625"/>
            <a:ext cx="1571625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134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1"/>
          <p:cNvSpPr>
            <a:spLocks noGrp="1"/>
          </p:cNvSpPr>
          <p:nvPr>
            <p:ph type="title"/>
          </p:nvPr>
        </p:nvSpPr>
        <p:spPr>
          <a:xfrm>
            <a:off x="428625" y="1071563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Айнымалы токтың толық тізбегі үшін Ом заңы.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3555" name="Picture 2" descr="C:\Users\Нуржан\Desktop\3c8ecc69e84f077ba33558b9d56caa38.pn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4688" y="5000625"/>
            <a:ext cx="2286000" cy="533400"/>
          </a:xfrm>
          <a:noFill/>
        </p:spPr>
      </p:pic>
      <p:pic>
        <p:nvPicPr>
          <p:cNvPr id="23556" name="Picture 2" descr="C:\Users\Нуржан\Desktop\2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1928813"/>
            <a:ext cx="3533775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7" name="Picture 3" descr="C:\Users\Нуржан\Desktop\3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3500" y="1928813"/>
            <a:ext cx="32575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4337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323850" y="404813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Электр тізбегіндегі кернеулер резонансы. </a:t>
            </a:r>
          </a:p>
        </p:txBody>
      </p:sp>
      <p:sp>
        <p:nvSpPr>
          <p:cNvPr id="24579" name="Содержимое 2"/>
          <p:cNvSpPr>
            <a:spLocks noGrp="1"/>
          </p:cNvSpPr>
          <p:nvPr>
            <p:ph sz="quarter" idx="1"/>
          </p:nvPr>
        </p:nvSpPr>
        <p:spPr>
          <a:xfrm>
            <a:off x="500063" y="2332038"/>
            <a:ext cx="8229600" cy="4525962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     Айнымалы ток тізбегінің толық кедергісі              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algn="just" eaLnBrk="1" hangingPunct="1">
              <a:buFontTx/>
              <a:buNone/>
            </a:pPr>
            <a:endParaRPr lang="kk-KZ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өрнегімен анықталатыны белгілі болды. Бұл формуладағы</a:t>
            </a:r>
          </a:p>
          <a:p>
            <a:pPr algn="just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индуктивтік кедергі мен сыйымдылық кедергі бір-біріне тең</a:t>
            </a:r>
          </a:p>
          <a:p>
            <a:pPr algn="just"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болса, толық кедергі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ең аз мәнге ие болатынын көреміз. </a:t>
            </a:r>
          </a:p>
        </p:txBody>
      </p:sp>
      <p:pic>
        <p:nvPicPr>
          <p:cNvPr id="24580" name="Picture 2" descr="C:\Users\Нуржан\Desktop\106842baeb762028c52d4dc354f43a7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4625" y="3000375"/>
            <a:ext cx="285750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9841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5"/>
          <p:cNvSpPr>
            <a:spLocks noChangeArrowheads="1"/>
          </p:cNvSpPr>
          <p:nvPr/>
        </p:nvSpPr>
        <p:spPr bwMode="auto">
          <a:xfrm>
            <a:off x="714375" y="785813"/>
            <a:ext cx="7858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Сонымен, егер</a:t>
            </a:r>
          </a:p>
          <a:p>
            <a:pPr algn="just"/>
            <a:r>
              <a:rPr lang="ru-RU">
                <a:latin typeface="Times New Roman" pitchFamily="18" charset="0"/>
                <a:cs typeface="Times New Roman" pitchFamily="18" charset="0"/>
              </a:rPr>
              <a:t>болса,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Z=R</a:t>
            </a:r>
            <a:r>
              <a:rPr lang="ru-RU">
                <a:latin typeface="Times New Roman" pitchFamily="18" charset="0"/>
                <a:cs typeface="Times New Roman" pitchFamily="18" charset="0"/>
              </a:rPr>
              <a:t> Мұндай жағдайда ток пен кернеудің тербеліс фазаларының айырымы:</a:t>
            </a:r>
            <a:endParaRPr lang="ru-RU"/>
          </a:p>
        </p:txBody>
      </p:sp>
      <p:pic>
        <p:nvPicPr>
          <p:cNvPr id="25603" name="Picture 3" descr="C:\Users\Нуржан\Desktop\99e7603b5bca20703605071136a30a6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8875" y="571500"/>
            <a:ext cx="1571625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4" name="Picture 4" descr="C:\Users\Нуржан\Desktop\4c6ad6871f797a03f2191d5ee4d9f34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7313" y="1714500"/>
            <a:ext cx="237172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5" name="Прямоугольник 8"/>
          <p:cNvSpPr>
            <a:spLocks noChangeArrowheads="1"/>
          </p:cNvSpPr>
          <p:nvPr/>
        </p:nvSpPr>
        <p:spPr bwMode="auto">
          <a:xfrm>
            <a:off x="642938" y="3429000"/>
            <a:ext cx="81438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>
                <a:latin typeface="Times New Roman" pitchFamily="18" charset="0"/>
                <a:cs typeface="Times New Roman" pitchFamily="18" charset="0"/>
              </a:rPr>
              <a:t>Бұл өрнектен, егер активті кедергі  аз болса, ток күшінің амплитудасы өте үлкен мәнге ие болатынын көреміз. Жоғарыда сипатталған құбылыс электр тізбегіндегі резонанс деп аталады</a:t>
            </a:r>
          </a:p>
        </p:txBody>
      </p:sp>
      <p:pic>
        <p:nvPicPr>
          <p:cNvPr id="25606" name="Picture 5" descr="C:\Users\Нуржан\Desktop\a93a9255ffec91f93549e2a0e1fe69f9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75" y="2643188"/>
            <a:ext cx="2000250" cy="604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7" name="Picture 6" descr="C:\Users\Нуржан\Desktop\709692c4f8f499a0d0d98aa36247c2f9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4500563"/>
            <a:ext cx="1790700" cy="642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46334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Айнымалы ток тізбегіндегі қуат.</a:t>
            </a:r>
            <a:endParaRPr lang="ru-RU" dirty="0" smtClean="0"/>
          </a:p>
        </p:txBody>
      </p:sp>
      <p:sp>
        <p:nvSpPr>
          <p:cNvPr id="26627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Айнымалы ток тізбегінде берілген уақыт мезетіндегі қуат ток күші мен кернеудің лездік мәндерінің көбейтіндісіне тең.</a:t>
            </a:r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buFontTx/>
              <a:buNone/>
            </a:pP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Бұл теңдеуге ток пен кернеудің әсерлік мәндерін қойып, ыңғайлы болу үшін әсерлік мәндердің индексін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жазбай  және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I,U</a:t>
            </a:r>
            <a:r>
              <a:rPr lang="ru-RU" sz="2800" smtClean="0">
                <a:latin typeface="Times New Roman" pitchFamily="18" charset="0"/>
                <a:cs typeface="Times New Roman" pitchFamily="18" charset="0"/>
              </a:rPr>
              <a:t> деп белгілесек,</a:t>
            </a:r>
          </a:p>
        </p:txBody>
      </p:sp>
      <p:pic>
        <p:nvPicPr>
          <p:cNvPr id="26628" name="Picture 2" descr="C:\Users\Нуржан\Desktop\4f29c6215cf8b7d7d00dd9938e7c9c7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9063" y="3071813"/>
            <a:ext cx="1352550" cy="39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3" descr="C:\Users\Нуржан\Desktop\21a967f897d62c0483871985994c85ab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5286375"/>
            <a:ext cx="25717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99623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Заголовок 1"/>
          <p:cNvSpPr>
            <a:spLocks noGrp="1"/>
          </p:cNvSpPr>
          <p:nvPr>
            <p:ph type="title"/>
          </p:nvPr>
        </p:nvSpPr>
        <p:spPr>
          <a:xfrm>
            <a:off x="428625" y="57150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Айнымалы ток генераторы.</a:t>
            </a:r>
            <a:br>
              <a:rPr lang="ru-RU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651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Ток генераторы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деп энергияның қандай да бір түрін электр энергиясына айналдыратын қондырғыны айтады. Индукциялық ток генераторының негізгі бөліктері: 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Индуктор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– магнит өрісін тудыратын қондырғы;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Якорь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 – ЭҚК индукцияланатын орама;</a:t>
            </a:r>
            <a:endParaRPr lang="en-US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AutoNum type="arabicPeriod"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Щеткалар мен сақиналар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– айналып тұрған бөліктерден индукциялық токты шығарып алатын немесе электромагниттерге қоректенетін ток беретін қондырғылар.</a:t>
            </a:r>
          </a:p>
          <a:p>
            <a:pPr eaLnBrk="1" hangingPunct="1">
              <a:buFontTx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ru-RU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27652" name="Picture 2" descr="C:\Users\Нуржан\Desktop\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5214938"/>
            <a:ext cx="3214687" cy="1357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6385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28625" y="285750"/>
            <a:ext cx="8229600" cy="1143000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Тұрақты токтың генераторы. Электрқозғалтқыштар.</a:t>
            </a:r>
          </a:p>
        </p:txBody>
      </p:sp>
      <p:sp>
        <p:nvSpPr>
          <p:cNvPr id="28675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Тұрақты ток айнымалы токты түзету арқылы немесе тұрақты токтың генераторынан алынады.Тұрақты ток генераторлары айнымалы ток генераторлар сияқты жұмыс істейді. Бірақ бір айырмашылығы – тұрақты ток генераторларында коллектор деп аталатын қондырғы бар. Якорьдың ұштарын оңашаланған сақиналарға емес, изоляциялаушы материалдармен бөлінген екі жарты сақинаға жалғайды. Олар ортақы бір цилиндрге кигізіліп, якорьмен  бір осьтен айналады.</a:t>
            </a:r>
          </a:p>
        </p:txBody>
      </p:sp>
      <p:pic>
        <p:nvPicPr>
          <p:cNvPr id="28676" name="Picture 2" descr="C:\Users\Нуржан\Desktop\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3313" y="5214938"/>
            <a:ext cx="2286000" cy="1344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91308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Трансформатор.</a:t>
            </a:r>
          </a:p>
        </p:txBody>
      </p:sp>
      <p:sp>
        <p:nvSpPr>
          <p:cNvPr id="29699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algn="just" eaLnBrk="1" hangingPunct="1">
              <a:buFontTx/>
              <a:buNone/>
            </a:pPr>
            <a:r>
              <a:rPr lang="en-US" b="1" i="1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ru-RU" smtClean="0">
                <a:latin typeface="Times New Roman" pitchFamily="18" charset="0"/>
                <a:cs typeface="Times New Roman" pitchFamily="18" charset="0"/>
              </a:rPr>
              <a:t>Қуаттың тұрақты дерлік мәнәнде айнымалы ток кернеуінің ток күшімен қатар өзгеруін айнымалы ток трансформациясы дейді. Айнымалы токтың трансформациясын жүзеге асыратын құрал трансформатор деп аталады. Ойлап табушы: 1878 ж. П.Н.Яблочков, жетілдірген 1882 жылы И.Ф. Усагин. </a:t>
            </a:r>
            <a:r>
              <a:rPr lang="en-US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i="1" smtClean="0">
                <a:latin typeface="Times New Roman" pitchFamily="18" charset="0"/>
                <a:cs typeface="Times New Roman" pitchFamily="18" charset="0"/>
              </a:rPr>
              <a:t>Құрылысы және схемадағы шартты белгісі</a:t>
            </a:r>
          </a:p>
        </p:txBody>
      </p:sp>
      <p:pic>
        <p:nvPicPr>
          <p:cNvPr id="29700" name="Picture 2" descr="C:\Users\Нуржан\Desktop\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813" y="4429125"/>
            <a:ext cx="2228850" cy="1785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1" name="Picture 4" descr="C:\Users\Нуржан\Desktop\3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357688"/>
            <a:ext cx="2357438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7508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Содержимое 2"/>
          <p:cNvSpPr>
            <a:spLocks noGrp="1"/>
          </p:cNvSpPr>
          <p:nvPr>
            <p:ph sz="quarter" idx="1"/>
          </p:nvPr>
        </p:nvSpPr>
        <p:spPr>
          <a:xfrm>
            <a:off x="500063" y="714375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ru-RU" smtClean="0"/>
              <a:t>Жүктемесіз трансформатор.</a:t>
            </a:r>
            <a:endParaRPr lang="en-US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eaLnBrk="1" hangingPunct="1">
              <a:buFontTx/>
              <a:buNone/>
            </a:pPr>
            <a:endParaRPr lang="kk-KZ" smtClean="0"/>
          </a:p>
          <a:p>
            <a:pPr eaLnBrk="1" hangingPunct="1">
              <a:buFontTx/>
              <a:buNone/>
            </a:pPr>
            <a:endParaRPr lang="en-US" smtClean="0"/>
          </a:p>
          <a:p>
            <a:pPr rtl="1" eaLnBrk="1" hangingPunct="1">
              <a:buFontTx/>
              <a:buNone/>
            </a:pPr>
            <a:r>
              <a:rPr lang="ru-RU" smtClean="0"/>
              <a:t>Жүктеме</a:t>
            </a:r>
            <a:r>
              <a:rPr lang="kk-KZ" smtClean="0"/>
              <a:t>л</a:t>
            </a:r>
            <a:r>
              <a:rPr lang="ru-RU" smtClean="0"/>
              <a:t>і трансформатор.</a:t>
            </a:r>
          </a:p>
          <a:p>
            <a:pPr eaLnBrk="1" hangingPunct="1">
              <a:buFontTx/>
              <a:buNone/>
            </a:pPr>
            <a:endParaRPr lang="ru-RU" smtClean="0"/>
          </a:p>
          <a:p>
            <a:pPr eaLnBrk="1" hangingPunct="1">
              <a:buFontTx/>
              <a:buNone/>
            </a:pPr>
            <a:r>
              <a:rPr lang="ru-RU" smtClean="0"/>
              <a:t> </a:t>
            </a:r>
          </a:p>
        </p:txBody>
      </p:sp>
      <p:pic>
        <p:nvPicPr>
          <p:cNvPr id="30723" name="Picture 2" descr="C:\Users\Нуржан\Desktop\3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5" y="1158875"/>
            <a:ext cx="3071813" cy="1104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4" name="Picture 3" descr="C:\Users\Нуржан\Desktop\3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3286125"/>
            <a:ext cx="2928938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285750" y="4857750"/>
            <a:ext cx="6643688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eaLnBrk="0" hangingPunct="0"/>
            <a:r>
              <a:rPr lang="kk-KZ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Трансформатордың орамаларындағы кернеулерінің қатынасы </a:t>
            </a:r>
            <a:endParaRPr lang="kk-KZ" sz="24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4476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eaLnBrk="0" hangingPunct="0"/>
            <a:r>
              <a:rPr lang="kk-KZ" sz="1200">
                <a:solidFill>
                  <a:srgbClr val="000000"/>
                </a:solidFill>
                <a:cs typeface="Times New Roman" pitchFamily="18" charset="0"/>
              </a:rPr>
              <a:t>. </a:t>
            </a:r>
            <a:endParaRPr lang="kk-KZ"/>
          </a:p>
        </p:txBody>
      </p:sp>
      <p:graphicFrame>
        <p:nvGraphicFramePr>
          <p:cNvPr id="30727" name="Object 7"/>
          <p:cNvGraphicFramePr>
            <a:graphicFrameLocks noChangeAspect="1"/>
          </p:cNvGraphicFramePr>
          <p:nvPr/>
        </p:nvGraphicFramePr>
        <p:xfrm>
          <a:off x="6357938" y="4714875"/>
          <a:ext cx="785812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Формула" r:id="rId5" imgW="495085" imgH="444307" progId="Equation.3">
                  <p:embed/>
                </p:oleObj>
              </mc:Choice>
              <mc:Fallback>
                <p:oleObj name="Формула" r:id="rId5" imgW="495085" imgH="444307" progId="Equation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7938" y="4714875"/>
                        <a:ext cx="785812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285750" y="5143500"/>
            <a:ext cx="71437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indent="342900" algn="justLow" eaLnBrk="0" hangingPunct="0">
              <a:tabLst>
                <a:tab pos="3581400" algn="l"/>
              </a:tabLst>
            </a:pPr>
            <a:r>
              <a:rPr lang="kk-KZ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Мұндағы к- коэффициенті </a:t>
            </a:r>
            <a:r>
              <a:rPr lang="kk-KZ" sz="1600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трансформация коэффициенті</a:t>
            </a:r>
            <a:r>
              <a:rPr lang="kk-KZ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деп аталады. Егер к</a:t>
            </a:r>
            <a:r>
              <a:rPr lang="kk-KZ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</a:t>
            </a:r>
            <a:r>
              <a:rPr lang="kk-KZ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болса, трансформатор </a:t>
            </a:r>
            <a:r>
              <a:rPr lang="kk-KZ" sz="1600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төмендеткіш</a:t>
            </a:r>
            <a:r>
              <a:rPr lang="kk-KZ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, ал к</a:t>
            </a:r>
            <a:r>
              <a:rPr lang="kk-KZ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болғанда трансформатор </a:t>
            </a:r>
            <a:r>
              <a:rPr lang="kk-KZ" sz="1600" u="sng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жоғарылатқыш</a:t>
            </a:r>
            <a:r>
              <a:rPr lang="kk-KZ" sz="160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  <a:sym typeface="Symbol" pitchFamily="18" charset="2"/>
              </a:rPr>
              <a:t> болады. </a:t>
            </a:r>
          </a:p>
        </p:txBody>
      </p:sp>
    </p:spTree>
    <p:extLst>
      <p:ext uri="{BB962C8B-B14F-4D97-AF65-F5344CB8AC3E}">
        <p14:creationId xmlns:p14="http://schemas.microsoft.com/office/powerpoint/2010/main" val="144743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625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kk-KZ" smtClean="0">
                <a:latin typeface="Times New Roman" pitchFamily="18" charset="0"/>
                <a:cs typeface="Times New Roman" pitchFamily="18" charset="0"/>
              </a:rPr>
              <a:t>      Трансформатордың пайдалы әсер коэффициентi (ПӘК) 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kk-KZ" smtClean="0">
                <a:latin typeface="Times New Roman" pitchFamily="18" charset="0"/>
                <a:cs typeface="Times New Roman" pitchFamily="18" charset="0"/>
              </a:rPr>
              <a:t>  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kk-KZ" smtClean="0">
                <a:latin typeface="Times New Roman" pitchFamily="18" charset="0"/>
                <a:cs typeface="Times New Roman" pitchFamily="18" charset="0"/>
              </a:rPr>
              <a:t>    Бүгiнгi күннiң технологиялары ПӘК-i 97-98% болатын трансформаторлар жасауға мүмкiндiк бередi. </a:t>
            </a:r>
            <a:endParaRPr lang="ru-RU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7" name="Picture 2" descr="C:\Users\User\AppData\Program Files\Phisics\11kaz\i\f2_36.gif"/>
          <p:cNvPicPr>
            <a:picLocks noChangeAspect="1" noChangeArrowheads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938" y="2643188"/>
            <a:ext cx="928687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2792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>
          <a:xfrm>
            <a:off x="500063" y="1500188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kk-KZ" sz="3600" b="1" i="1" smtClean="0">
                <a:latin typeface="Times New Roman" pitchFamily="18" charset="0"/>
                <a:cs typeface="Times New Roman" pitchFamily="18" charset="0"/>
              </a:rPr>
              <a:t>Қазіргі уақытта трансформаторларда энергияның жиынтық шығыны 2-3</a:t>
            </a:r>
            <a:r>
              <a:rPr lang="kk-KZ" sz="3600" b="1" i="1" smtClean="0">
                <a:latin typeface="Times New Roman" pitchFamily="18" charset="0"/>
                <a:cs typeface="Times New Roman" pitchFamily="18" charset="0"/>
                <a:sym typeface="Symbol" pitchFamily="18" charset="2"/>
              </a:rPr>
              <a:t></a:t>
            </a:r>
            <a:r>
              <a:rPr lang="kk-KZ" sz="3600" b="1" i="1" smtClean="0">
                <a:latin typeface="Times New Roman" pitchFamily="18" charset="0"/>
                <a:cs typeface="Times New Roman" pitchFamily="18" charset="0"/>
              </a:rPr>
              <a:t>-тен аспайды.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 </a:t>
            </a:r>
            <a:b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1" name="Picture 2" descr="2-5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2786063"/>
            <a:ext cx="74295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39830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2115</TotalTime>
  <Words>1200</Words>
  <Application>Microsoft Office PowerPoint</Application>
  <PresentationFormat>Экран (4:3)</PresentationFormat>
  <Paragraphs>216</Paragraphs>
  <Slides>34</Slides>
  <Notes>2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34</vt:i4>
      </vt:variant>
    </vt:vector>
  </HeadingPairs>
  <TitlesOfParts>
    <vt:vector size="37" baseType="lpstr">
      <vt:lpstr>Эркер</vt:lpstr>
      <vt:lpstr>Equation</vt:lpstr>
      <vt:lpstr>Формула</vt:lpstr>
      <vt:lpstr>Презентация PowerPoint</vt:lpstr>
      <vt:lpstr>Презентация PowerPoint</vt:lpstr>
      <vt:lpstr>Айнымалы ток. </vt:lpstr>
      <vt:lpstr> Айнымалы ток тізбегіндегі активті кедергі.Айнымалы ток тізбегіндегі сыйымдылық кедергі.</vt:lpstr>
      <vt:lpstr>Ток күші мен кернеу тербелістерінің графиктері: </vt:lpstr>
      <vt:lpstr>Презентация PowerPoint</vt:lpstr>
      <vt:lpstr>Презентация PowerPoint</vt:lpstr>
      <vt:lpstr>Презентация PowerPoint</vt:lpstr>
      <vt:lpstr>Айнымалы ток тізбегіндегі актив кедергі</vt:lpstr>
      <vt:lpstr>Айнымалы ток тізбегіндегі индуктивті кедергі</vt:lpstr>
      <vt:lpstr>Айнымалы ток тізбегіндегі сыйымдылық кедергі</vt:lpstr>
      <vt:lpstr>Айнымалы токтың толық тізбегі үшін Ом заңы</vt:lpstr>
      <vt:lpstr>Айнымалы токтың толық тізбегі үшін Ом заңы</vt:lpstr>
      <vt:lpstr>Кернеу резонансы. Резонанстық жиілік.</vt:lpstr>
      <vt:lpstr>Айнымалы ток тізбегінде бөлінетін қуат</vt:lpstr>
      <vt:lpstr>Тербелмелі контур</vt:lpstr>
      <vt:lpstr>Тербелмелі контурдың теңдеуі</vt:lpstr>
      <vt:lpstr>Өшуді сипаттайтын шамалар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Айнымалы токтың толық тізбегі үшін Ом заңы.   </vt:lpstr>
      <vt:lpstr>Электр тізбегіндегі кернеулер резонансы. </vt:lpstr>
      <vt:lpstr>Презентация PowerPoint</vt:lpstr>
      <vt:lpstr>Айнымалы ток тізбегіндегі қуат.</vt:lpstr>
      <vt:lpstr>Айнымалы ток генераторы. </vt:lpstr>
      <vt:lpstr>Тұрақты токтың генераторы. Электрқозғалтқыштар.</vt:lpstr>
      <vt:lpstr>Трансформатор.</vt:lpstr>
      <vt:lpstr>Презентация PowerPoint</vt:lpstr>
      <vt:lpstr>Презентация PowerPoint</vt:lpstr>
      <vt:lpstr>Қазіргі уақытта трансформаторларда энергияның жиынтық шығыны 2-3-тен аспайды.   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lenovo553</dc:creator>
  <cp:lastModifiedBy>Пользователь Windows</cp:lastModifiedBy>
  <cp:revision>123</cp:revision>
  <dcterms:created xsi:type="dcterms:W3CDTF">2020-10-29T15:07:13Z</dcterms:created>
  <dcterms:modified xsi:type="dcterms:W3CDTF">2021-10-17T15:11:46Z</dcterms:modified>
</cp:coreProperties>
</file>