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 id="2147483768" r:id="rId2"/>
  </p:sldMasterIdLst>
  <p:sldIdLst>
    <p:sldId id="283" r:id="rId3"/>
    <p:sldId id="269" r:id="rId4"/>
    <p:sldId id="257" r:id="rId5"/>
    <p:sldId id="258" r:id="rId6"/>
    <p:sldId id="277" r:id="rId7"/>
    <p:sldId id="278" r:id="rId8"/>
    <p:sldId id="261" r:id="rId9"/>
    <p:sldId id="271" r:id="rId10"/>
    <p:sldId id="268" r:id="rId11"/>
    <p:sldId id="272" r:id="rId12"/>
    <p:sldId id="267" r:id="rId13"/>
    <p:sldId id="279" r:id="rId14"/>
    <p:sldId id="273" r:id="rId15"/>
    <p:sldId id="274" r:id="rId16"/>
    <p:sldId id="275" r:id="rId17"/>
    <p:sldId id="276" r:id="rId18"/>
    <p:sldId id="282" r:id="rId19"/>
    <p:sldId id="280" r:id="rId20"/>
    <p:sldId id="281" r:id="rId2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ECDF2"/>
    <a:srgbClr val="9AFC24"/>
    <a:srgbClr val="D8D250"/>
    <a:srgbClr val="2FA2F1"/>
    <a:srgbClr val="F82855"/>
    <a:srgbClr val="E937C7"/>
    <a:srgbClr val="53CD56"/>
    <a:srgbClr val="FF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9" d="100"/>
          <a:sy n="109" d="100"/>
        </p:scale>
        <p:origin x="167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3" name="Прямоугольник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Прямоугольник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Прямоугольник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Прямоугольник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Прямоугольник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Скругленный прямоугольник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Скругленный прямоугольник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Прямоугольник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6705600" y="4206240"/>
            <a:ext cx="960120" cy="457200"/>
          </a:xfrm>
        </p:spPr>
        <p:txBody>
          <a:bodyPr/>
          <a:lstStyle/>
          <a:p>
            <a:fld id="{B4C71EC6-210F-42DE-9C53-41977AD35B3D}" type="datetimeFigureOut">
              <a:rPr lang="ru-RU" smtClean="0"/>
              <a:pPr/>
              <a:t>11.11.2021</a:t>
            </a:fld>
            <a:endParaRPr lang="ru-RU"/>
          </a:p>
        </p:txBody>
      </p:sp>
      <p:sp>
        <p:nvSpPr>
          <p:cNvPr id="17" name="Нижний колонтитул 16"/>
          <p:cNvSpPr>
            <a:spLocks noGrp="1"/>
          </p:cNvSpPr>
          <p:nvPr>
            <p:ph type="ftr" sz="quarter" idx="11"/>
          </p:nvPr>
        </p:nvSpPr>
        <p:spPr>
          <a:xfrm>
            <a:off x="5410200" y="4205288"/>
            <a:ext cx="1295400" cy="457200"/>
          </a:xfrm>
        </p:spPr>
        <p:txBody>
          <a:bodyPr/>
          <a:lstStyle/>
          <a:p>
            <a:endParaRPr lang="ru-RU"/>
          </a:p>
        </p:txBody>
      </p:sp>
      <p:sp>
        <p:nvSpPr>
          <p:cNvPr id="29" name="Номер слайда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B19B0651-EE4F-4900-A07F-96A6BFA9D0F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pPr/>
              <a:t>11.11.2021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pPr/>
              <a:t>11.11.2021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Объект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pPr/>
              <a:t>11.11.2021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1000" y="1143000"/>
            <a:ext cx="8382000" cy="1069848"/>
          </a:xfrm>
        </p:spPr>
        <p:txBody>
          <a:bodyPr anchor="ctr"/>
          <a:lstStyle>
            <a:lvl1pPr>
              <a:defRPr sz="4000" b="0" i="0"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Объект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6" name="Дата 25"/>
          <p:cNvSpPr>
            <a:spLocks noGrp="1"/>
          </p:cNvSpPr>
          <p:nvPr>
            <p:ph type="dt" sz="half" idx="10"/>
          </p:nvPr>
        </p:nvSpPr>
        <p:spPr/>
        <p:txBody>
          <a:bodyPr rtlCol="0"/>
          <a:lstStyle/>
          <a:p>
            <a:fld id="{B4C71EC6-210F-42DE-9C53-41977AD35B3D}" type="datetimeFigureOut">
              <a:rPr lang="ru-RU" smtClean="0"/>
              <a:pPr/>
              <a:t>11.11.2021</a:t>
            </a:fld>
            <a:endParaRPr lang="ru-RU"/>
          </a:p>
        </p:txBody>
      </p:sp>
      <p:sp>
        <p:nvSpPr>
          <p:cNvPr id="27" name="Номер слайда 26"/>
          <p:cNvSpPr>
            <a:spLocks noGrp="1"/>
          </p:cNvSpPr>
          <p:nvPr>
            <p:ph type="sldNum" sz="quarter" idx="11"/>
          </p:nvPr>
        </p:nvSpPr>
        <p:spPr/>
        <p:txBody>
          <a:bodyPr rtlCol="0"/>
          <a:lstStyle/>
          <a:p>
            <a:fld id="{B19B0651-EE4F-4900-A07F-96A6BFA9D0F0}" type="slidenum">
              <a:rPr lang="ru-RU" smtClean="0"/>
              <a:pPr/>
              <a:t>‹#›</a:t>
            </a:fld>
            <a:endParaRPr lang="ru-RU"/>
          </a:p>
        </p:txBody>
      </p:sp>
      <p:sp>
        <p:nvSpPr>
          <p:cNvPr id="28" name="Нижний колонтитул 27"/>
          <p:cNvSpPr>
            <a:spLocks noGrp="1"/>
          </p:cNvSpPr>
          <p:nvPr>
            <p:ph type="ftr" sz="quarter" idx="12"/>
          </p:nvPr>
        </p:nvSpPr>
        <p:spPr/>
        <p:txBody>
          <a:bodyPr rtlCol="0"/>
          <a:lstStyle/>
          <a:p>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ru-RU" smtClean="0"/>
              <a:t>Образец заголовка</a:t>
            </a:r>
            <a:endParaRPr kumimoji="0" lang="en-US"/>
          </a:p>
        </p:txBody>
      </p:sp>
      <p:sp>
        <p:nvSpPr>
          <p:cNvPr id="3" name="Дата 2"/>
          <p:cNvSpPr>
            <a:spLocks noGrp="1"/>
          </p:cNvSpPr>
          <p:nvPr>
            <p:ph type="dt" sz="half" idx="10"/>
          </p:nvPr>
        </p:nvSpPr>
        <p:spPr>
          <a:xfrm>
            <a:off x="6583680" y="612648"/>
            <a:ext cx="957264" cy="457200"/>
          </a:xfrm>
        </p:spPr>
        <p:txBody>
          <a:bodyPr/>
          <a:lstStyle/>
          <a:p>
            <a:fld id="{B4C71EC6-210F-42DE-9C53-41977AD35B3D}" type="datetimeFigureOut">
              <a:rPr lang="ru-RU" smtClean="0"/>
              <a:pPr/>
              <a:t>11.11.2021</a:t>
            </a:fld>
            <a:endParaRPr lang="ru-RU"/>
          </a:p>
        </p:txBody>
      </p:sp>
      <p:sp>
        <p:nvSpPr>
          <p:cNvPr id="4" name="Нижний колонтитул 3"/>
          <p:cNvSpPr>
            <a:spLocks noGrp="1"/>
          </p:cNvSpPr>
          <p:nvPr>
            <p:ph type="ftr" sz="quarter" idx="11"/>
          </p:nvPr>
        </p:nvSpPr>
        <p:spPr>
          <a:xfrm>
            <a:off x="5257800" y="612648"/>
            <a:ext cx="1325880" cy="457200"/>
          </a:xfrm>
        </p:spPr>
        <p:txBody>
          <a:bodyPr/>
          <a:lstStyle/>
          <a:p>
            <a:endParaRPr lang="ru-RU"/>
          </a:p>
        </p:txBody>
      </p:sp>
      <p:sp>
        <p:nvSpPr>
          <p:cNvPr id="5" name="Номер слайда 4"/>
          <p:cNvSpPr>
            <a:spLocks noGrp="1"/>
          </p:cNvSpPr>
          <p:nvPr>
            <p:ph type="sldNum" sz="quarter" idx="12"/>
          </p:nvPr>
        </p:nvSpPr>
        <p:spPr>
          <a:xfrm>
            <a:off x="8174736" y="2272"/>
            <a:ext cx="762000" cy="365760"/>
          </a:xfrm>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pPr/>
              <a:t>11.11.2021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53496" y="1101970"/>
            <a:ext cx="3383280" cy="877824"/>
          </a:xfrm>
        </p:spPr>
        <p:txBody>
          <a:bodyPr anchor="b"/>
          <a:lstStyle>
            <a:lvl1pPr algn="l">
              <a:buNone/>
              <a:defRPr sz="1800" b="1"/>
            </a:lvl1pPr>
          </a:lstStyle>
          <a:p>
            <a:r>
              <a:rPr kumimoji="0" lang="ru-RU" smtClean="0"/>
              <a:t>Образец заголовка</a:t>
            </a:r>
            <a:endParaRPr kumimoji="0" lang="en-US"/>
          </a:p>
        </p:txBody>
      </p:sp>
      <p:sp>
        <p:nvSpPr>
          <p:cNvPr id="3" name="Текст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Объект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pPr/>
              <a:t>11.11.2021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11.11.2021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pPr/>
              <a:t>11.11.2021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81800" y="1143000"/>
            <a:ext cx="1905000" cy="5486400"/>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1143000"/>
            <a:ext cx="6248400" cy="5486400"/>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pPr/>
              <a:t>11.11.2021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3" name="Прямоугольник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4" name="Прямоугольник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5" name="Прямоугольник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6" name="Прямоугольник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7" name="Прямоугольник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useBgFill="1">
        <p:nvSpPr>
          <p:cNvPr id="30" name="Скругленный прямоугольник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useBgFill="1">
        <p:nvSpPr>
          <p:cNvPr id="31" name="Скругленный прямоугольник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7" name="Прямоугольник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Прямоугольник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Прямоугольник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9" name="Прямоугольник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8" name="Заголовок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6705600" y="4206240"/>
            <a:ext cx="960120" cy="457200"/>
          </a:xfrm>
        </p:spPr>
        <p:txBody>
          <a:bodyPr/>
          <a:lstStyle/>
          <a:p>
            <a:fld id="{B4C71EC6-210F-42DE-9C53-41977AD35B3D}" type="datetimeFigureOut">
              <a:rPr lang="ru-RU" smtClean="0">
                <a:solidFill>
                  <a:srgbClr val="438086"/>
                </a:solidFill>
              </a:rPr>
              <a:pPr/>
              <a:t>11.11.2021</a:t>
            </a:fld>
            <a:endParaRPr lang="ru-RU">
              <a:solidFill>
                <a:srgbClr val="438086"/>
              </a:solidFill>
            </a:endParaRPr>
          </a:p>
        </p:txBody>
      </p:sp>
      <p:sp>
        <p:nvSpPr>
          <p:cNvPr id="17" name="Нижний колонтитул 16"/>
          <p:cNvSpPr>
            <a:spLocks noGrp="1"/>
          </p:cNvSpPr>
          <p:nvPr>
            <p:ph type="ftr" sz="quarter" idx="11"/>
          </p:nvPr>
        </p:nvSpPr>
        <p:spPr>
          <a:xfrm>
            <a:off x="5410200" y="4205288"/>
            <a:ext cx="1295400" cy="457200"/>
          </a:xfrm>
        </p:spPr>
        <p:txBody>
          <a:bodyPr/>
          <a:lstStyle/>
          <a:p>
            <a:endParaRPr lang="ru-RU">
              <a:solidFill>
                <a:srgbClr val="438086"/>
              </a:solidFill>
            </a:endParaRPr>
          </a:p>
        </p:txBody>
      </p:sp>
      <p:sp>
        <p:nvSpPr>
          <p:cNvPr id="29" name="Номер слайда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B19B0651-EE4F-4900-A07F-96A6BFA9D0F0}" type="slidenum">
              <a:rPr lang="ru-RU" smtClean="0">
                <a:solidFill>
                  <a:prstClr val="white"/>
                </a:solidFill>
              </a:rPr>
              <a:pPr/>
              <a:t>‹#›</a:t>
            </a:fld>
            <a:endParaRPr lang="ru-RU">
              <a:solidFill>
                <a:prstClr val="white"/>
              </a:solidFill>
            </a:endParaRPr>
          </a:p>
        </p:txBody>
      </p:sp>
    </p:spTree>
    <p:extLst>
      <p:ext uri="{BB962C8B-B14F-4D97-AF65-F5344CB8AC3E}">
        <p14:creationId xmlns:p14="http://schemas.microsoft.com/office/powerpoint/2010/main" val="21325321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solidFill>
                  <a:srgbClr val="438086"/>
                </a:solidFill>
              </a:rPr>
              <a:pPr/>
              <a:t>11.11.2021</a:t>
            </a:fld>
            <a:endParaRPr lang="ru-RU">
              <a:solidFill>
                <a:srgbClr val="438086"/>
              </a:solidFill>
            </a:endParaRPr>
          </a:p>
        </p:txBody>
      </p:sp>
      <p:sp>
        <p:nvSpPr>
          <p:cNvPr id="5" name="Нижний колонтитул 4"/>
          <p:cNvSpPr>
            <a:spLocks noGrp="1"/>
          </p:cNvSpPr>
          <p:nvPr>
            <p:ph type="ftr" sz="quarter" idx="11"/>
          </p:nvPr>
        </p:nvSpPr>
        <p:spPr/>
        <p:txBody>
          <a:bodyPr/>
          <a:lstStyle/>
          <a:p>
            <a:endParaRPr lang="ru-RU">
              <a:solidFill>
                <a:srgbClr val="438086"/>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extLst>
      <p:ext uri="{BB962C8B-B14F-4D97-AF65-F5344CB8AC3E}">
        <p14:creationId xmlns:p14="http://schemas.microsoft.com/office/powerpoint/2010/main" val="2450680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solidFill>
                  <a:srgbClr val="438086"/>
                </a:solidFill>
              </a:rPr>
              <a:pPr/>
              <a:t>11.11.2021</a:t>
            </a:fld>
            <a:endParaRPr lang="ru-RU">
              <a:solidFill>
                <a:srgbClr val="438086"/>
              </a:solidFill>
            </a:endParaRPr>
          </a:p>
        </p:txBody>
      </p:sp>
      <p:sp>
        <p:nvSpPr>
          <p:cNvPr id="5" name="Нижний колонтитул 4"/>
          <p:cNvSpPr>
            <a:spLocks noGrp="1"/>
          </p:cNvSpPr>
          <p:nvPr>
            <p:ph type="ftr" sz="quarter" idx="11"/>
          </p:nvPr>
        </p:nvSpPr>
        <p:spPr/>
        <p:txBody>
          <a:bodyPr/>
          <a:lstStyle/>
          <a:p>
            <a:endParaRPr lang="ru-RU">
              <a:solidFill>
                <a:srgbClr val="438086"/>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extLst>
      <p:ext uri="{BB962C8B-B14F-4D97-AF65-F5344CB8AC3E}">
        <p14:creationId xmlns:p14="http://schemas.microsoft.com/office/powerpoint/2010/main" val="41774267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solidFill>
                  <a:srgbClr val="438086"/>
                </a:solidFill>
              </a:rPr>
              <a:pPr/>
              <a:t>11.11.2021</a:t>
            </a:fld>
            <a:endParaRPr lang="ru-RU">
              <a:solidFill>
                <a:srgbClr val="438086"/>
              </a:solidFill>
            </a:endParaRPr>
          </a:p>
        </p:txBody>
      </p:sp>
      <p:sp>
        <p:nvSpPr>
          <p:cNvPr id="6" name="Нижний колонтитул 5"/>
          <p:cNvSpPr>
            <a:spLocks noGrp="1"/>
          </p:cNvSpPr>
          <p:nvPr>
            <p:ph type="ftr" sz="quarter" idx="11"/>
          </p:nvPr>
        </p:nvSpPr>
        <p:spPr/>
        <p:txBody>
          <a:bodyPr/>
          <a:lstStyle/>
          <a:p>
            <a:endParaRPr lang="ru-RU">
              <a:solidFill>
                <a:srgbClr val="438086"/>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extLst>
      <p:ext uri="{BB962C8B-B14F-4D97-AF65-F5344CB8AC3E}">
        <p14:creationId xmlns:p14="http://schemas.microsoft.com/office/powerpoint/2010/main" val="33875900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81000" y="1143000"/>
            <a:ext cx="8382000" cy="1069848"/>
          </a:xfrm>
        </p:spPr>
        <p:txBody>
          <a:bodyPr anchor="ctr"/>
          <a:lstStyle>
            <a:lvl1pPr>
              <a:defRPr sz="4000" b="0" i="0" cap="none"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6" name="Дата 25"/>
          <p:cNvSpPr>
            <a:spLocks noGrp="1"/>
          </p:cNvSpPr>
          <p:nvPr>
            <p:ph type="dt" sz="half" idx="10"/>
          </p:nvPr>
        </p:nvSpPr>
        <p:spPr/>
        <p:txBody>
          <a:bodyPr rtlCol="0"/>
          <a:lstStyle/>
          <a:p>
            <a:fld id="{B4C71EC6-210F-42DE-9C53-41977AD35B3D}" type="datetimeFigureOut">
              <a:rPr lang="ru-RU" smtClean="0">
                <a:solidFill>
                  <a:srgbClr val="438086"/>
                </a:solidFill>
              </a:rPr>
              <a:pPr/>
              <a:t>11.11.2021</a:t>
            </a:fld>
            <a:endParaRPr lang="ru-RU">
              <a:solidFill>
                <a:srgbClr val="438086"/>
              </a:solidFill>
            </a:endParaRPr>
          </a:p>
        </p:txBody>
      </p:sp>
      <p:sp>
        <p:nvSpPr>
          <p:cNvPr id="27" name="Номер слайда 26"/>
          <p:cNvSpPr>
            <a:spLocks noGrp="1"/>
          </p:cNvSpPr>
          <p:nvPr>
            <p:ph type="sldNum" sz="quarter" idx="11"/>
          </p:nvPr>
        </p:nvSpPr>
        <p:spPr/>
        <p:txBody>
          <a:bodyPr rtlCol="0"/>
          <a:lstStyle/>
          <a:p>
            <a:fld id="{B19B0651-EE4F-4900-A07F-96A6BFA9D0F0}" type="slidenum">
              <a:rPr lang="ru-RU" smtClean="0"/>
              <a:pPr/>
              <a:t>‹#›</a:t>
            </a:fld>
            <a:endParaRPr lang="ru-RU"/>
          </a:p>
        </p:txBody>
      </p:sp>
      <p:sp>
        <p:nvSpPr>
          <p:cNvPr id="28" name="Нижний колонтитул 27"/>
          <p:cNvSpPr>
            <a:spLocks noGrp="1"/>
          </p:cNvSpPr>
          <p:nvPr>
            <p:ph type="ftr" sz="quarter" idx="12"/>
          </p:nvPr>
        </p:nvSpPr>
        <p:spPr/>
        <p:txBody>
          <a:bodyPr rtlCol="0"/>
          <a:lstStyle/>
          <a:p>
            <a:endParaRPr lang="ru-RU">
              <a:solidFill>
                <a:srgbClr val="438086"/>
              </a:solidFill>
            </a:endParaRPr>
          </a:p>
        </p:txBody>
      </p:sp>
    </p:spTree>
    <p:extLst>
      <p:ext uri="{BB962C8B-B14F-4D97-AF65-F5344CB8AC3E}">
        <p14:creationId xmlns:p14="http://schemas.microsoft.com/office/powerpoint/2010/main" val="24291242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ru-RU" smtClean="0"/>
              <a:t>Образец заголовка</a:t>
            </a:r>
            <a:endParaRPr kumimoji="0" lang="en-US"/>
          </a:p>
        </p:txBody>
      </p:sp>
      <p:sp>
        <p:nvSpPr>
          <p:cNvPr id="3" name="Дата 2"/>
          <p:cNvSpPr>
            <a:spLocks noGrp="1"/>
          </p:cNvSpPr>
          <p:nvPr>
            <p:ph type="dt" sz="half" idx="10"/>
          </p:nvPr>
        </p:nvSpPr>
        <p:spPr>
          <a:xfrm>
            <a:off x="6583680" y="612648"/>
            <a:ext cx="957264" cy="457200"/>
          </a:xfrm>
        </p:spPr>
        <p:txBody>
          <a:bodyPr/>
          <a:lstStyle/>
          <a:p>
            <a:fld id="{B4C71EC6-210F-42DE-9C53-41977AD35B3D}" type="datetimeFigureOut">
              <a:rPr lang="ru-RU" smtClean="0">
                <a:solidFill>
                  <a:srgbClr val="438086"/>
                </a:solidFill>
              </a:rPr>
              <a:pPr/>
              <a:t>11.11.2021</a:t>
            </a:fld>
            <a:endParaRPr lang="ru-RU">
              <a:solidFill>
                <a:srgbClr val="438086"/>
              </a:solidFill>
            </a:endParaRPr>
          </a:p>
        </p:txBody>
      </p:sp>
      <p:sp>
        <p:nvSpPr>
          <p:cNvPr id="4" name="Нижний колонтитул 3"/>
          <p:cNvSpPr>
            <a:spLocks noGrp="1"/>
          </p:cNvSpPr>
          <p:nvPr>
            <p:ph type="ftr" sz="quarter" idx="11"/>
          </p:nvPr>
        </p:nvSpPr>
        <p:spPr>
          <a:xfrm>
            <a:off x="5257800" y="612648"/>
            <a:ext cx="1325880" cy="457200"/>
          </a:xfrm>
        </p:spPr>
        <p:txBody>
          <a:bodyPr/>
          <a:lstStyle/>
          <a:p>
            <a:endParaRPr lang="ru-RU">
              <a:solidFill>
                <a:srgbClr val="438086"/>
              </a:solidFill>
            </a:endParaRPr>
          </a:p>
        </p:txBody>
      </p:sp>
      <p:sp>
        <p:nvSpPr>
          <p:cNvPr id="5" name="Номер слайда 4"/>
          <p:cNvSpPr>
            <a:spLocks noGrp="1"/>
          </p:cNvSpPr>
          <p:nvPr>
            <p:ph type="sldNum" sz="quarter" idx="12"/>
          </p:nvPr>
        </p:nvSpPr>
        <p:spPr>
          <a:xfrm>
            <a:off x="8174736" y="2272"/>
            <a:ext cx="762000" cy="365760"/>
          </a:xfrm>
        </p:spPr>
        <p:txBody>
          <a:bodyPr/>
          <a:lstStyle/>
          <a:p>
            <a:fld id="{B19B0651-EE4F-4900-A07F-96A6BFA9D0F0}" type="slidenum">
              <a:rPr lang="ru-RU" smtClean="0"/>
              <a:pPr/>
              <a:t>‹#›</a:t>
            </a:fld>
            <a:endParaRPr lang="ru-RU"/>
          </a:p>
        </p:txBody>
      </p:sp>
    </p:spTree>
    <p:extLst>
      <p:ext uri="{BB962C8B-B14F-4D97-AF65-F5344CB8AC3E}">
        <p14:creationId xmlns:p14="http://schemas.microsoft.com/office/powerpoint/2010/main" val="32709135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solidFill>
                  <a:srgbClr val="438086"/>
                </a:solidFill>
              </a:rPr>
              <a:pPr/>
              <a:t>11.11.2021</a:t>
            </a:fld>
            <a:endParaRPr lang="ru-RU">
              <a:solidFill>
                <a:srgbClr val="438086"/>
              </a:solidFill>
            </a:endParaRPr>
          </a:p>
        </p:txBody>
      </p:sp>
      <p:sp>
        <p:nvSpPr>
          <p:cNvPr id="3" name="Нижний колонтитул 2"/>
          <p:cNvSpPr>
            <a:spLocks noGrp="1"/>
          </p:cNvSpPr>
          <p:nvPr>
            <p:ph type="ftr" sz="quarter" idx="11"/>
          </p:nvPr>
        </p:nvSpPr>
        <p:spPr/>
        <p:txBody>
          <a:bodyPr/>
          <a:lstStyle/>
          <a:p>
            <a:endParaRPr lang="ru-RU">
              <a:solidFill>
                <a:srgbClr val="438086"/>
              </a:solidFill>
            </a:endParaRPr>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extLst>
      <p:ext uri="{BB962C8B-B14F-4D97-AF65-F5344CB8AC3E}">
        <p14:creationId xmlns:p14="http://schemas.microsoft.com/office/powerpoint/2010/main" val="22595971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53496" y="1101970"/>
            <a:ext cx="3383280" cy="877824"/>
          </a:xfrm>
        </p:spPr>
        <p:txBody>
          <a:bodyPr anchor="b"/>
          <a:lstStyle>
            <a:lvl1pPr algn="l">
              <a:buNone/>
              <a:defRPr sz="1800" b="1"/>
            </a:lvl1pPr>
          </a:lstStyle>
          <a:p>
            <a:r>
              <a:rPr kumimoji="0" lang="ru-RU" smtClean="0"/>
              <a:t>Образец заголовка</a:t>
            </a:r>
            <a:endParaRPr kumimoji="0" lang="en-US"/>
          </a:p>
        </p:txBody>
      </p:sp>
      <p:sp>
        <p:nvSpPr>
          <p:cNvPr id="3" name="Текст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B4C71EC6-210F-42DE-9C53-41977AD35B3D}" type="datetimeFigureOut">
              <a:rPr lang="ru-RU" smtClean="0">
                <a:solidFill>
                  <a:srgbClr val="438086"/>
                </a:solidFill>
              </a:rPr>
              <a:pPr/>
              <a:t>11.11.2021</a:t>
            </a:fld>
            <a:endParaRPr lang="ru-RU">
              <a:solidFill>
                <a:srgbClr val="438086"/>
              </a:solidFill>
            </a:endParaRPr>
          </a:p>
        </p:txBody>
      </p:sp>
      <p:sp>
        <p:nvSpPr>
          <p:cNvPr id="6" name="Нижний колонтитул 5"/>
          <p:cNvSpPr>
            <a:spLocks noGrp="1"/>
          </p:cNvSpPr>
          <p:nvPr>
            <p:ph type="ftr" sz="quarter" idx="11"/>
          </p:nvPr>
        </p:nvSpPr>
        <p:spPr/>
        <p:txBody>
          <a:bodyPr/>
          <a:lstStyle/>
          <a:p>
            <a:endParaRPr lang="ru-RU">
              <a:solidFill>
                <a:srgbClr val="438086"/>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extLst>
      <p:ext uri="{BB962C8B-B14F-4D97-AF65-F5344CB8AC3E}">
        <p14:creationId xmlns:p14="http://schemas.microsoft.com/office/powerpoint/2010/main" val="9612196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ru-RU" smtClean="0"/>
              <a:t>Вставка рисунка</a:t>
            </a:r>
            <a:endParaRPr kumimoji="0" lang="en-US" dirty="0"/>
          </a:p>
        </p:txBody>
      </p:sp>
      <p:sp>
        <p:nvSpPr>
          <p:cNvPr id="4" name="Текст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solidFill>
                  <a:srgbClr val="438086"/>
                </a:solidFill>
              </a:rPr>
              <a:pPr/>
              <a:t>11.11.2021</a:t>
            </a:fld>
            <a:endParaRPr lang="ru-RU">
              <a:solidFill>
                <a:srgbClr val="438086"/>
              </a:solidFill>
            </a:endParaRPr>
          </a:p>
        </p:txBody>
      </p:sp>
      <p:sp>
        <p:nvSpPr>
          <p:cNvPr id="6" name="Нижний колонтитул 5"/>
          <p:cNvSpPr>
            <a:spLocks noGrp="1"/>
          </p:cNvSpPr>
          <p:nvPr>
            <p:ph type="ftr" sz="quarter" idx="11"/>
          </p:nvPr>
        </p:nvSpPr>
        <p:spPr/>
        <p:txBody>
          <a:bodyPr/>
          <a:lstStyle/>
          <a:p>
            <a:endParaRPr lang="ru-RU">
              <a:solidFill>
                <a:srgbClr val="438086"/>
              </a:solidFill>
            </a:endParaRPr>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extLst>
      <p:ext uri="{BB962C8B-B14F-4D97-AF65-F5344CB8AC3E}">
        <p14:creationId xmlns:p14="http://schemas.microsoft.com/office/powerpoint/2010/main" val="6946537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solidFill>
                  <a:srgbClr val="438086"/>
                </a:solidFill>
              </a:rPr>
              <a:pPr/>
              <a:t>11.11.2021</a:t>
            </a:fld>
            <a:endParaRPr lang="ru-RU">
              <a:solidFill>
                <a:srgbClr val="438086"/>
              </a:solidFill>
            </a:endParaRPr>
          </a:p>
        </p:txBody>
      </p:sp>
      <p:sp>
        <p:nvSpPr>
          <p:cNvPr id="5" name="Нижний колонтитул 4"/>
          <p:cNvSpPr>
            <a:spLocks noGrp="1"/>
          </p:cNvSpPr>
          <p:nvPr>
            <p:ph type="ftr" sz="quarter" idx="11"/>
          </p:nvPr>
        </p:nvSpPr>
        <p:spPr/>
        <p:txBody>
          <a:bodyPr/>
          <a:lstStyle/>
          <a:p>
            <a:endParaRPr lang="ru-RU">
              <a:solidFill>
                <a:srgbClr val="438086"/>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extLst>
      <p:ext uri="{BB962C8B-B14F-4D97-AF65-F5344CB8AC3E}">
        <p14:creationId xmlns:p14="http://schemas.microsoft.com/office/powerpoint/2010/main" val="32228360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81800" y="1143000"/>
            <a:ext cx="1905000" cy="5486400"/>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1143000"/>
            <a:ext cx="6248400" cy="5486400"/>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B4C71EC6-210F-42DE-9C53-41977AD35B3D}" type="datetimeFigureOut">
              <a:rPr lang="ru-RU" smtClean="0">
                <a:solidFill>
                  <a:srgbClr val="438086"/>
                </a:solidFill>
              </a:rPr>
              <a:pPr/>
              <a:t>11.11.2021</a:t>
            </a:fld>
            <a:endParaRPr lang="ru-RU">
              <a:solidFill>
                <a:srgbClr val="438086"/>
              </a:solidFill>
            </a:endParaRPr>
          </a:p>
        </p:txBody>
      </p:sp>
      <p:sp>
        <p:nvSpPr>
          <p:cNvPr id="5" name="Нижний колонтитул 4"/>
          <p:cNvSpPr>
            <a:spLocks noGrp="1"/>
          </p:cNvSpPr>
          <p:nvPr>
            <p:ph type="ftr" sz="quarter" idx="11"/>
          </p:nvPr>
        </p:nvSpPr>
        <p:spPr/>
        <p:txBody>
          <a:bodyPr/>
          <a:lstStyle/>
          <a:p>
            <a:endParaRPr lang="ru-RU">
              <a:solidFill>
                <a:srgbClr val="438086"/>
              </a:solidFill>
            </a:endParaRPr>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extLst>
      <p:ext uri="{BB962C8B-B14F-4D97-AF65-F5344CB8AC3E}">
        <p14:creationId xmlns:p14="http://schemas.microsoft.com/office/powerpoint/2010/main" val="33510440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Прямоугольник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Прямоугольник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Прямоугольник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Прямоугольник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Прямоугольник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Скругленный прямоугольник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Скругленный прямоугольник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Прямоугольник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Прямоугольник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Прямоугольник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Прямоугольник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Прямоугольник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Прямоугольник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Заголовок 21"/>
          <p:cNvSpPr>
            <a:spLocks noGrp="1"/>
          </p:cNvSpPr>
          <p:nvPr>
            <p:ph type="title"/>
          </p:nvPr>
        </p:nvSpPr>
        <p:spPr>
          <a:xfrm>
            <a:off x="457200" y="1143000"/>
            <a:ext cx="8229600" cy="1066800"/>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B4C71EC6-210F-42DE-9C53-41977AD35B3D}" type="datetimeFigureOut">
              <a:rPr lang="ru-RU" smtClean="0"/>
              <a:pPr/>
              <a:t>11.11.2021</a:t>
            </a:fld>
            <a:endParaRPr lang="ru-RU"/>
          </a:p>
        </p:txBody>
      </p:sp>
      <p:sp>
        <p:nvSpPr>
          <p:cNvPr id="3" name="Нижний колонтитул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ru-RU"/>
          </a:p>
        </p:txBody>
      </p:sp>
      <p:sp>
        <p:nvSpPr>
          <p:cNvPr id="23" name="Номер слайда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Прямоугольник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29" name="Прямоугольник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0" name="Прямоугольник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1" name="Прямоугольник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2" name="Прямоугольник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useBgFill="1">
        <p:nvSpPr>
          <p:cNvPr id="33" name="Скругленный прямоугольник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useBgFill="1">
        <p:nvSpPr>
          <p:cNvPr id="34" name="Скругленный прямоугольник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5" name="Прямоугольник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36" name="Прямоугольник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37" name="Прямоугольник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8" name="Прямоугольник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39" name="Прямоугольник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40" name="Прямоугольник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Заголовок 21"/>
          <p:cNvSpPr>
            <a:spLocks noGrp="1"/>
          </p:cNvSpPr>
          <p:nvPr>
            <p:ph type="title"/>
          </p:nvPr>
        </p:nvSpPr>
        <p:spPr>
          <a:xfrm>
            <a:off x="457200" y="1143000"/>
            <a:ext cx="8229600" cy="1066800"/>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B4C71EC6-210F-42DE-9C53-41977AD35B3D}" type="datetimeFigureOut">
              <a:rPr lang="ru-RU" smtClean="0">
                <a:solidFill>
                  <a:srgbClr val="438086"/>
                </a:solidFill>
              </a:rPr>
              <a:pPr/>
              <a:t>11.11.2021</a:t>
            </a:fld>
            <a:endParaRPr lang="ru-RU">
              <a:solidFill>
                <a:srgbClr val="438086"/>
              </a:solidFill>
            </a:endParaRPr>
          </a:p>
        </p:txBody>
      </p:sp>
      <p:sp>
        <p:nvSpPr>
          <p:cNvPr id="3" name="Нижний колонтитул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ru-RU">
              <a:solidFill>
                <a:srgbClr val="438086"/>
              </a:solidFill>
            </a:endParaRPr>
          </a:p>
        </p:txBody>
      </p:sp>
      <p:sp>
        <p:nvSpPr>
          <p:cNvPr id="23" name="Номер слайда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B19B0651-EE4F-4900-A07F-96A6BFA9D0F0}" type="slidenum">
              <a:rPr lang="ru-RU" smtClean="0"/>
              <a:pPr/>
              <a:t>‹#›</a:t>
            </a:fld>
            <a:endParaRPr lang="ru-RU"/>
          </a:p>
        </p:txBody>
      </p:sp>
    </p:spTree>
    <p:extLst>
      <p:ext uri="{BB962C8B-B14F-4D97-AF65-F5344CB8AC3E}">
        <p14:creationId xmlns:p14="http://schemas.microsoft.com/office/powerpoint/2010/main" val="2678182367"/>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a:bodyPr>
          <a:lstStyle/>
          <a:p>
            <a:r>
              <a:rPr lang="kk-KZ" b="1" dirty="0">
                <a:ln w="24500" cmpd="dbl">
                  <a:solidFill>
                    <a:schemeClr val="accent2">
                      <a:shade val="85000"/>
                      <a:satMod val="155000"/>
                    </a:schemeClr>
                  </a:solidFill>
                  <a:prstDash val="solid"/>
                  <a:miter lim="800000"/>
                </a:ln>
                <a:latin typeface="Times New Roman" pitchFamily="18" charset="0"/>
                <a:cs typeface="Times New Roman" pitchFamily="18" charset="0"/>
              </a:rPr>
              <a:t/>
            </a:r>
            <a:br>
              <a:rPr lang="kk-KZ" b="1" dirty="0">
                <a:ln w="24500" cmpd="dbl">
                  <a:solidFill>
                    <a:schemeClr val="accent2">
                      <a:shade val="85000"/>
                      <a:satMod val="155000"/>
                    </a:schemeClr>
                  </a:solidFill>
                  <a:prstDash val="solid"/>
                  <a:miter lim="800000"/>
                </a:ln>
                <a:latin typeface="Times New Roman" pitchFamily="18" charset="0"/>
                <a:cs typeface="Times New Roman" pitchFamily="18" charset="0"/>
              </a:rPr>
            </a:br>
            <a:r>
              <a:rPr lang="kk-KZ" b="1" dirty="0">
                <a:ln w="24500" cmpd="dbl">
                  <a:solidFill>
                    <a:schemeClr val="accent2">
                      <a:shade val="85000"/>
                      <a:satMod val="155000"/>
                    </a:schemeClr>
                  </a:solidFill>
                  <a:prstDash val="solid"/>
                  <a:miter lim="800000"/>
                </a:ln>
                <a:latin typeface="Times New Roman" pitchFamily="18" charset="0"/>
                <a:cs typeface="Times New Roman" pitchFamily="18" charset="0"/>
              </a:rPr>
              <a:t>Шиеленістердің даму </a:t>
            </a:r>
            <a:r>
              <a:rPr lang="kk-KZ" b="1" dirty="0" smtClean="0">
                <a:ln w="24500" cmpd="dbl">
                  <a:solidFill>
                    <a:schemeClr val="accent2">
                      <a:shade val="85000"/>
                      <a:satMod val="155000"/>
                    </a:schemeClr>
                  </a:solidFill>
                  <a:prstDash val="solid"/>
                  <a:miter lim="800000"/>
                </a:ln>
                <a:latin typeface="Times New Roman" pitchFamily="18" charset="0"/>
                <a:cs typeface="Times New Roman" pitchFamily="18" charset="0"/>
              </a:rPr>
              <a:t>тарихы</a:t>
            </a:r>
            <a:endParaRPr lang="ru-RU" dirty="0"/>
          </a:p>
        </p:txBody>
      </p:sp>
      <p:sp>
        <p:nvSpPr>
          <p:cNvPr id="4" name="Текст 5">
            <a:extLst>
              <a:ext uri="{FF2B5EF4-FFF2-40B4-BE49-F238E27FC236}">
                <a16:creationId xmlns:a16="http://schemas.microsoft.com/office/drawing/2014/main" id="{7D32C2CB-E1EA-854A-8B70-93F81680EBA6}"/>
              </a:ext>
            </a:extLst>
          </p:cNvPr>
          <p:cNvSpPr txBox="1">
            <a:spLocks/>
          </p:cNvSpPr>
          <p:nvPr/>
        </p:nvSpPr>
        <p:spPr>
          <a:xfrm>
            <a:off x="-1116632" y="404664"/>
            <a:ext cx="9525000" cy="1586380"/>
          </a:xfrm>
          <a:prstGeom prst="rect">
            <a:avLst/>
          </a:prstGeom>
        </p:spPr>
        <p:txBody>
          <a:bodyPr vert="horz" anchor="ctr">
            <a:normAutofit/>
          </a:bodyPr>
          <a:lstStyle/>
          <a:p>
            <a:pPr lvl="8" algn="ctr">
              <a:spcBef>
                <a:spcPts val="300"/>
              </a:spcBef>
              <a:buClr>
                <a:srgbClr val="A04DA3"/>
              </a:buClr>
              <a:buFont typeface="Georgia"/>
              <a:buNone/>
              <a:defRPr/>
            </a:pPr>
            <a:endParaRPr lang="ru-RU" dirty="0">
              <a:solidFill>
                <a:prstClr val="white"/>
              </a:solidFill>
            </a:endParaRPr>
          </a:p>
        </p:txBody>
      </p:sp>
      <p:sp>
        <p:nvSpPr>
          <p:cNvPr id="7" name="Текст 5">
            <a:extLst>
              <a:ext uri="{FF2B5EF4-FFF2-40B4-BE49-F238E27FC236}">
                <a16:creationId xmlns:a16="http://schemas.microsoft.com/office/drawing/2014/main" id="{7D32C2CB-E1EA-854A-8B70-93F81680EBA6}"/>
              </a:ext>
            </a:extLst>
          </p:cNvPr>
          <p:cNvSpPr txBox="1">
            <a:spLocks/>
          </p:cNvSpPr>
          <p:nvPr/>
        </p:nvSpPr>
        <p:spPr>
          <a:xfrm>
            <a:off x="-540568" y="4581128"/>
            <a:ext cx="9484558" cy="1586380"/>
          </a:xfrm>
          <a:prstGeom prst="rect">
            <a:avLst/>
          </a:prstGeom>
        </p:spPr>
        <p:txBody>
          <a:bodyPr>
            <a:normAutofit/>
          </a:bodyPr>
          <a:lstStyle/>
          <a:p>
            <a:pPr marL="2240280" lvl="8" indent="-182880" algn="r">
              <a:spcBef>
                <a:spcPts val="300"/>
              </a:spcBef>
              <a:buClr>
                <a:srgbClr val="A04DA3"/>
              </a:buClr>
              <a:defRPr/>
            </a:pPr>
            <a:endParaRPr lang="ru-RU" dirty="0">
              <a:solidFill>
                <a:srgbClr val="002060"/>
              </a:solidFill>
            </a:endParaRPr>
          </a:p>
        </p:txBody>
      </p:sp>
    </p:spTree>
    <p:extLst>
      <p:ext uri="{BB962C8B-B14F-4D97-AF65-F5344CB8AC3E}">
        <p14:creationId xmlns:p14="http://schemas.microsoft.com/office/powerpoint/2010/main" val="39122272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971600" y="926505"/>
            <a:ext cx="7632848" cy="864095"/>
          </a:xfrm>
        </p:spPr>
        <p:txBody>
          <a:bodyPr>
            <a:normAutofit fontScale="25000" lnSpcReduction="20000"/>
          </a:bodyPr>
          <a:lstStyle/>
          <a:p>
            <a:pPr marL="0" indent="0" algn="ctr">
              <a:buNone/>
            </a:pPr>
            <a:endParaRPr lang="kk-KZ" sz="4000" b="1" dirty="0" smtClean="0">
              <a:ln w="18000">
                <a:solidFill>
                  <a:schemeClr val="accent2">
                    <a:satMod val="140000"/>
                  </a:schemeClr>
                </a:solidFill>
                <a:prstDash val="solid"/>
                <a:miter lim="800000"/>
              </a:ln>
              <a:effectLst>
                <a:outerShdw blurRad="25500" dist="23000" dir="7020000" algn="tl">
                  <a:srgbClr val="000000">
                    <a:alpha val="50000"/>
                  </a:srgbClr>
                </a:outerShdw>
              </a:effectLst>
              <a:latin typeface="Times New Roman" pitchFamily="18" charset="0"/>
              <a:cs typeface="Times New Roman" pitchFamily="18" charset="0"/>
            </a:endParaRPr>
          </a:p>
          <a:p>
            <a:pPr marL="0" indent="0" algn="ctr">
              <a:buNone/>
            </a:pPr>
            <a:endParaRPr lang="kk-KZ" sz="4800" b="1" dirty="0" smtClean="0">
              <a:ln w="18000">
                <a:solidFill>
                  <a:schemeClr val="accent2">
                    <a:satMod val="140000"/>
                  </a:schemeClr>
                </a:solidFill>
                <a:prstDash val="solid"/>
                <a:miter lim="800000"/>
              </a:ln>
              <a:effectLst>
                <a:outerShdw blurRad="25500" dist="23000" dir="7020000" algn="tl">
                  <a:srgbClr val="000000">
                    <a:alpha val="50000"/>
                  </a:srgbClr>
                </a:outerShdw>
              </a:effectLst>
              <a:latin typeface="Times New Roman" pitchFamily="18" charset="0"/>
              <a:cs typeface="Times New Roman" pitchFamily="18" charset="0"/>
            </a:endParaRPr>
          </a:p>
          <a:p>
            <a:pPr marL="0" indent="0" algn="ctr">
              <a:buNone/>
            </a:pPr>
            <a:r>
              <a:rPr lang="kk-KZ" sz="17600" b="1" dirty="0" smtClean="0">
                <a:ln w="18000">
                  <a:solidFill>
                    <a:schemeClr val="accent2">
                      <a:satMod val="140000"/>
                    </a:schemeClr>
                  </a:solidFill>
                  <a:prstDash val="solid"/>
                  <a:miter lim="800000"/>
                </a:ln>
                <a:effectLst>
                  <a:outerShdw blurRad="25500" dist="23000" dir="7020000" algn="tl">
                    <a:srgbClr val="000000">
                      <a:alpha val="50000"/>
                    </a:srgbClr>
                  </a:outerShdw>
                </a:effectLst>
                <a:latin typeface="Times New Roman" pitchFamily="18" charset="0"/>
                <a:cs typeface="Times New Roman" pitchFamily="18" charset="0"/>
              </a:rPr>
              <a:t>Жоспары:</a:t>
            </a:r>
          </a:p>
          <a:p>
            <a:pPr marL="0" indent="0" algn="ctr">
              <a:buNone/>
            </a:pPr>
            <a:endParaRPr lang="kk-KZ" sz="4000" b="1" dirty="0" smtClean="0">
              <a:ln w="18000">
                <a:solidFill>
                  <a:schemeClr val="accent2">
                    <a:satMod val="140000"/>
                  </a:schemeClr>
                </a:solidFill>
                <a:prstDash val="solid"/>
                <a:miter lim="800000"/>
              </a:ln>
              <a:effectLst>
                <a:outerShdw blurRad="25500" dist="23000" dir="7020000" algn="tl">
                  <a:srgbClr val="000000">
                    <a:alpha val="50000"/>
                  </a:srgbClr>
                </a:outerShdw>
              </a:effectLst>
              <a:latin typeface="Times New Roman" pitchFamily="18" charset="0"/>
              <a:cs typeface="Times New Roman" pitchFamily="18" charset="0"/>
            </a:endParaRPr>
          </a:p>
          <a:p>
            <a:pPr marL="0" indent="0">
              <a:buNone/>
            </a:pPr>
            <a:r>
              <a:rPr lang="kk-KZ" sz="2800" dirty="0" smtClean="0"/>
              <a:t> </a:t>
            </a:r>
            <a:endParaRPr lang="kk-KZ" dirty="0" smtClean="0"/>
          </a:p>
        </p:txBody>
      </p:sp>
      <p:sp>
        <p:nvSpPr>
          <p:cNvPr id="4" name="Полилиния 3"/>
          <p:cNvSpPr/>
          <p:nvPr/>
        </p:nvSpPr>
        <p:spPr>
          <a:xfrm>
            <a:off x="827584" y="476672"/>
            <a:ext cx="2664296" cy="1008111"/>
          </a:xfrm>
          <a:custGeom>
            <a:avLst/>
            <a:gdLst>
              <a:gd name="connsiteX0" fmla="*/ 0 w 2377440"/>
              <a:gd name="connsiteY0" fmla="*/ 0 h 964636"/>
              <a:gd name="connsiteX1" fmla="*/ 99753 w 2377440"/>
              <a:gd name="connsiteY1" fmla="*/ 16626 h 964636"/>
              <a:gd name="connsiteX2" fmla="*/ 149629 w 2377440"/>
              <a:gd name="connsiteY2" fmla="*/ 33251 h 964636"/>
              <a:gd name="connsiteX3" fmla="*/ 199505 w 2377440"/>
              <a:gd name="connsiteY3" fmla="*/ 99753 h 964636"/>
              <a:gd name="connsiteX4" fmla="*/ 299258 w 2377440"/>
              <a:gd name="connsiteY4" fmla="*/ 149629 h 964636"/>
              <a:gd name="connsiteX5" fmla="*/ 399011 w 2377440"/>
              <a:gd name="connsiteY5" fmla="*/ 216131 h 964636"/>
              <a:gd name="connsiteX6" fmla="*/ 515389 w 2377440"/>
              <a:gd name="connsiteY6" fmla="*/ 266008 h 964636"/>
              <a:gd name="connsiteX7" fmla="*/ 565265 w 2377440"/>
              <a:gd name="connsiteY7" fmla="*/ 282633 h 964636"/>
              <a:gd name="connsiteX8" fmla="*/ 631767 w 2377440"/>
              <a:gd name="connsiteY8" fmla="*/ 315884 h 964636"/>
              <a:gd name="connsiteX9" fmla="*/ 798022 w 2377440"/>
              <a:gd name="connsiteY9" fmla="*/ 332509 h 964636"/>
              <a:gd name="connsiteX10" fmla="*/ 947651 w 2377440"/>
              <a:gd name="connsiteY10" fmla="*/ 365760 h 964636"/>
              <a:gd name="connsiteX11" fmla="*/ 1047403 w 2377440"/>
              <a:gd name="connsiteY11" fmla="*/ 399011 h 964636"/>
              <a:gd name="connsiteX12" fmla="*/ 1147156 w 2377440"/>
              <a:gd name="connsiteY12" fmla="*/ 432262 h 964636"/>
              <a:gd name="connsiteX13" fmla="*/ 1197033 w 2377440"/>
              <a:gd name="connsiteY13" fmla="*/ 448888 h 964636"/>
              <a:gd name="connsiteX14" fmla="*/ 1263534 w 2377440"/>
              <a:gd name="connsiteY14" fmla="*/ 565266 h 964636"/>
              <a:gd name="connsiteX15" fmla="*/ 1313411 w 2377440"/>
              <a:gd name="connsiteY15" fmla="*/ 598517 h 964636"/>
              <a:gd name="connsiteX16" fmla="*/ 1496291 w 2377440"/>
              <a:gd name="connsiteY16" fmla="*/ 581891 h 964636"/>
              <a:gd name="connsiteX17" fmla="*/ 1546167 w 2377440"/>
              <a:gd name="connsiteY17" fmla="*/ 565266 h 964636"/>
              <a:gd name="connsiteX18" fmla="*/ 1679171 w 2377440"/>
              <a:gd name="connsiteY18" fmla="*/ 598517 h 964636"/>
              <a:gd name="connsiteX19" fmla="*/ 1729047 w 2377440"/>
              <a:gd name="connsiteY19" fmla="*/ 648393 h 964636"/>
              <a:gd name="connsiteX20" fmla="*/ 1795549 w 2377440"/>
              <a:gd name="connsiteY20" fmla="*/ 748146 h 964636"/>
              <a:gd name="connsiteX21" fmla="*/ 1812174 w 2377440"/>
              <a:gd name="connsiteY21" fmla="*/ 798022 h 964636"/>
              <a:gd name="connsiteX22" fmla="*/ 1961803 w 2377440"/>
              <a:gd name="connsiteY22" fmla="*/ 881149 h 964636"/>
              <a:gd name="connsiteX23" fmla="*/ 2044931 w 2377440"/>
              <a:gd name="connsiteY23" fmla="*/ 897775 h 964636"/>
              <a:gd name="connsiteX24" fmla="*/ 2078182 w 2377440"/>
              <a:gd name="connsiteY24" fmla="*/ 947651 h 964636"/>
              <a:gd name="connsiteX25" fmla="*/ 2128058 w 2377440"/>
              <a:gd name="connsiteY25" fmla="*/ 931026 h 964636"/>
              <a:gd name="connsiteX26" fmla="*/ 2227811 w 2377440"/>
              <a:gd name="connsiteY26" fmla="*/ 881149 h 964636"/>
              <a:gd name="connsiteX27" fmla="*/ 2310938 w 2377440"/>
              <a:gd name="connsiteY27" fmla="*/ 964277 h 964636"/>
              <a:gd name="connsiteX28" fmla="*/ 2360814 w 2377440"/>
              <a:gd name="connsiteY28" fmla="*/ 947651 h 964636"/>
              <a:gd name="connsiteX29" fmla="*/ 2377440 w 2377440"/>
              <a:gd name="connsiteY29" fmla="*/ 947651 h 964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377440" h="964636">
                <a:moveTo>
                  <a:pt x="0" y="0"/>
                </a:moveTo>
                <a:cubicBezTo>
                  <a:pt x="33251" y="5542"/>
                  <a:pt x="66846" y="9313"/>
                  <a:pt x="99753" y="16626"/>
                </a:cubicBezTo>
                <a:cubicBezTo>
                  <a:pt x="116860" y="20428"/>
                  <a:pt x="136166" y="22032"/>
                  <a:pt x="149629" y="33251"/>
                </a:cubicBezTo>
                <a:cubicBezTo>
                  <a:pt x="170916" y="50990"/>
                  <a:pt x="179912" y="80160"/>
                  <a:pt x="199505" y="99753"/>
                </a:cubicBezTo>
                <a:cubicBezTo>
                  <a:pt x="231734" y="131982"/>
                  <a:pt x="258692" y="136107"/>
                  <a:pt x="299258" y="149629"/>
                </a:cubicBezTo>
                <a:cubicBezTo>
                  <a:pt x="332509" y="171796"/>
                  <a:pt x="361099" y="203493"/>
                  <a:pt x="399011" y="216131"/>
                </a:cubicBezTo>
                <a:cubicBezTo>
                  <a:pt x="515988" y="255125"/>
                  <a:pt x="371568" y="204371"/>
                  <a:pt x="515389" y="266008"/>
                </a:cubicBezTo>
                <a:cubicBezTo>
                  <a:pt x="531497" y="272911"/>
                  <a:pt x="549157" y="275730"/>
                  <a:pt x="565265" y="282633"/>
                </a:cubicBezTo>
                <a:cubicBezTo>
                  <a:pt x="588045" y="292396"/>
                  <a:pt x="607533" y="310691"/>
                  <a:pt x="631767" y="315884"/>
                </a:cubicBezTo>
                <a:cubicBezTo>
                  <a:pt x="686225" y="327554"/>
                  <a:pt x="742604" y="326967"/>
                  <a:pt x="798022" y="332509"/>
                </a:cubicBezTo>
                <a:cubicBezTo>
                  <a:pt x="940715" y="380075"/>
                  <a:pt x="713588" y="307244"/>
                  <a:pt x="947651" y="365760"/>
                </a:cubicBezTo>
                <a:cubicBezTo>
                  <a:pt x="981654" y="374261"/>
                  <a:pt x="1014152" y="387927"/>
                  <a:pt x="1047403" y="399011"/>
                </a:cubicBezTo>
                <a:lnTo>
                  <a:pt x="1147156" y="432262"/>
                </a:lnTo>
                <a:lnTo>
                  <a:pt x="1197033" y="448888"/>
                </a:lnTo>
                <a:cubicBezTo>
                  <a:pt x="1210073" y="474967"/>
                  <a:pt x="1240035" y="541767"/>
                  <a:pt x="1263534" y="565266"/>
                </a:cubicBezTo>
                <a:cubicBezTo>
                  <a:pt x="1277663" y="579395"/>
                  <a:pt x="1296785" y="587433"/>
                  <a:pt x="1313411" y="598517"/>
                </a:cubicBezTo>
                <a:cubicBezTo>
                  <a:pt x="1374371" y="592975"/>
                  <a:pt x="1435695" y="590548"/>
                  <a:pt x="1496291" y="581891"/>
                </a:cubicBezTo>
                <a:cubicBezTo>
                  <a:pt x="1513639" y="579413"/>
                  <a:pt x="1528642" y="565266"/>
                  <a:pt x="1546167" y="565266"/>
                </a:cubicBezTo>
                <a:cubicBezTo>
                  <a:pt x="1586294" y="565266"/>
                  <a:pt x="1639812" y="585397"/>
                  <a:pt x="1679171" y="598517"/>
                </a:cubicBezTo>
                <a:cubicBezTo>
                  <a:pt x="1695796" y="615142"/>
                  <a:pt x="1714612" y="629834"/>
                  <a:pt x="1729047" y="648393"/>
                </a:cubicBezTo>
                <a:cubicBezTo>
                  <a:pt x="1753582" y="679938"/>
                  <a:pt x="1795549" y="748146"/>
                  <a:pt x="1795549" y="748146"/>
                </a:cubicBezTo>
                <a:cubicBezTo>
                  <a:pt x="1801091" y="764771"/>
                  <a:pt x="1799782" y="785630"/>
                  <a:pt x="1812174" y="798022"/>
                </a:cubicBezTo>
                <a:cubicBezTo>
                  <a:pt x="1853452" y="839300"/>
                  <a:pt x="1906052" y="867211"/>
                  <a:pt x="1961803" y="881149"/>
                </a:cubicBezTo>
                <a:cubicBezTo>
                  <a:pt x="1989217" y="888003"/>
                  <a:pt x="2017222" y="892233"/>
                  <a:pt x="2044931" y="897775"/>
                </a:cubicBezTo>
                <a:cubicBezTo>
                  <a:pt x="2056015" y="914400"/>
                  <a:pt x="2059630" y="940230"/>
                  <a:pt x="2078182" y="947651"/>
                </a:cubicBezTo>
                <a:cubicBezTo>
                  <a:pt x="2094453" y="954160"/>
                  <a:pt x="2112384" y="938863"/>
                  <a:pt x="2128058" y="931026"/>
                </a:cubicBezTo>
                <a:cubicBezTo>
                  <a:pt x="2256978" y="866566"/>
                  <a:pt x="2102439" y="922940"/>
                  <a:pt x="2227811" y="881149"/>
                </a:cubicBezTo>
                <a:cubicBezTo>
                  <a:pt x="2247207" y="910243"/>
                  <a:pt x="2269375" y="957350"/>
                  <a:pt x="2310938" y="964277"/>
                </a:cubicBezTo>
                <a:cubicBezTo>
                  <a:pt x="2328224" y="967158"/>
                  <a:pt x="2343813" y="951901"/>
                  <a:pt x="2360814" y="947651"/>
                </a:cubicBezTo>
                <a:cubicBezTo>
                  <a:pt x="2366191" y="946307"/>
                  <a:pt x="2371898" y="947651"/>
                  <a:pt x="2377440" y="947651"/>
                </a:cubicBezTo>
              </a:path>
            </a:pathLst>
          </a:custGeom>
        </p:spPr>
        <p:style>
          <a:lnRef idx="3">
            <a:schemeClr val="dk1"/>
          </a:lnRef>
          <a:fillRef idx="0">
            <a:schemeClr val="dk1"/>
          </a:fillRef>
          <a:effectRef idx="2">
            <a:schemeClr val="dk1"/>
          </a:effectRef>
          <a:fontRef idx="minor">
            <a:schemeClr val="tx1"/>
          </a:fontRef>
        </p:style>
        <p:txBody>
          <a:bodyPr rtlCol="0" anchor="ctr"/>
          <a:lstStyle/>
          <a:p>
            <a:pPr algn="ctr"/>
            <a:endParaRPr lang="ru-RU"/>
          </a:p>
        </p:txBody>
      </p:sp>
      <p:sp>
        <p:nvSpPr>
          <p:cNvPr id="5" name="Полилиния 4"/>
          <p:cNvSpPr/>
          <p:nvPr/>
        </p:nvSpPr>
        <p:spPr>
          <a:xfrm rot="8132127">
            <a:off x="5792271" y="423606"/>
            <a:ext cx="2528007" cy="1227891"/>
          </a:xfrm>
          <a:custGeom>
            <a:avLst/>
            <a:gdLst>
              <a:gd name="connsiteX0" fmla="*/ 0 w 2377440"/>
              <a:gd name="connsiteY0" fmla="*/ 0 h 964636"/>
              <a:gd name="connsiteX1" fmla="*/ 99753 w 2377440"/>
              <a:gd name="connsiteY1" fmla="*/ 16626 h 964636"/>
              <a:gd name="connsiteX2" fmla="*/ 149629 w 2377440"/>
              <a:gd name="connsiteY2" fmla="*/ 33251 h 964636"/>
              <a:gd name="connsiteX3" fmla="*/ 199505 w 2377440"/>
              <a:gd name="connsiteY3" fmla="*/ 99753 h 964636"/>
              <a:gd name="connsiteX4" fmla="*/ 299258 w 2377440"/>
              <a:gd name="connsiteY4" fmla="*/ 149629 h 964636"/>
              <a:gd name="connsiteX5" fmla="*/ 399011 w 2377440"/>
              <a:gd name="connsiteY5" fmla="*/ 216131 h 964636"/>
              <a:gd name="connsiteX6" fmla="*/ 515389 w 2377440"/>
              <a:gd name="connsiteY6" fmla="*/ 266008 h 964636"/>
              <a:gd name="connsiteX7" fmla="*/ 565265 w 2377440"/>
              <a:gd name="connsiteY7" fmla="*/ 282633 h 964636"/>
              <a:gd name="connsiteX8" fmla="*/ 631767 w 2377440"/>
              <a:gd name="connsiteY8" fmla="*/ 315884 h 964636"/>
              <a:gd name="connsiteX9" fmla="*/ 798022 w 2377440"/>
              <a:gd name="connsiteY9" fmla="*/ 332509 h 964636"/>
              <a:gd name="connsiteX10" fmla="*/ 947651 w 2377440"/>
              <a:gd name="connsiteY10" fmla="*/ 365760 h 964636"/>
              <a:gd name="connsiteX11" fmla="*/ 1047403 w 2377440"/>
              <a:gd name="connsiteY11" fmla="*/ 399011 h 964636"/>
              <a:gd name="connsiteX12" fmla="*/ 1147156 w 2377440"/>
              <a:gd name="connsiteY12" fmla="*/ 432262 h 964636"/>
              <a:gd name="connsiteX13" fmla="*/ 1197033 w 2377440"/>
              <a:gd name="connsiteY13" fmla="*/ 448888 h 964636"/>
              <a:gd name="connsiteX14" fmla="*/ 1263534 w 2377440"/>
              <a:gd name="connsiteY14" fmla="*/ 565266 h 964636"/>
              <a:gd name="connsiteX15" fmla="*/ 1313411 w 2377440"/>
              <a:gd name="connsiteY15" fmla="*/ 598517 h 964636"/>
              <a:gd name="connsiteX16" fmla="*/ 1496291 w 2377440"/>
              <a:gd name="connsiteY16" fmla="*/ 581891 h 964636"/>
              <a:gd name="connsiteX17" fmla="*/ 1546167 w 2377440"/>
              <a:gd name="connsiteY17" fmla="*/ 565266 h 964636"/>
              <a:gd name="connsiteX18" fmla="*/ 1679171 w 2377440"/>
              <a:gd name="connsiteY18" fmla="*/ 598517 h 964636"/>
              <a:gd name="connsiteX19" fmla="*/ 1729047 w 2377440"/>
              <a:gd name="connsiteY19" fmla="*/ 648393 h 964636"/>
              <a:gd name="connsiteX20" fmla="*/ 1795549 w 2377440"/>
              <a:gd name="connsiteY20" fmla="*/ 748146 h 964636"/>
              <a:gd name="connsiteX21" fmla="*/ 1812174 w 2377440"/>
              <a:gd name="connsiteY21" fmla="*/ 798022 h 964636"/>
              <a:gd name="connsiteX22" fmla="*/ 1961803 w 2377440"/>
              <a:gd name="connsiteY22" fmla="*/ 881149 h 964636"/>
              <a:gd name="connsiteX23" fmla="*/ 2044931 w 2377440"/>
              <a:gd name="connsiteY23" fmla="*/ 897775 h 964636"/>
              <a:gd name="connsiteX24" fmla="*/ 2078182 w 2377440"/>
              <a:gd name="connsiteY24" fmla="*/ 947651 h 964636"/>
              <a:gd name="connsiteX25" fmla="*/ 2128058 w 2377440"/>
              <a:gd name="connsiteY25" fmla="*/ 931026 h 964636"/>
              <a:gd name="connsiteX26" fmla="*/ 2227811 w 2377440"/>
              <a:gd name="connsiteY26" fmla="*/ 881149 h 964636"/>
              <a:gd name="connsiteX27" fmla="*/ 2310938 w 2377440"/>
              <a:gd name="connsiteY27" fmla="*/ 964277 h 964636"/>
              <a:gd name="connsiteX28" fmla="*/ 2360814 w 2377440"/>
              <a:gd name="connsiteY28" fmla="*/ 947651 h 964636"/>
              <a:gd name="connsiteX29" fmla="*/ 2377440 w 2377440"/>
              <a:gd name="connsiteY29" fmla="*/ 947651 h 964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377440" h="964636">
                <a:moveTo>
                  <a:pt x="0" y="0"/>
                </a:moveTo>
                <a:cubicBezTo>
                  <a:pt x="33251" y="5542"/>
                  <a:pt x="66846" y="9313"/>
                  <a:pt x="99753" y="16626"/>
                </a:cubicBezTo>
                <a:cubicBezTo>
                  <a:pt x="116860" y="20428"/>
                  <a:pt x="136166" y="22032"/>
                  <a:pt x="149629" y="33251"/>
                </a:cubicBezTo>
                <a:cubicBezTo>
                  <a:pt x="170916" y="50990"/>
                  <a:pt x="179912" y="80160"/>
                  <a:pt x="199505" y="99753"/>
                </a:cubicBezTo>
                <a:cubicBezTo>
                  <a:pt x="231734" y="131982"/>
                  <a:pt x="258692" y="136107"/>
                  <a:pt x="299258" y="149629"/>
                </a:cubicBezTo>
                <a:cubicBezTo>
                  <a:pt x="332509" y="171796"/>
                  <a:pt x="361099" y="203493"/>
                  <a:pt x="399011" y="216131"/>
                </a:cubicBezTo>
                <a:cubicBezTo>
                  <a:pt x="515988" y="255125"/>
                  <a:pt x="371568" y="204371"/>
                  <a:pt x="515389" y="266008"/>
                </a:cubicBezTo>
                <a:cubicBezTo>
                  <a:pt x="531497" y="272911"/>
                  <a:pt x="549157" y="275730"/>
                  <a:pt x="565265" y="282633"/>
                </a:cubicBezTo>
                <a:cubicBezTo>
                  <a:pt x="588045" y="292396"/>
                  <a:pt x="607533" y="310691"/>
                  <a:pt x="631767" y="315884"/>
                </a:cubicBezTo>
                <a:cubicBezTo>
                  <a:pt x="686225" y="327554"/>
                  <a:pt x="742604" y="326967"/>
                  <a:pt x="798022" y="332509"/>
                </a:cubicBezTo>
                <a:cubicBezTo>
                  <a:pt x="940715" y="380075"/>
                  <a:pt x="713588" y="307244"/>
                  <a:pt x="947651" y="365760"/>
                </a:cubicBezTo>
                <a:cubicBezTo>
                  <a:pt x="981654" y="374261"/>
                  <a:pt x="1014152" y="387927"/>
                  <a:pt x="1047403" y="399011"/>
                </a:cubicBezTo>
                <a:lnTo>
                  <a:pt x="1147156" y="432262"/>
                </a:lnTo>
                <a:lnTo>
                  <a:pt x="1197033" y="448888"/>
                </a:lnTo>
                <a:cubicBezTo>
                  <a:pt x="1210073" y="474967"/>
                  <a:pt x="1240035" y="541767"/>
                  <a:pt x="1263534" y="565266"/>
                </a:cubicBezTo>
                <a:cubicBezTo>
                  <a:pt x="1277663" y="579395"/>
                  <a:pt x="1296785" y="587433"/>
                  <a:pt x="1313411" y="598517"/>
                </a:cubicBezTo>
                <a:cubicBezTo>
                  <a:pt x="1374371" y="592975"/>
                  <a:pt x="1435695" y="590548"/>
                  <a:pt x="1496291" y="581891"/>
                </a:cubicBezTo>
                <a:cubicBezTo>
                  <a:pt x="1513639" y="579413"/>
                  <a:pt x="1528642" y="565266"/>
                  <a:pt x="1546167" y="565266"/>
                </a:cubicBezTo>
                <a:cubicBezTo>
                  <a:pt x="1586294" y="565266"/>
                  <a:pt x="1639812" y="585397"/>
                  <a:pt x="1679171" y="598517"/>
                </a:cubicBezTo>
                <a:cubicBezTo>
                  <a:pt x="1695796" y="615142"/>
                  <a:pt x="1714612" y="629834"/>
                  <a:pt x="1729047" y="648393"/>
                </a:cubicBezTo>
                <a:cubicBezTo>
                  <a:pt x="1753582" y="679938"/>
                  <a:pt x="1795549" y="748146"/>
                  <a:pt x="1795549" y="748146"/>
                </a:cubicBezTo>
                <a:cubicBezTo>
                  <a:pt x="1801091" y="764771"/>
                  <a:pt x="1799782" y="785630"/>
                  <a:pt x="1812174" y="798022"/>
                </a:cubicBezTo>
                <a:cubicBezTo>
                  <a:pt x="1853452" y="839300"/>
                  <a:pt x="1906052" y="867211"/>
                  <a:pt x="1961803" y="881149"/>
                </a:cubicBezTo>
                <a:cubicBezTo>
                  <a:pt x="1989217" y="888003"/>
                  <a:pt x="2017222" y="892233"/>
                  <a:pt x="2044931" y="897775"/>
                </a:cubicBezTo>
                <a:cubicBezTo>
                  <a:pt x="2056015" y="914400"/>
                  <a:pt x="2059630" y="940230"/>
                  <a:pt x="2078182" y="947651"/>
                </a:cubicBezTo>
                <a:cubicBezTo>
                  <a:pt x="2094453" y="954160"/>
                  <a:pt x="2112384" y="938863"/>
                  <a:pt x="2128058" y="931026"/>
                </a:cubicBezTo>
                <a:cubicBezTo>
                  <a:pt x="2256978" y="866566"/>
                  <a:pt x="2102439" y="922940"/>
                  <a:pt x="2227811" y="881149"/>
                </a:cubicBezTo>
                <a:cubicBezTo>
                  <a:pt x="2247207" y="910243"/>
                  <a:pt x="2269375" y="957350"/>
                  <a:pt x="2310938" y="964277"/>
                </a:cubicBezTo>
                <a:cubicBezTo>
                  <a:pt x="2328224" y="967158"/>
                  <a:pt x="2343813" y="951901"/>
                  <a:pt x="2360814" y="947651"/>
                </a:cubicBezTo>
                <a:cubicBezTo>
                  <a:pt x="2366191" y="946307"/>
                  <a:pt x="2371898" y="947651"/>
                  <a:pt x="2377440" y="947651"/>
                </a:cubicBezTo>
              </a:path>
            </a:pathLst>
          </a:custGeom>
        </p:spPr>
        <p:style>
          <a:lnRef idx="3">
            <a:schemeClr val="dk1"/>
          </a:lnRef>
          <a:fillRef idx="0">
            <a:schemeClr val="dk1"/>
          </a:fillRef>
          <a:effectRef idx="2">
            <a:schemeClr val="dk1"/>
          </a:effectRef>
          <a:fontRef idx="minor">
            <a:schemeClr val="tx1"/>
          </a:fontRef>
        </p:style>
        <p:txBody>
          <a:bodyPr rtlCol="0" anchor="ctr"/>
          <a:lstStyle/>
          <a:p>
            <a:pPr algn="ctr"/>
            <a:endParaRPr lang="ru-RU"/>
          </a:p>
        </p:txBody>
      </p:sp>
      <p:sp>
        <p:nvSpPr>
          <p:cNvPr id="6" name="Прямоугольник 5"/>
          <p:cNvSpPr/>
          <p:nvPr/>
        </p:nvSpPr>
        <p:spPr>
          <a:xfrm>
            <a:off x="1298388" y="2132855"/>
            <a:ext cx="7069614" cy="3108543"/>
          </a:xfrm>
          <a:prstGeom prst="rect">
            <a:avLst/>
          </a:prstGeom>
        </p:spPr>
        <p:txBody>
          <a:bodyPr wrap="square">
            <a:spAutoFit/>
          </a:bodyPr>
          <a:lstStyle/>
          <a:p>
            <a:r>
              <a:rPr lang="kk-KZ" sz="2800" b="1" dirty="0">
                <a:latin typeface="Times New Roman" pitchFamily="18" charset="0"/>
                <a:cs typeface="Times New Roman" pitchFamily="18" charset="0"/>
              </a:rPr>
              <a:t>1. </a:t>
            </a:r>
            <a:r>
              <a:rPr lang="kk-KZ" sz="2800" dirty="0">
                <a:latin typeface="Times New Roman" pitchFamily="18" charset="0"/>
                <a:cs typeface="Times New Roman" pitchFamily="18" charset="0"/>
              </a:rPr>
              <a:t>Шиеленістердің </a:t>
            </a:r>
            <a:r>
              <a:rPr lang="kk-KZ" sz="2800" dirty="0" smtClean="0">
                <a:latin typeface="Times New Roman" pitchFamily="18" charset="0"/>
                <a:cs typeface="Times New Roman" pitchFamily="18" charset="0"/>
              </a:rPr>
              <a:t>анықтамасы.</a:t>
            </a:r>
            <a:endParaRPr lang="kk-KZ" sz="2800" dirty="0">
              <a:latin typeface="Times New Roman" pitchFamily="18" charset="0"/>
              <a:cs typeface="Times New Roman" pitchFamily="18" charset="0"/>
            </a:endParaRPr>
          </a:p>
          <a:p>
            <a:r>
              <a:rPr lang="kk-KZ" sz="2800" b="1" dirty="0">
                <a:latin typeface="Times New Roman" pitchFamily="18" charset="0"/>
                <a:cs typeface="Times New Roman" pitchFamily="18" charset="0"/>
              </a:rPr>
              <a:t>         А). </a:t>
            </a:r>
            <a:r>
              <a:rPr lang="kk-KZ" sz="2800" dirty="0">
                <a:latin typeface="Times New Roman" pitchFamily="18" charset="0"/>
                <a:cs typeface="Times New Roman" pitchFamily="18" charset="0"/>
              </a:rPr>
              <a:t>Шиеленістердің жіктемелері</a:t>
            </a:r>
          </a:p>
          <a:p>
            <a:r>
              <a:rPr lang="kk-KZ" sz="2800" b="1" dirty="0">
                <a:latin typeface="Times New Roman" pitchFamily="18" charset="0"/>
                <a:cs typeface="Times New Roman" pitchFamily="18" charset="0"/>
              </a:rPr>
              <a:t>         Б). </a:t>
            </a:r>
            <a:r>
              <a:rPr lang="kk-KZ" sz="2800" dirty="0">
                <a:latin typeface="Times New Roman" pitchFamily="18" charset="0"/>
                <a:cs typeface="Times New Roman" pitchFamily="18" charset="0"/>
              </a:rPr>
              <a:t>Шиеленістерді басқару</a:t>
            </a:r>
          </a:p>
          <a:p>
            <a:r>
              <a:rPr lang="kk-KZ" sz="2800" b="1" dirty="0">
                <a:latin typeface="Times New Roman" pitchFamily="18" charset="0"/>
                <a:cs typeface="Times New Roman" pitchFamily="18" charset="0"/>
              </a:rPr>
              <a:t>         В). </a:t>
            </a:r>
            <a:r>
              <a:rPr lang="kk-KZ" sz="2800" dirty="0">
                <a:latin typeface="Times New Roman" pitchFamily="18" charset="0"/>
                <a:cs typeface="Times New Roman" pitchFamily="18" charset="0"/>
              </a:rPr>
              <a:t>Шиеленістердің себептері</a:t>
            </a:r>
          </a:p>
          <a:p>
            <a:r>
              <a:rPr lang="kk-KZ" sz="2800" b="1" dirty="0">
                <a:latin typeface="Times New Roman" pitchFamily="18" charset="0"/>
                <a:cs typeface="Times New Roman" pitchFamily="18" charset="0"/>
              </a:rPr>
              <a:t>2. </a:t>
            </a:r>
            <a:r>
              <a:rPr lang="kk-KZ" sz="2800" dirty="0">
                <a:latin typeface="Times New Roman" pitchFamily="18" charset="0"/>
                <a:cs typeface="Times New Roman" pitchFamily="18" charset="0"/>
              </a:rPr>
              <a:t>Өзгерістерді </a:t>
            </a:r>
            <a:r>
              <a:rPr lang="kk-KZ" sz="2800" dirty="0" smtClean="0">
                <a:latin typeface="Times New Roman" pitchFamily="18" charset="0"/>
                <a:cs typeface="Times New Roman" pitchFamily="18" charset="0"/>
              </a:rPr>
              <a:t>басқару.</a:t>
            </a:r>
            <a:endParaRPr lang="kk-KZ" sz="2800" dirty="0">
              <a:latin typeface="Times New Roman" pitchFamily="18" charset="0"/>
              <a:cs typeface="Times New Roman" pitchFamily="18" charset="0"/>
            </a:endParaRPr>
          </a:p>
          <a:p>
            <a:r>
              <a:rPr lang="kk-KZ" sz="2800" b="1" dirty="0">
                <a:latin typeface="Times New Roman" pitchFamily="18" charset="0"/>
                <a:cs typeface="Times New Roman" pitchFamily="18" charset="0"/>
              </a:rPr>
              <a:t>3. </a:t>
            </a:r>
            <a:r>
              <a:rPr lang="kk-KZ" sz="2800" dirty="0">
                <a:latin typeface="Times New Roman" pitchFamily="18" charset="0"/>
                <a:cs typeface="Times New Roman" pitchFamily="18" charset="0"/>
              </a:rPr>
              <a:t>Стресстерді </a:t>
            </a:r>
            <a:r>
              <a:rPr lang="kk-KZ" sz="2800" dirty="0" smtClean="0">
                <a:latin typeface="Times New Roman" pitchFamily="18" charset="0"/>
                <a:cs typeface="Times New Roman" pitchFamily="18" charset="0"/>
              </a:rPr>
              <a:t>басқару.</a:t>
            </a:r>
            <a:endParaRPr lang="kk-KZ" sz="2800" dirty="0">
              <a:latin typeface="Times New Roman" pitchFamily="18" charset="0"/>
              <a:cs typeface="Times New Roman" pitchFamily="18" charset="0"/>
            </a:endParaRPr>
          </a:p>
          <a:p>
            <a:r>
              <a:rPr lang="kk-KZ" sz="2800" b="1" dirty="0">
                <a:latin typeface="Times New Roman" pitchFamily="18" charset="0"/>
                <a:cs typeface="Times New Roman" pitchFamily="18" charset="0"/>
              </a:rPr>
              <a:t>4. </a:t>
            </a:r>
            <a:r>
              <a:rPr lang="kk-KZ" sz="2800" dirty="0">
                <a:latin typeface="Times New Roman" pitchFamily="18" charset="0"/>
                <a:cs typeface="Times New Roman" pitchFamily="18" charset="0"/>
              </a:rPr>
              <a:t>Шиеленістердің даму тарихы.</a:t>
            </a:r>
          </a:p>
        </p:txBody>
      </p:sp>
    </p:spTree>
    <p:extLst>
      <p:ext uri="{BB962C8B-B14F-4D97-AF65-F5344CB8AC3E}">
        <p14:creationId xmlns:p14="http://schemas.microsoft.com/office/powerpoint/2010/main" val="20400386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59947" y="1867625"/>
            <a:ext cx="8148798" cy="1323439"/>
          </a:xfrm>
          <a:prstGeom prst="rect">
            <a:avLst/>
          </a:prstGeom>
          <a:ln>
            <a:solidFill>
              <a:schemeClr val="tx1"/>
            </a:solidFill>
          </a:ln>
        </p:spPr>
        <p:style>
          <a:lnRef idx="1">
            <a:schemeClr val="accent4"/>
          </a:lnRef>
          <a:fillRef idx="2">
            <a:schemeClr val="accent4"/>
          </a:fillRef>
          <a:effectRef idx="1">
            <a:schemeClr val="accent4"/>
          </a:effectRef>
          <a:fontRef idx="minor">
            <a:schemeClr val="dk1"/>
          </a:fontRef>
        </p:style>
        <p:txBody>
          <a:bodyPr wrap="square">
            <a:spAutoFit/>
          </a:bodyPr>
          <a:lstStyle/>
          <a:p>
            <a:r>
              <a:rPr lang="kk-KZ" sz="2000" dirty="0" smtClean="0"/>
              <a:t>        </a:t>
            </a:r>
            <a:r>
              <a:rPr lang="kk-KZ" sz="2000" dirty="0" smtClean="0">
                <a:latin typeface="Times New Roman" pitchFamily="18" charset="0"/>
                <a:cs typeface="Times New Roman" pitchFamily="18" charset="0"/>
              </a:rPr>
              <a:t>Шиеленіс </a:t>
            </a:r>
            <a:r>
              <a:rPr lang="kk-KZ" sz="2000" dirty="0">
                <a:latin typeface="Times New Roman" pitchFamily="18" charset="0"/>
                <a:cs typeface="Times New Roman" pitchFamily="18" charset="0"/>
              </a:rPr>
              <a:t>дегеніміз – екі немесе одан да көп  жақтардың арасындағы келіспеушілік. Екі жақта немесе әр топ өздерінің көзқарасын немесе мақсатын орындауға тырысады, сол мақсаты үшін қарсыласына  кедергі жасайды</a:t>
            </a:r>
            <a:r>
              <a:rPr lang="kk-KZ" sz="2000" dirty="0" smtClean="0">
                <a:latin typeface="Times New Roman" pitchFamily="18" charset="0"/>
                <a:cs typeface="Times New Roman" pitchFamily="18" charset="0"/>
              </a:rPr>
              <a:t>.</a:t>
            </a:r>
            <a:endParaRPr lang="ru-RU" sz="2000" dirty="0">
              <a:latin typeface="Times New Roman" pitchFamily="18" charset="0"/>
              <a:cs typeface="Times New Roman" pitchFamily="18" charset="0"/>
            </a:endParaRPr>
          </a:p>
        </p:txBody>
      </p:sp>
      <p:sp>
        <p:nvSpPr>
          <p:cNvPr id="5" name="Объект 2"/>
          <p:cNvSpPr>
            <a:spLocks noGrp="1"/>
          </p:cNvSpPr>
          <p:nvPr>
            <p:ph idx="1"/>
          </p:nvPr>
        </p:nvSpPr>
        <p:spPr>
          <a:xfrm>
            <a:off x="298254" y="3191064"/>
            <a:ext cx="8666233" cy="1224136"/>
          </a:xfrm>
          <a:solidFill>
            <a:schemeClr val="accent2">
              <a:lumMod val="40000"/>
              <a:lumOff val="60000"/>
            </a:schemeClr>
          </a:solidFill>
          <a:ln>
            <a:solidFill>
              <a:schemeClr val="tx1"/>
            </a:solidFill>
          </a:ln>
        </p:spPr>
        <p:style>
          <a:lnRef idx="1">
            <a:schemeClr val="accent1"/>
          </a:lnRef>
          <a:fillRef idx="2">
            <a:schemeClr val="accent1"/>
          </a:fillRef>
          <a:effectRef idx="1">
            <a:schemeClr val="accent1"/>
          </a:effectRef>
          <a:fontRef idx="minor">
            <a:schemeClr val="dk1"/>
          </a:fontRef>
        </p:style>
        <p:txBody>
          <a:bodyPr>
            <a:normAutofit/>
          </a:bodyPr>
          <a:lstStyle/>
          <a:p>
            <a:pPr marL="0" indent="0">
              <a:buNone/>
            </a:pPr>
            <a:r>
              <a:rPr lang="kk-KZ" sz="2000" dirty="0">
                <a:latin typeface="Times New Roman" pitchFamily="18" charset="0"/>
                <a:cs typeface="Times New Roman" pitchFamily="18" charset="0"/>
              </a:rPr>
              <a:t> </a:t>
            </a:r>
            <a:r>
              <a:rPr lang="kk-KZ" sz="2000" dirty="0" smtClean="0">
                <a:latin typeface="Times New Roman" pitchFamily="18" charset="0"/>
                <a:cs typeface="Times New Roman" pitchFamily="18" charset="0"/>
              </a:rPr>
              <a:t>            Шиеленісті басқарудың мақсаты- оның кең жайылып өршіп кетуіне жол бермеу. Шиеленісті басқарудың субъектісі ретінде үшінші тұлға болуы мүмкін, яғни араласпай оның реттелуінде қызығушылық білдіре алады.</a:t>
            </a:r>
          </a:p>
        </p:txBody>
      </p:sp>
      <p:sp>
        <p:nvSpPr>
          <p:cNvPr id="6" name="Прямоугольник 5"/>
          <p:cNvSpPr/>
          <p:nvPr/>
        </p:nvSpPr>
        <p:spPr>
          <a:xfrm>
            <a:off x="755576" y="820509"/>
            <a:ext cx="7711993" cy="1015663"/>
          </a:xfrm>
          <a:prstGeom prst="rect">
            <a:avLst/>
          </a:prstGeom>
          <a:solidFill>
            <a:schemeClr val="accent6">
              <a:lumMod val="60000"/>
              <a:lumOff val="40000"/>
            </a:schemeClr>
          </a:solidFill>
          <a:ln>
            <a:solidFill>
              <a:schemeClr val="tx1"/>
            </a:solidFill>
          </a:ln>
        </p:spPr>
        <p:style>
          <a:lnRef idx="1">
            <a:schemeClr val="accent2"/>
          </a:lnRef>
          <a:fillRef idx="2">
            <a:schemeClr val="accent2"/>
          </a:fillRef>
          <a:effectRef idx="1">
            <a:schemeClr val="accent2"/>
          </a:effectRef>
          <a:fontRef idx="minor">
            <a:schemeClr val="dk1"/>
          </a:fontRef>
        </p:style>
        <p:txBody>
          <a:bodyPr wrap="square">
            <a:spAutoFit/>
          </a:bodyPr>
          <a:lstStyle/>
          <a:p>
            <a:r>
              <a:rPr lang="kk-KZ" sz="2000" dirty="0" smtClean="0">
                <a:latin typeface="Times New Roman" pitchFamily="18" charset="0"/>
                <a:cs typeface="Times New Roman" pitchFamily="18" charset="0"/>
              </a:rPr>
              <a:t>         Басқару </a:t>
            </a:r>
            <a:r>
              <a:rPr lang="kk-KZ" sz="2000" dirty="0">
                <a:latin typeface="Times New Roman" pitchFamily="18" charset="0"/>
                <a:cs typeface="Times New Roman" pitchFamily="18" charset="0"/>
              </a:rPr>
              <a:t>теориясында  көптеген </a:t>
            </a:r>
            <a:r>
              <a:rPr lang="kk-KZ" sz="2000" dirty="0" smtClean="0">
                <a:latin typeface="Times New Roman" pitchFamily="18" charset="0"/>
                <a:cs typeface="Times New Roman" pitchFamily="18" charset="0"/>
              </a:rPr>
              <a:t>түсініктердегі шиеленістердің, өзгерістердің, стресстердің </a:t>
            </a:r>
            <a:r>
              <a:rPr lang="kk-KZ" sz="2000" dirty="0">
                <a:latin typeface="Times New Roman" pitchFamily="18" charset="0"/>
                <a:cs typeface="Times New Roman" pitchFamily="18" charset="0"/>
              </a:rPr>
              <a:t>де өз алдында  анықтамалары мен талқылаулары бар.</a:t>
            </a:r>
            <a:endParaRPr lang="ru-RU" sz="2000" dirty="0">
              <a:latin typeface="Times New Roman" pitchFamily="18" charset="0"/>
              <a:cs typeface="Times New Roman" pitchFamily="18" charset="0"/>
            </a:endParaRPr>
          </a:p>
        </p:txBody>
      </p:sp>
      <p:sp>
        <p:nvSpPr>
          <p:cNvPr id="7" name="Полилиния 6"/>
          <p:cNvSpPr/>
          <p:nvPr/>
        </p:nvSpPr>
        <p:spPr>
          <a:xfrm>
            <a:off x="559947" y="205049"/>
            <a:ext cx="657481" cy="615460"/>
          </a:xfrm>
          <a:custGeom>
            <a:avLst/>
            <a:gdLst>
              <a:gd name="connsiteX0" fmla="*/ 0 w 315884"/>
              <a:gd name="connsiteY0" fmla="*/ 548958 h 615460"/>
              <a:gd name="connsiteX1" fmla="*/ 83127 w 315884"/>
              <a:gd name="connsiteY1" fmla="*/ 318 h 615460"/>
              <a:gd name="connsiteX2" fmla="*/ 315884 w 315884"/>
              <a:gd name="connsiteY2" fmla="*/ 615460 h 615460"/>
            </a:gdLst>
            <a:ahLst/>
            <a:cxnLst>
              <a:cxn ang="0">
                <a:pos x="connsiteX0" y="connsiteY0"/>
              </a:cxn>
              <a:cxn ang="0">
                <a:pos x="connsiteX1" y="connsiteY1"/>
              </a:cxn>
              <a:cxn ang="0">
                <a:pos x="connsiteX2" y="connsiteY2"/>
              </a:cxn>
            </a:cxnLst>
            <a:rect l="l" t="t" r="r" b="b"/>
            <a:pathLst>
              <a:path w="315884" h="615460">
                <a:moveTo>
                  <a:pt x="0" y="548958"/>
                </a:moveTo>
                <a:cubicBezTo>
                  <a:pt x="15240" y="269096"/>
                  <a:pt x="30480" y="-10766"/>
                  <a:pt x="83127" y="318"/>
                </a:cubicBezTo>
                <a:cubicBezTo>
                  <a:pt x="135774" y="11402"/>
                  <a:pt x="277091" y="512936"/>
                  <a:pt x="315884" y="615460"/>
                </a:cubicBezTo>
              </a:path>
            </a:pathLst>
          </a:custGeom>
        </p:spPr>
        <p:style>
          <a:lnRef idx="3">
            <a:schemeClr val="dk1"/>
          </a:lnRef>
          <a:fillRef idx="0">
            <a:schemeClr val="dk1"/>
          </a:fillRef>
          <a:effectRef idx="2">
            <a:schemeClr val="dk1"/>
          </a:effectRef>
          <a:fontRef idx="minor">
            <a:schemeClr val="tx1"/>
          </a:fontRef>
        </p:style>
        <p:txBody>
          <a:bodyPr rtlCol="0" anchor="ctr"/>
          <a:lstStyle/>
          <a:p>
            <a:pPr algn="ctr"/>
            <a:endParaRPr lang="ru-RU"/>
          </a:p>
        </p:txBody>
      </p:sp>
      <p:sp>
        <p:nvSpPr>
          <p:cNvPr id="8" name="Полилиния 7"/>
          <p:cNvSpPr/>
          <p:nvPr/>
        </p:nvSpPr>
        <p:spPr>
          <a:xfrm>
            <a:off x="8226393" y="130395"/>
            <a:ext cx="482352" cy="764768"/>
          </a:xfrm>
          <a:custGeom>
            <a:avLst/>
            <a:gdLst>
              <a:gd name="connsiteX0" fmla="*/ 0 w 315884"/>
              <a:gd name="connsiteY0" fmla="*/ 548958 h 615460"/>
              <a:gd name="connsiteX1" fmla="*/ 83127 w 315884"/>
              <a:gd name="connsiteY1" fmla="*/ 318 h 615460"/>
              <a:gd name="connsiteX2" fmla="*/ 315884 w 315884"/>
              <a:gd name="connsiteY2" fmla="*/ 615460 h 615460"/>
            </a:gdLst>
            <a:ahLst/>
            <a:cxnLst>
              <a:cxn ang="0">
                <a:pos x="connsiteX0" y="connsiteY0"/>
              </a:cxn>
              <a:cxn ang="0">
                <a:pos x="connsiteX1" y="connsiteY1"/>
              </a:cxn>
              <a:cxn ang="0">
                <a:pos x="connsiteX2" y="connsiteY2"/>
              </a:cxn>
            </a:cxnLst>
            <a:rect l="l" t="t" r="r" b="b"/>
            <a:pathLst>
              <a:path w="315884" h="615460">
                <a:moveTo>
                  <a:pt x="0" y="548958"/>
                </a:moveTo>
                <a:cubicBezTo>
                  <a:pt x="15240" y="269096"/>
                  <a:pt x="30480" y="-10766"/>
                  <a:pt x="83127" y="318"/>
                </a:cubicBezTo>
                <a:cubicBezTo>
                  <a:pt x="135774" y="11402"/>
                  <a:pt x="277091" y="512936"/>
                  <a:pt x="315884" y="615460"/>
                </a:cubicBezTo>
              </a:path>
            </a:pathLst>
          </a:custGeom>
        </p:spPr>
        <p:style>
          <a:lnRef idx="3">
            <a:schemeClr val="dk1"/>
          </a:lnRef>
          <a:fillRef idx="0">
            <a:schemeClr val="dk1"/>
          </a:fillRef>
          <a:effectRef idx="2">
            <a:schemeClr val="dk1"/>
          </a:effectRef>
          <a:fontRef idx="minor">
            <a:schemeClr val="tx1"/>
          </a:fontRef>
        </p:style>
        <p:txBody>
          <a:bodyPr rtlCol="0" anchor="ctr"/>
          <a:lstStyle/>
          <a:p>
            <a:pPr algn="ctr"/>
            <a:endParaRPr lang="ru-RU"/>
          </a:p>
        </p:txBody>
      </p:sp>
      <p:sp>
        <p:nvSpPr>
          <p:cNvPr id="9" name="Прямоугольник 8"/>
          <p:cNvSpPr/>
          <p:nvPr/>
        </p:nvSpPr>
        <p:spPr>
          <a:xfrm>
            <a:off x="0" y="4437112"/>
            <a:ext cx="9144000" cy="2246769"/>
          </a:xfrm>
          <a:prstGeom prst="rect">
            <a:avLst/>
          </a:prstGeom>
          <a:solidFill>
            <a:schemeClr val="bg2">
              <a:lumMod val="75000"/>
            </a:schemeClr>
          </a:solidFill>
          <a:ln>
            <a:solidFill>
              <a:schemeClr val="tx1"/>
            </a:solidFill>
          </a:ln>
        </p:spPr>
        <p:style>
          <a:lnRef idx="1">
            <a:schemeClr val="accent6"/>
          </a:lnRef>
          <a:fillRef idx="2">
            <a:schemeClr val="accent6"/>
          </a:fillRef>
          <a:effectRef idx="1">
            <a:schemeClr val="accent6"/>
          </a:effectRef>
          <a:fontRef idx="minor">
            <a:schemeClr val="dk1"/>
          </a:fontRef>
        </p:style>
        <p:txBody>
          <a:bodyPr wrap="square">
            <a:spAutoFit/>
          </a:bodyPr>
          <a:lstStyle/>
          <a:p>
            <a:r>
              <a:rPr lang="kk-KZ" dirty="0" smtClean="0">
                <a:latin typeface="Times New Roman" pitchFamily="18" charset="0"/>
                <a:cs typeface="Times New Roman" pitchFamily="18" charset="0"/>
              </a:rPr>
              <a:t>            </a:t>
            </a:r>
            <a:r>
              <a:rPr lang="kk-KZ" sz="2000" dirty="0" smtClean="0">
                <a:latin typeface="Times New Roman" pitchFamily="18" charset="0"/>
                <a:cs typeface="Times New Roman" pitchFamily="18" charset="0"/>
              </a:rPr>
              <a:t>Шиеленістердің </a:t>
            </a:r>
            <a:r>
              <a:rPr lang="kk-KZ" sz="2000" dirty="0">
                <a:latin typeface="Times New Roman" pitchFamily="18" charset="0"/>
                <a:cs typeface="Times New Roman" pitchFamily="18" charset="0"/>
              </a:rPr>
              <a:t>негізгі  ролі тиімді басқаруға байланысты. Шиеленісті  немесе қайшылықты  шешу үшін (яғни басқару үшін) оның негізгі пайда болу себептерін түсіну және қарастыру қажет. Көбінесе, басшылар қайшылықтың болу себептерін жеке адамдар арасындағы қақтығыс (дау - дамайдың) келіп туындайды деп көрсетеді. Бірақ кейінгі зерттеулер мен талдаулар бойынша қайшылықтар мен шиеленістердің пайда болуына басқа да факторлар әсерін тигізеді.</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13888018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5847054" y="49256"/>
            <a:ext cx="3268560" cy="1092244"/>
          </a:xfrm>
          <a:prstGeom prst="roundRect">
            <a:avLst/>
          </a:prstGeom>
          <a:solidFill>
            <a:schemeClr val="accent6">
              <a:lumMod val="60000"/>
              <a:lumOff val="4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kk-KZ" sz="2400" dirty="0">
                <a:latin typeface="Times New Roman" pitchFamily="18" charset="0"/>
                <a:cs typeface="Times New Roman" pitchFamily="18" charset="0"/>
              </a:rPr>
              <a:t>Жеке тұлғамен топ </a:t>
            </a:r>
            <a:r>
              <a:rPr lang="kk-KZ" sz="2400" dirty="0" smtClean="0">
                <a:latin typeface="Times New Roman" pitchFamily="18" charset="0"/>
                <a:cs typeface="Times New Roman" pitchFamily="18" charset="0"/>
              </a:rPr>
              <a:t>арасындағы</a:t>
            </a:r>
            <a:r>
              <a:rPr lang="kk-KZ" sz="2400" b="1" dirty="0" smtClean="0"/>
              <a:t> </a:t>
            </a:r>
            <a:r>
              <a:rPr lang="ru-RU" sz="2400" dirty="0" err="1" smtClean="0">
                <a:solidFill>
                  <a:schemeClr val="tx1"/>
                </a:solidFill>
                <a:latin typeface="Times New Roman" pitchFamily="18" charset="0"/>
                <a:cs typeface="Times New Roman" pitchFamily="18" charset="0"/>
              </a:rPr>
              <a:t>шиеленістер</a:t>
            </a:r>
            <a:r>
              <a:rPr lang="ru-RU" sz="2400" dirty="0">
                <a:solidFill>
                  <a:schemeClr val="tx1"/>
                </a:solidFill>
                <a:latin typeface="Times New Roman" pitchFamily="18" charset="0"/>
                <a:cs typeface="Times New Roman" pitchFamily="18" charset="0"/>
              </a:rPr>
              <a:t>;</a:t>
            </a:r>
            <a:endParaRPr lang="ru-RU" sz="2400" dirty="0">
              <a:solidFill>
                <a:schemeClr val="tx1"/>
              </a:solidFill>
            </a:endParaRPr>
          </a:p>
        </p:txBody>
      </p:sp>
      <p:sp>
        <p:nvSpPr>
          <p:cNvPr id="4" name="Скругленный прямоугольник 3"/>
          <p:cNvSpPr/>
          <p:nvPr/>
        </p:nvSpPr>
        <p:spPr>
          <a:xfrm>
            <a:off x="7003" y="256448"/>
            <a:ext cx="2088232" cy="885051"/>
          </a:xfrm>
          <a:prstGeom prst="roundRect">
            <a:avLst/>
          </a:prstGeom>
          <a:solidFill>
            <a:schemeClr val="bg2">
              <a:lumMod val="9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2400" dirty="0">
                <a:solidFill>
                  <a:schemeClr val="tx1"/>
                </a:solidFill>
                <a:latin typeface="Times New Roman" pitchFamily="18" charset="0"/>
                <a:cs typeface="Times New Roman" pitchFamily="18" charset="0"/>
              </a:rPr>
              <a:t> </a:t>
            </a:r>
            <a:r>
              <a:rPr lang="ru-RU" sz="2400" dirty="0" err="1" smtClean="0">
                <a:solidFill>
                  <a:schemeClr val="tx1"/>
                </a:solidFill>
                <a:latin typeface="Times New Roman" pitchFamily="18" charset="0"/>
                <a:cs typeface="Times New Roman" pitchFamily="18" charset="0"/>
              </a:rPr>
              <a:t>ішкі</a:t>
            </a:r>
            <a:r>
              <a:rPr lang="ru-RU" sz="2400" dirty="0" smtClean="0">
                <a:solidFill>
                  <a:schemeClr val="tx1"/>
                </a:solidFill>
                <a:latin typeface="Times New Roman" pitchFamily="18" charset="0"/>
                <a:cs typeface="Times New Roman" pitchFamily="18" charset="0"/>
              </a:rPr>
              <a:t> </a:t>
            </a:r>
            <a:r>
              <a:rPr lang="ru-RU" sz="2400" dirty="0" err="1" smtClean="0">
                <a:solidFill>
                  <a:schemeClr val="tx1"/>
                </a:solidFill>
                <a:latin typeface="Times New Roman" pitchFamily="18" charset="0"/>
                <a:cs typeface="Times New Roman" pitchFamily="18" charset="0"/>
              </a:rPr>
              <a:t>жеке</a:t>
            </a:r>
            <a:r>
              <a:rPr lang="ru-RU" sz="2400" dirty="0" smtClean="0">
                <a:solidFill>
                  <a:schemeClr val="tx1"/>
                </a:solidFill>
                <a:latin typeface="Times New Roman" pitchFamily="18" charset="0"/>
                <a:cs typeface="Times New Roman" pitchFamily="18" charset="0"/>
              </a:rPr>
              <a:t>  </a:t>
            </a:r>
            <a:r>
              <a:rPr lang="ru-RU" sz="2400" dirty="0" err="1">
                <a:solidFill>
                  <a:schemeClr val="tx1"/>
                </a:solidFill>
                <a:latin typeface="Times New Roman" pitchFamily="18" charset="0"/>
                <a:cs typeface="Times New Roman" pitchFamily="18" charset="0"/>
              </a:rPr>
              <a:t>шиеленістер</a:t>
            </a:r>
            <a:r>
              <a:rPr lang="ru-RU" sz="2400" dirty="0" smtClean="0">
                <a:solidFill>
                  <a:schemeClr val="tx1"/>
                </a:solidFill>
                <a:latin typeface="Times New Roman" pitchFamily="18" charset="0"/>
                <a:cs typeface="Times New Roman" pitchFamily="18" charset="0"/>
              </a:rPr>
              <a:t>;</a:t>
            </a:r>
            <a:endParaRPr lang="ru-RU" sz="2400" dirty="0">
              <a:solidFill>
                <a:schemeClr val="tx1"/>
              </a:solidFill>
              <a:latin typeface="Times New Roman" pitchFamily="18" charset="0"/>
              <a:cs typeface="Times New Roman" pitchFamily="18" charset="0"/>
            </a:endParaRPr>
          </a:p>
        </p:txBody>
      </p:sp>
      <p:sp>
        <p:nvSpPr>
          <p:cNvPr id="5" name="Скругленный прямоугольник 4"/>
          <p:cNvSpPr/>
          <p:nvPr/>
        </p:nvSpPr>
        <p:spPr>
          <a:xfrm>
            <a:off x="827584" y="2004185"/>
            <a:ext cx="3419872" cy="920759"/>
          </a:xfrm>
          <a:prstGeom prst="roundRect">
            <a:avLst/>
          </a:prstGeom>
          <a:solidFill>
            <a:schemeClr val="accent1">
              <a:lumMod val="40000"/>
              <a:lumOff val="6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kk-KZ" sz="2400" dirty="0">
                <a:latin typeface="Times New Roman" pitchFamily="18" charset="0"/>
                <a:cs typeface="Times New Roman" pitchFamily="18" charset="0"/>
              </a:rPr>
              <a:t>Жеке (адам) тұлғалар арасындағы шиеленіс. </a:t>
            </a:r>
            <a:endParaRPr lang="ru-RU" sz="2400" dirty="0">
              <a:solidFill>
                <a:schemeClr val="tx1"/>
              </a:solidFill>
              <a:latin typeface="Times New Roman" pitchFamily="18" charset="0"/>
              <a:cs typeface="Times New Roman" pitchFamily="18" charset="0"/>
            </a:endParaRPr>
          </a:p>
        </p:txBody>
      </p:sp>
      <p:sp>
        <p:nvSpPr>
          <p:cNvPr id="6" name="Скругленный прямоугольник 5"/>
          <p:cNvSpPr/>
          <p:nvPr/>
        </p:nvSpPr>
        <p:spPr>
          <a:xfrm>
            <a:off x="5002832" y="2135917"/>
            <a:ext cx="2953544" cy="789028"/>
          </a:xfrm>
          <a:prstGeom prst="roundRect">
            <a:avLst/>
          </a:prstGeom>
          <a:solidFill>
            <a:schemeClr val="accent4">
              <a:lumMod val="60000"/>
              <a:lumOff val="40000"/>
            </a:schemeClr>
          </a:solidFill>
        </p:spPr>
        <p:style>
          <a:lnRef idx="1">
            <a:schemeClr val="accent2"/>
          </a:lnRef>
          <a:fillRef idx="2">
            <a:schemeClr val="accent2"/>
          </a:fillRef>
          <a:effectRef idx="1">
            <a:schemeClr val="accent2"/>
          </a:effectRef>
          <a:fontRef idx="minor">
            <a:schemeClr val="dk1"/>
          </a:fontRef>
        </p:style>
        <p:txBody>
          <a:bodyPr rtlCol="0" anchor="ctr"/>
          <a:lstStyle/>
          <a:p>
            <a:pPr algn="ctr"/>
            <a:r>
              <a:rPr lang="ru-RU" sz="2400" dirty="0" err="1">
                <a:solidFill>
                  <a:schemeClr val="tx1"/>
                </a:solidFill>
                <a:latin typeface="Times New Roman" pitchFamily="18" charset="0"/>
                <a:cs typeface="Times New Roman" pitchFamily="18" charset="0"/>
              </a:rPr>
              <a:t>мекемелер</a:t>
            </a:r>
            <a:r>
              <a:rPr lang="ru-RU" sz="2400" dirty="0">
                <a:solidFill>
                  <a:schemeClr val="tx1"/>
                </a:solidFill>
                <a:latin typeface="Times New Roman" pitchFamily="18" charset="0"/>
                <a:cs typeface="Times New Roman" pitchFamily="18" charset="0"/>
              </a:rPr>
              <a:t> </a:t>
            </a:r>
            <a:r>
              <a:rPr lang="ru-RU" sz="2400" dirty="0" err="1">
                <a:solidFill>
                  <a:schemeClr val="tx1"/>
                </a:solidFill>
                <a:latin typeface="Times New Roman" pitchFamily="18" charset="0"/>
                <a:cs typeface="Times New Roman" pitchFamily="18" charset="0"/>
              </a:rPr>
              <a:t>аралық</a:t>
            </a:r>
            <a:r>
              <a:rPr lang="ru-RU" sz="2400" dirty="0">
                <a:solidFill>
                  <a:schemeClr val="tx1"/>
                </a:solidFill>
                <a:latin typeface="Times New Roman" pitchFamily="18" charset="0"/>
                <a:cs typeface="Times New Roman" pitchFamily="18" charset="0"/>
              </a:rPr>
              <a:t> </a:t>
            </a:r>
            <a:r>
              <a:rPr lang="ru-RU" sz="2400" dirty="0" err="1">
                <a:solidFill>
                  <a:schemeClr val="tx1"/>
                </a:solidFill>
                <a:latin typeface="Times New Roman" pitchFamily="18" charset="0"/>
                <a:cs typeface="Times New Roman" pitchFamily="18" charset="0"/>
              </a:rPr>
              <a:t>шиеленістер</a:t>
            </a:r>
            <a:endParaRPr lang="ru-RU" sz="2400" dirty="0">
              <a:solidFill>
                <a:schemeClr val="tx1"/>
              </a:solidFill>
            </a:endParaRPr>
          </a:p>
        </p:txBody>
      </p:sp>
      <p:sp>
        <p:nvSpPr>
          <p:cNvPr id="8" name="Овал 7"/>
          <p:cNvSpPr/>
          <p:nvPr/>
        </p:nvSpPr>
        <p:spPr>
          <a:xfrm>
            <a:off x="2651518" y="-169220"/>
            <a:ext cx="2376264" cy="1817167"/>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ru-RU" sz="2400" b="1" dirty="0" err="1" smtClean="0">
                <a:solidFill>
                  <a:schemeClr val="tx1"/>
                </a:solidFill>
                <a:latin typeface="Times New Roman" pitchFamily="18" charset="0"/>
                <a:cs typeface="Times New Roman" pitchFamily="18" charset="0"/>
              </a:rPr>
              <a:t>Шиеленіс-тің</a:t>
            </a:r>
            <a:r>
              <a:rPr lang="ru-RU" sz="2400" b="1" dirty="0" smtClean="0">
                <a:solidFill>
                  <a:schemeClr val="tx1"/>
                </a:solidFill>
                <a:latin typeface="Times New Roman" pitchFamily="18" charset="0"/>
                <a:cs typeface="Times New Roman" pitchFamily="18" charset="0"/>
              </a:rPr>
              <a:t> </a:t>
            </a:r>
            <a:r>
              <a:rPr lang="ru-RU" sz="2400" b="1" dirty="0" err="1">
                <a:solidFill>
                  <a:schemeClr val="tx1"/>
                </a:solidFill>
                <a:latin typeface="Times New Roman" pitchFamily="18" charset="0"/>
                <a:cs typeface="Times New Roman" pitchFamily="18" charset="0"/>
              </a:rPr>
              <a:t>жіктелуі</a:t>
            </a:r>
            <a:r>
              <a:rPr lang="ru-RU" sz="2400" b="1" dirty="0" smtClean="0">
                <a:solidFill>
                  <a:schemeClr val="tx1"/>
                </a:solidFill>
                <a:latin typeface="Times New Roman" pitchFamily="18" charset="0"/>
                <a:cs typeface="Times New Roman" pitchFamily="18" charset="0"/>
              </a:rPr>
              <a:t>:</a:t>
            </a:r>
            <a:endParaRPr lang="ru-RU" sz="2400" b="1" dirty="0">
              <a:solidFill>
                <a:schemeClr val="tx1"/>
              </a:solidFill>
              <a:latin typeface="Times New Roman" pitchFamily="18" charset="0"/>
              <a:cs typeface="Times New Roman" pitchFamily="18" charset="0"/>
            </a:endParaRPr>
          </a:p>
        </p:txBody>
      </p:sp>
      <p:sp>
        <p:nvSpPr>
          <p:cNvPr id="9" name="Стрелка вниз 8"/>
          <p:cNvSpPr/>
          <p:nvPr/>
        </p:nvSpPr>
        <p:spPr>
          <a:xfrm rot="5400000">
            <a:off x="2088074" y="420832"/>
            <a:ext cx="570604" cy="556283"/>
          </a:xfrm>
          <a:prstGeom prst="downArrow">
            <a:avLst>
              <a:gd name="adj1" fmla="val 50000"/>
              <a:gd name="adj2" fmla="val 60031"/>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ru-RU"/>
          </a:p>
        </p:txBody>
      </p:sp>
      <p:sp>
        <p:nvSpPr>
          <p:cNvPr id="10" name="Стрелка вниз 9"/>
          <p:cNvSpPr/>
          <p:nvPr/>
        </p:nvSpPr>
        <p:spPr>
          <a:xfrm rot="16200000">
            <a:off x="5173777" y="412384"/>
            <a:ext cx="595190" cy="751364"/>
          </a:xfrm>
          <a:prstGeom prst="downArrow">
            <a:avLst>
              <a:gd name="adj1" fmla="val 50000"/>
              <a:gd name="adj2" fmla="val 65618"/>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ru-RU"/>
          </a:p>
        </p:txBody>
      </p:sp>
      <p:sp>
        <p:nvSpPr>
          <p:cNvPr id="11" name="Стрелка вниз 10"/>
          <p:cNvSpPr/>
          <p:nvPr/>
        </p:nvSpPr>
        <p:spPr>
          <a:xfrm rot="19926510">
            <a:off x="4683524" y="1409716"/>
            <a:ext cx="622282" cy="783678"/>
          </a:xfrm>
          <a:prstGeom prst="downArrow">
            <a:avLst>
              <a:gd name="adj1" fmla="val 50000"/>
              <a:gd name="adj2" fmla="val 60031"/>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ru-RU"/>
          </a:p>
        </p:txBody>
      </p:sp>
      <p:sp>
        <p:nvSpPr>
          <p:cNvPr id="12" name="Стрелка вниз 11"/>
          <p:cNvSpPr/>
          <p:nvPr/>
        </p:nvSpPr>
        <p:spPr>
          <a:xfrm rot="278443">
            <a:off x="2558728" y="1475475"/>
            <a:ext cx="698417" cy="552539"/>
          </a:xfrm>
          <a:prstGeom prst="downArrow">
            <a:avLst>
              <a:gd name="adj1" fmla="val 50000"/>
              <a:gd name="adj2" fmla="val 60031"/>
            </a:avLst>
          </a:prstGeom>
        </p:spPr>
        <p:style>
          <a:lnRef idx="3">
            <a:schemeClr val="lt1"/>
          </a:lnRef>
          <a:fillRef idx="1">
            <a:schemeClr val="dk1"/>
          </a:fillRef>
          <a:effectRef idx="1">
            <a:schemeClr val="dk1"/>
          </a:effectRef>
          <a:fontRef idx="minor">
            <a:schemeClr val="lt1"/>
          </a:fontRef>
        </p:style>
        <p:txBody>
          <a:bodyPr rtlCol="0" anchor="ctr"/>
          <a:lstStyle/>
          <a:p>
            <a:pPr algn="ctr"/>
            <a:endParaRPr lang="ru-RU"/>
          </a:p>
        </p:txBody>
      </p:sp>
      <p:sp>
        <p:nvSpPr>
          <p:cNvPr id="14" name="Прямоугольник 13"/>
          <p:cNvSpPr/>
          <p:nvPr/>
        </p:nvSpPr>
        <p:spPr>
          <a:xfrm>
            <a:off x="0" y="3429000"/>
            <a:ext cx="9036496" cy="2862322"/>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kk-KZ" b="1" dirty="0" smtClean="0">
                <a:latin typeface="Times New Roman" pitchFamily="18" charset="0"/>
                <a:cs typeface="Times New Roman" pitchFamily="18" charset="0"/>
              </a:rPr>
              <a:t>         </a:t>
            </a:r>
            <a:r>
              <a:rPr lang="kk-KZ" sz="2000" b="1" dirty="0" smtClean="0">
                <a:latin typeface="Times New Roman" pitchFamily="18" charset="0"/>
                <a:cs typeface="Times New Roman" pitchFamily="18" charset="0"/>
              </a:rPr>
              <a:t>Ішкі </a:t>
            </a:r>
            <a:r>
              <a:rPr lang="kk-KZ" sz="2000" b="1" dirty="0">
                <a:latin typeface="Times New Roman" pitchFamily="18" charset="0"/>
                <a:cs typeface="Times New Roman" pitchFamily="18" charset="0"/>
              </a:rPr>
              <a:t>жеке </a:t>
            </a:r>
            <a:r>
              <a:rPr lang="kk-KZ" sz="2000" b="1" dirty="0" smtClean="0">
                <a:latin typeface="Times New Roman" pitchFamily="18" charset="0"/>
                <a:cs typeface="Times New Roman" pitchFamily="18" charset="0"/>
              </a:rPr>
              <a:t>шиеленіс.</a:t>
            </a:r>
            <a:r>
              <a:rPr lang="kk-KZ" sz="2000" dirty="0">
                <a:latin typeface="Times New Roman" pitchFamily="18" charset="0"/>
                <a:cs typeface="Times New Roman" pitchFamily="18" charset="0"/>
              </a:rPr>
              <a:t> Б</a:t>
            </a:r>
            <a:r>
              <a:rPr lang="kk-KZ" sz="2000" dirty="0" smtClean="0">
                <a:latin typeface="Times New Roman" pitchFamily="18" charset="0"/>
                <a:cs typeface="Times New Roman" pitchFamily="18" charset="0"/>
              </a:rPr>
              <a:t>ұның </a:t>
            </a:r>
            <a:r>
              <a:rPr lang="kk-KZ" sz="2000" dirty="0">
                <a:latin typeface="Times New Roman" pitchFamily="18" charset="0"/>
                <a:cs typeface="Times New Roman" pitchFamily="18" charset="0"/>
              </a:rPr>
              <a:t>дисфункционалды әлеуетті (потенциалы) басқа қайшылықтың  нақты түрімен жасалады. Бұл үлгінің кең тараған үлгісі  ретінде – рөлдік басқару қарастырылады және адамдардың істеген жұмыстарының нәтижесінде қарама – қарсы талаптар қойылады.</a:t>
            </a:r>
            <a:endParaRPr lang="ru-RU" sz="2000" dirty="0">
              <a:latin typeface="Times New Roman" pitchFamily="18" charset="0"/>
              <a:cs typeface="Times New Roman" pitchFamily="18" charset="0"/>
            </a:endParaRPr>
          </a:p>
          <a:p>
            <a:r>
              <a:rPr lang="kk-KZ" sz="2000" b="1" dirty="0" smtClean="0">
                <a:latin typeface="Times New Roman" pitchFamily="18" charset="0"/>
                <a:cs typeface="Times New Roman" pitchFamily="18" charset="0"/>
              </a:rPr>
              <a:t>       Жеке </a:t>
            </a:r>
            <a:r>
              <a:rPr lang="kk-KZ" sz="2000" b="1" dirty="0">
                <a:latin typeface="Times New Roman" pitchFamily="18" charset="0"/>
                <a:cs typeface="Times New Roman" pitchFamily="18" charset="0"/>
              </a:rPr>
              <a:t>(адам) тұлғалар арасындағы </a:t>
            </a:r>
            <a:r>
              <a:rPr lang="kk-KZ" sz="2000" b="1" dirty="0" smtClean="0">
                <a:latin typeface="Times New Roman" pitchFamily="18" charset="0"/>
                <a:cs typeface="Times New Roman" pitchFamily="18" charset="0"/>
              </a:rPr>
              <a:t>шиеленіс.</a:t>
            </a:r>
            <a:r>
              <a:rPr lang="kk-KZ" sz="2000" dirty="0">
                <a:latin typeface="Times New Roman" pitchFamily="18" charset="0"/>
                <a:cs typeface="Times New Roman" pitchFamily="18" charset="0"/>
              </a:rPr>
              <a:t> </a:t>
            </a:r>
            <a:r>
              <a:rPr lang="kk-KZ" sz="2000" dirty="0" smtClean="0">
                <a:latin typeface="Times New Roman" pitchFamily="18" charset="0"/>
                <a:cs typeface="Times New Roman" pitchFamily="18" charset="0"/>
              </a:rPr>
              <a:t>Шиеленістің </a:t>
            </a:r>
            <a:r>
              <a:rPr lang="kk-KZ" sz="2000" dirty="0">
                <a:latin typeface="Times New Roman" pitchFamily="18" charset="0"/>
                <a:cs typeface="Times New Roman" pitchFamily="18" charset="0"/>
              </a:rPr>
              <a:t>бұл үлгісі өте кең таралған. Көбінесе басшылардың  өздерінің шектеулі ресурстары, капиталы, жұмыс күші, құрал – жабдықты пайдалану уақытына байланысты күрестері.</a:t>
            </a:r>
            <a:endParaRPr lang="ru-RU" sz="2000" dirty="0">
              <a:latin typeface="Times New Roman" pitchFamily="18" charset="0"/>
              <a:cs typeface="Times New Roman" pitchFamily="18" charset="0"/>
            </a:endParaRPr>
          </a:p>
          <a:p>
            <a:r>
              <a:rPr lang="kk-KZ" sz="2000" dirty="0">
                <a:latin typeface="Times New Roman" pitchFamily="18" charset="0"/>
                <a:cs typeface="Times New Roman" pitchFamily="18" charset="0"/>
              </a:rPr>
              <a:t>Адамдардың мінез – құлықтары, көзқарастары, рухани және мәдени байлықтары әр түрлі болғандықтан, да олар бір – бірімен тіл табыса алмайды.</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19411573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761403" y="1152208"/>
            <a:ext cx="7632848" cy="3416320"/>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kk-KZ" sz="2400" b="1" dirty="0" smtClean="0">
                <a:latin typeface="Times New Roman" pitchFamily="18" charset="0"/>
                <a:cs typeface="Times New Roman" pitchFamily="18" charset="0"/>
              </a:rPr>
              <a:t>         Жеке </a:t>
            </a:r>
            <a:r>
              <a:rPr lang="kk-KZ" sz="2400" b="1" dirty="0">
                <a:latin typeface="Times New Roman" pitchFamily="18" charset="0"/>
                <a:cs typeface="Times New Roman" pitchFamily="18" charset="0"/>
              </a:rPr>
              <a:t>тұлғамен топ арасындағы </a:t>
            </a:r>
            <a:r>
              <a:rPr lang="kk-KZ" sz="2400" b="1" dirty="0" smtClean="0">
                <a:latin typeface="Times New Roman" pitchFamily="18" charset="0"/>
                <a:cs typeface="Times New Roman" pitchFamily="18" charset="0"/>
              </a:rPr>
              <a:t>шиеленістер.</a:t>
            </a:r>
          </a:p>
          <a:p>
            <a:pPr algn="ctr"/>
            <a:endParaRPr lang="kk-KZ" sz="2400" b="1" dirty="0" smtClean="0">
              <a:latin typeface="Times New Roman" pitchFamily="18" charset="0"/>
              <a:cs typeface="Times New Roman" pitchFamily="18" charset="0"/>
            </a:endParaRPr>
          </a:p>
          <a:p>
            <a:pPr algn="ctr"/>
            <a:r>
              <a:rPr lang="kk-KZ" sz="2400" b="1" dirty="0">
                <a:latin typeface="Times New Roman" pitchFamily="18" charset="0"/>
                <a:cs typeface="Times New Roman" pitchFamily="18" charset="0"/>
              </a:rPr>
              <a:t> </a:t>
            </a:r>
            <a:r>
              <a:rPr lang="kk-KZ" sz="2400" b="1" dirty="0" smtClean="0">
                <a:latin typeface="Times New Roman" pitchFamily="18" charset="0"/>
                <a:cs typeface="Times New Roman" pitchFamily="18" charset="0"/>
              </a:rPr>
              <a:t>     </a:t>
            </a:r>
            <a:r>
              <a:rPr lang="kk-KZ" sz="2400" dirty="0" smtClean="0">
                <a:latin typeface="Times New Roman" pitchFamily="18" charset="0"/>
                <a:cs typeface="Times New Roman" pitchFamily="18" charset="0"/>
              </a:rPr>
              <a:t>Өндірістік </a:t>
            </a:r>
            <a:r>
              <a:rPr lang="kk-KZ" sz="2400" dirty="0">
                <a:latin typeface="Times New Roman" pitchFamily="18" charset="0"/>
                <a:cs typeface="Times New Roman" pitchFamily="18" charset="0"/>
              </a:rPr>
              <a:t>топтар жоғарыда айтылғандай, өздерінің ережелері мен (беталыс) мінез – құлықтарын қалыптастырады. </a:t>
            </a:r>
            <a:r>
              <a:rPr lang="kk-KZ" sz="2400" dirty="0" smtClean="0">
                <a:latin typeface="Times New Roman" pitchFamily="18" charset="0"/>
                <a:cs typeface="Times New Roman" pitchFamily="18" charset="0"/>
              </a:rPr>
              <a:t>Әр </a:t>
            </a:r>
            <a:r>
              <a:rPr lang="kk-KZ" sz="2400" dirty="0">
                <a:latin typeface="Times New Roman" pitchFamily="18" charset="0"/>
                <a:cs typeface="Times New Roman" pitchFamily="18" charset="0"/>
              </a:rPr>
              <a:t>адам осы ережелерді орындауы қажет, сол кезде оның әлеуметтік қажеттілігі де қанағаттандырылады. Бірақ топтың күтуі жеке адам күтуі біріне қарама – қарсы болса қайшылық пайда болады.</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21667275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11528" y="38820"/>
            <a:ext cx="8900932" cy="1200329"/>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algn="ctr"/>
            <a:r>
              <a:rPr lang="kk-KZ" sz="2400" dirty="0" smtClean="0">
                <a:latin typeface="Times New Roman" pitchFamily="18" charset="0"/>
                <a:cs typeface="Times New Roman" pitchFamily="18" charset="0"/>
              </a:rPr>
              <a:t>     Шиеленістің </a:t>
            </a:r>
            <a:r>
              <a:rPr lang="kk-KZ" sz="2400" dirty="0">
                <a:latin typeface="Times New Roman" pitchFamily="18" charset="0"/>
                <a:cs typeface="Times New Roman" pitchFamily="18" charset="0"/>
              </a:rPr>
              <a:t> келесі кезеңі оларды басқару болып табылады.</a:t>
            </a:r>
            <a:endParaRPr lang="ru-RU" sz="2400" dirty="0">
              <a:latin typeface="Times New Roman" pitchFamily="18" charset="0"/>
              <a:cs typeface="Times New Roman" pitchFamily="18" charset="0"/>
            </a:endParaRPr>
          </a:p>
          <a:p>
            <a:r>
              <a:rPr lang="kk-KZ" sz="2400" dirty="0" smtClean="0">
                <a:latin typeface="Times New Roman" pitchFamily="18" charset="0"/>
                <a:cs typeface="Times New Roman" pitchFamily="18" charset="0"/>
              </a:rPr>
              <a:t>       Енді </a:t>
            </a:r>
            <a:r>
              <a:rPr lang="kk-KZ" sz="2400" dirty="0">
                <a:latin typeface="Times New Roman" pitchFamily="18" charset="0"/>
                <a:cs typeface="Times New Roman" pitchFamily="18" charset="0"/>
              </a:rPr>
              <a:t>қайшылықтар мен шиеленістерді басқарудың бірнеше әдістерін қарастырамыз</a:t>
            </a:r>
            <a:r>
              <a:rPr lang="kk-KZ" sz="2400" dirty="0" smtClean="0">
                <a:latin typeface="Times New Roman" pitchFamily="18" charset="0"/>
                <a:cs typeface="Times New Roman" pitchFamily="18" charset="0"/>
              </a:rPr>
              <a:t>.</a:t>
            </a:r>
            <a:endParaRPr lang="ru-RU" sz="2400" dirty="0">
              <a:latin typeface="Times New Roman" pitchFamily="18" charset="0"/>
              <a:cs typeface="Times New Roman" pitchFamily="18" charset="0"/>
            </a:endParaRPr>
          </a:p>
        </p:txBody>
      </p:sp>
      <p:sp>
        <p:nvSpPr>
          <p:cNvPr id="7" name="Прямоугольник 6"/>
          <p:cNvSpPr/>
          <p:nvPr/>
        </p:nvSpPr>
        <p:spPr>
          <a:xfrm>
            <a:off x="0" y="1739552"/>
            <a:ext cx="3131840" cy="2481536"/>
          </a:xfrm>
          <a:prstGeom prst="rect">
            <a:avLst/>
          </a:prstGeom>
          <a:solidFill>
            <a:srgbClr val="92D050"/>
          </a:solidFill>
        </p:spPr>
        <p:style>
          <a:lnRef idx="1">
            <a:schemeClr val="accent3"/>
          </a:lnRef>
          <a:fillRef idx="2">
            <a:schemeClr val="accent3"/>
          </a:fillRef>
          <a:effectRef idx="1">
            <a:schemeClr val="accent3"/>
          </a:effectRef>
          <a:fontRef idx="minor">
            <a:schemeClr val="dk1"/>
          </a:fontRef>
        </p:style>
        <p:txBody>
          <a:bodyPr rtlCol="0" anchor="ctr"/>
          <a:lstStyle/>
          <a:p>
            <a:pPr algn="ctr"/>
            <a:r>
              <a:rPr lang="kk-KZ" sz="2000" dirty="0" smtClean="0">
                <a:solidFill>
                  <a:schemeClr val="tx1"/>
                </a:solidFill>
                <a:latin typeface="Times New Roman" pitchFamily="18" charset="0"/>
                <a:cs typeface="Times New Roman" pitchFamily="18" charset="0"/>
              </a:rPr>
              <a:t>Біріншісі </a:t>
            </a:r>
            <a:r>
              <a:rPr lang="kk-KZ" sz="2000" dirty="0">
                <a:solidFill>
                  <a:schemeClr val="tx1"/>
                </a:solidFill>
                <a:latin typeface="Times New Roman" pitchFamily="18" charset="0"/>
                <a:cs typeface="Times New Roman" pitchFamily="18" charset="0"/>
              </a:rPr>
              <a:t>– мәселе тек қана шешім қабылдауға  екі жақты да  адамдардың қатынасуы. Бұл екі жақтың бір – біріне қарсылығын,жауласушылықты жояды</a:t>
            </a:r>
            <a:r>
              <a:rPr lang="kk-KZ" sz="2000" dirty="0" smtClean="0">
                <a:solidFill>
                  <a:schemeClr val="tx1"/>
                </a:solidFill>
                <a:latin typeface="Times New Roman" pitchFamily="18" charset="0"/>
                <a:cs typeface="Times New Roman" pitchFamily="18" charset="0"/>
              </a:rPr>
              <a:t>.</a:t>
            </a:r>
            <a:endParaRPr lang="ru-RU" sz="2000" dirty="0">
              <a:solidFill>
                <a:schemeClr val="tx1"/>
              </a:solidFill>
              <a:latin typeface="Times New Roman" pitchFamily="18" charset="0"/>
              <a:cs typeface="Times New Roman" pitchFamily="18" charset="0"/>
            </a:endParaRPr>
          </a:p>
        </p:txBody>
      </p:sp>
      <p:sp>
        <p:nvSpPr>
          <p:cNvPr id="8" name="Прямоугольник 7"/>
          <p:cNvSpPr/>
          <p:nvPr/>
        </p:nvSpPr>
        <p:spPr>
          <a:xfrm>
            <a:off x="5025752" y="4373400"/>
            <a:ext cx="3600400" cy="1768344"/>
          </a:xfrm>
          <a:prstGeom prst="rect">
            <a:avLst/>
          </a:prstGeom>
          <a:solidFill>
            <a:schemeClr val="accent1">
              <a:lumMod val="60000"/>
              <a:lumOff val="40000"/>
            </a:schemeClr>
          </a:solidFill>
        </p:spPr>
        <p:style>
          <a:lnRef idx="1">
            <a:schemeClr val="accent3"/>
          </a:lnRef>
          <a:fillRef idx="2">
            <a:schemeClr val="accent3"/>
          </a:fillRef>
          <a:effectRef idx="1">
            <a:schemeClr val="accent3"/>
          </a:effectRef>
          <a:fontRef idx="minor">
            <a:schemeClr val="dk1"/>
          </a:fontRef>
        </p:style>
        <p:txBody>
          <a:bodyPr rtlCol="0" anchor="ctr"/>
          <a:lstStyle/>
          <a:p>
            <a:pPr algn="ctr"/>
            <a:r>
              <a:rPr lang="kk-KZ" sz="2000" dirty="0">
                <a:solidFill>
                  <a:schemeClr val="tx1"/>
                </a:solidFill>
                <a:latin typeface="Times New Roman" pitchFamily="18" charset="0"/>
                <a:cs typeface="Times New Roman" pitchFamily="18" charset="0"/>
              </a:rPr>
              <a:t>Бесінші салдар – шешімдердің орындалуына баға беретін критерийлер</a:t>
            </a:r>
            <a:r>
              <a:rPr lang="kk-KZ" sz="2000" dirty="0" smtClean="0">
                <a:solidFill>
                  <a:schemeClr val="tx1"/>
                </a:solidFill>
                <a:latin typeface="Times New Roman" pitchFamily="18" charset="0"/>
                <a:cs typeface="Times New Roman" pitchFamily="18" charset="0"/>
              </a:rPr>
              <a:t>.</a:t>
            </a:r>
            <a:endParaRPr lang="ru-RU" sz="2000" dirty="0">
              <a:solidFill>
                <a:schemeClr val="tx1"/>
              </a:solidFill>
              <a:latin typeface="Times New Roman" pitchFamily="18" charset="0"/>
              <a:cs typeface="Times New Roman" pitchFamily="18" charset="0"/>
            </a:endParaRPr>
          </a:p>
        </p:txBody>
      </p:sp>
      <p:sp>
        <p:nvSpPr>
          <p:cNvPr id="9" name="Прямоугольник 8"/>
          <p:cNvSpPr/>
          <p:nvPr/>
        </p:nvSpPr>
        <p:spPr>
          <a:xfrm>
            <a:off x="1043608" y="4597720"/>
            <a:ext cx="3190377" cy="1544024"/>
          </a:xfrm>
          <a:prstGeom prst="rect">
            <a:avLst/>
          </a:prstGeom>
          <a:solidFill>
            <a:srgbClr val="FFC000"/>
          </a:solidFill>
        </p:spPr>
        <p:style>
          <a:lnRef idx="1">
            <a:schemeClr val="accent3"/>
          </a:lnRef>
          <a:fillRef idx="2">
            <a:schemeClr val="accent3"/>
          </a:fillRef>
          <a:effectRef idx="1">
            <a:schemeClr val="accent3"/>
          </a:effectRef>
          <a:fontRef idx="minor">
            <a:schemeClr val="dk1"/>
          </a:fontRef>
        </p:style>
        <p:txBody>
          <a:bodyPr rtlCol="0" anchor="ctr"/>
          <a:lstStyle/>
          <a:p>
            <a:pPr algn="ctr"/>
            <a:r>
              <a:rPr lang="kk-KZ" sz="2000" dirty="0">
                <a:solidFill>
                  <a:schemeClr val="tx1"/>
                </a:solidFill>
                <a:latin typeface="Times New Roman" pitchFamily="18" charset="0"/>
                <a:cs typeface="Times New Roman" pitchFamily="18" charset="0"/>
              </a:rPr>
              <a:t>Төртінші салдар – шешімдердің альтернативасының (баламасының) болуы</a:t>
            </a:r>
            <a:r>
              <a:rPr lang="kk-KZ" sz="2000" dirty="0" smtClean="0">
                <a:solidFill>
                  <a:schemeClr val="tx1"/>
                </a:solidFill>
                <a:latin typeface="Times New Roman" pitchFamily="18" charset="0"/>
                <a:cs typeface="Times New Roman" pitchFamily="18" charset="0"/>
              </a:rPr>
              <a:t>.</a:t>
            </a:r>
            <a:endParaRPr lang="ru-RU" sz="2000" dirty="0">
              <a:solidFill>
                <a:schemeClr val="tx1"/>
              </a:solidFill>
              <a:latin typeface="Times New Roman" pitchFamily="18" charset="0"/>
              <a:cs typeface="Times New Roman" pitchFamily="18" charset="0"/>
            </a:endParaRPr>
          </a:p>
        </p:txBody>
      </p:sp>
      <p:sp>
        <p:nvSpPr>
          <p:cNvPr id="10" name="Прямоугольник 9"/>
          <p:cNvSpPr/>
          <p:nvPr/>
        </p:nvSpPr>
        <p:spPr>
          <a:xfrm>
            <a:off x="7361067" y="1851432"/>
            <a:ext cx="1749896" cy="1534607"/>
          </a:xfrm>
          <a:prstGeom prst="rect">
            <a:avLst/>
          </a:prstGeom>
          <a:solidFill>
            <a:srgbClr val="00B0F0"/>
          </a:solidFill>
        </p:spPr>
        <p:style>
          <a:lnRef idx="1">
            <a:schemeClr val="accent3"/>
          </a:lnRef>
          <a:fillRef idx="2">
            <a:schemeClr val="accent3"/>
          </a:fillRef>
          <a:effectRef idx="1">
            <a:schemeClr val="accent3"/>
          </a:effectRef>
          <a:fontRef idx="minor">
            <a:schemeClr val="dk1"/>
          </a:fontRef>
        </p:style>
        <p:txBody>
          <a:bodyPr rtlCol="0" anchor="ctr"/>
          <a:lstStyle/>
          <a:p>
            <a:pPr algn="ctr"/>
            <a:r>
              <a:rPr lang="kk-KZ" sz="2000" dirty="0">
                <a:solidFill>
                  <a:schemeClr val="tx1"/>
                </a:solidFill>
                <a:latin typeface="Times New Roman" pitchFamily="18" charset="0"/>
                <a:cs typeface="Times New Roman" pitchFamily="18" charset="0"/>
              </a:rPr>
              <a:t>Үшінші салдар – топтың ой пікірлері</a:t>
            </a:r>
            <a:r>
              <a:rPr lang="kk-KZ" sz="2000" dirty="0" smtClean="0">
                <a:solidFill>
                  <a:schemeClr val="tx1"/>
                </a:solidFill>
                <a:latin typeface="Times New Roman" pitchFamily="18" charset="0"/>
                <a:cs typeface="Times New Roman" pitchFamily="18" charset="0"/>
              </a:rPr>
              <a:t>.</a:t>
            </a:r>
            <a:endParaRPr lang="ru-RU" sz="2000" dirty="0">
              <a:solidFill>
                <a:schemeClr val="tx1"/>
              </a:solidFill>
              <a:latin typeface="Times New Roman" pitchFamily="18" charset="0"/>
              <a:cs typeface="Times New Roman" pitchFamily="18" charset="0"/>
            </a:endParaRPr>
          </a:p>
        </p:txBody>
      </p:sp>
      <p:sp>
        <p:nvSpPr>
          <p:cNvPr id="11" name="Прямоугольник 10"/>
          <p:cNvSpPr/>
          <p:nvPr/>
        </p:nvSpPr>
        <p:spPr>
          <a:xfrm>
            <a:off x="4093684" y="1905878"/>
            <a:ext cx="2167216" cy="1667610"/>
          </a:xfrm>
          <a:prstGeom prst="rect">
            <a:avLst/>
          </a:prstGeom>
          <a:solidFill>
            <a:schemeClr val="bg2">
              <a:lumMod val="75000"/>
            </a:schemeClr>
          </a:solidFill>
        </p:spPr>
        <p:style>
          <a:lnRef idx="1">
            <a:schemeClr val="accent3"/>
          </a:lnRef>
          <a:fillRef idx="2">
            <a:schemeClr val="accent3"/>
          </a:fillRef>
          <a:effectRef idx="1">
            <a:schemeClr val="accent3"/>
          </a:effectRef>
          <a:fontRef idx="minor">
            <a:schemeClr val="dk1"/>
          </a:fontRef>
        </p:style>
        <p:txBody>
          <a:bodyPr rtlCol="0" anchor="ctr"/>
          <a:lstStyle/>
          <a:p>
            <a:pPr algn="ctr"/>
            <a:r>
              <a:rPr lang="kk-KZ" sz="2000" dirty="0">
                <a:solidFill>
                  <a:schemeClr val="tx1"/>
                </a:solidFill>
                <a:latin typeface="Times New Roman" pitchFamily="18" charset="0"/>
                <a:cs typeface="Times New Roman" pitchFamily="18" charset="0"/>
              </a:rPr>
              <a:t>Екінші салдар – екі жақты бірлесіп қоян – қолтық жұмыс </a:t>
            </a:r>
            <a:r>
              <a:rPr lang="kk-KZ" sz="2000" dirty="0" smtClean="0">
                <a:solidFill>
                  <a:schemeClr val="tx1"/>
                </a:solidFill>
                <a:latin typeface="Times New Roman" pitchFamily="18" charset="0"/>
                <a:cs typeface="Times New Roman" pitchFamily="18" charset="0"/>
              </a:rPr>
              <a:t>істеуі</a:t>
            </a:r>
            <a:r>
              <a:rPr lang="kk-KZ" sz="2000" dirty="0">
                <a:solidFill>
                  <a:schemeClr val="tx1"/>
                </a:solidFill>
                <a:latin typeface="Times New Roman" pitchFamily="18" charset="0"/>
                <a:cs typeface="Times New Roman" pitchFamily="18" charset="0"/>
              </a:rPr>
              <a:t>.</a:t>
            </a:r>
            <a:endParaRPr lang="ru-RU" sz="2000" dirty="0">
              <a:solidFill>
                <a:schemeClr val="tx1"/>
              </a:solidFill>
              <a:latin typeface="Times New Roman" pitchFamily="18" charset="0"/>
              <a:cs typeface="Times New Roman" pitchFamily="18" charset="0"/>
            </a:endParaRPr>
          </a:p>
        </p:txBody>
      </p:sp>
      <p:cxnSp>
        <p:nvCxnSpPr>
          <p:cNvPr id="13" name="Прямая со стрелкой 12"/>
          <p:cNvCxnSpPr/>
          <p:nvPr/>
        </p:nvCxnSpPr>
        <p:spPr>
          <a:xfrm flipH="1">
            <a:off x="3491880" y="1239149"/>
            <a:ext cx="288032" cy="335857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6" name="Прямая со стрелкой 15"/>
          <p:cNvCxnSpPr/>
          <p:nvPr/>
        </p:nvCxnSpPr>
        <p:spPr>
          <a:xfrm>
            <a:off x="1907704" y="1239149"/>
            <a:ext cx="0" cy="500403"/>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8" name="Прямая со стрелкой 17"/>
          <p:cNvCxnSpPr/>
          <p:nvPr/>
        </p:nvCxnSpPr>
        <p:spPr>
          <a:xfrm>
            <a:off x="5025752" y="1239149"/>
            <a:ext cx="0" cy="666729"/>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0" name="Прямая со стрелкой 19"/>
          <p:cNvCxnSpPr>
            <a:endCxn id="10" idx="0"/>
          </p:cNvCxnSpPr>
          <p:nvPr/>
        </p:nvCxnSpPr>
        <p:spPr>
          <a:xfrm>
            <a:off x="8236015" y="1239149"/>
            <a:ext cx="0" cy="612283"/>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6" name="Прямая со стрелкой 25"/>
          <p:cNvCxnSpPr/>
          <p:nvPr/>
        </p:nvCxnSpPr>
        <p:spPr>
          <a:xfrm>
            <a:off x="6588224" y="1239149"/>
            <a:ext cx="772843" cy="313425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0606314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2"/>
          <p:cNvSpPr txBox="1">
            <a:spLocks/>
          </p:cNvSpPr>
          <p:nvPr/>
        </p:nvSpPr>
        <p:spPr>
          <a:xfrm>
            <a:off x="323528" y="332656"/>
            <a:ext cx="8568952" cy="3090945"/>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t">
            <a:normAutofit fontScale="25000" lnSpcReduction="20000"/>
          </a:bodyPr>
          <a:lst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dk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dk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dk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dk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dk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dk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dk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dk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dk1"/>
                </a:solidFill>
                <a:latin typeface="+mn-lt"/>
                <a:ea typeface="+mn-ea"/>
                <a:cs typeface="+mn-cs"/>
              </a:defRPr>
            </a:lvl9pPr>
          </a:lstStyle>
          <a:p>
            <a:pPr marL="0" indent="0">
              <a:buNone/>
            </a:pPr>
            <a:r>
              <a:rPr lang="ru-RU" sz="3200" dirty="0" smtClean="0">
                <a:latin typeface="Times New Roman" pitchFamily="18" charset="0"/>
                <a:cs typeface="Times New Roman" pitchFamily="18" charset="0"/>
              </a:rPr>
              <a:t>         </a:t>
            </a:r>
          </a:p>
          <a:p>
            <a:pPr marL="0" indent="0">
              <a:buNone/>
            </a:pPr>
            <a:endParaRPr lang="ru-RU" sz="3200" dirty="0">
              <a:latin typeface="Times New Roman" pitchFamily="18" charset="0"/>
              <a:cs typeface="Times New Roman" pitchFamily="18" charset="0"/>
            </a:endParaRPr>
          </a:p>
          <a:p>
            <a:pPr marL="0" indent="0">
              <a:buNone/>
            </a:pPr>
            <a:r>
              <a:rPr lang="ru-RU" sz="32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Қақтығыс,талас</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шиеленіс</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көріністері</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жалпы</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өмірде</a:t>
            </a:r>
            <a:r>
              <a:rPr lang="ru-RU" sz="8000" dirty="0" smtClean="0">
                <a:latin typeface="Times New Roman" pitchFamily="18" charset="0"/>
                <a:cs typeface="Times New Roman" pitchFamily="18" charset="0"/>
              </a:rPr>
              <a:t> де, </a:t>
            </a:r>
            <a:r>
              <a:rPr lang="ru-RU" sz="8000" dirty="0" err="1" smtClean="0">
                <a:latin typeface="Times New Roman" pitchFamily="18" charset="0"/>
                <a:cs typeface="Times New Roman" pitchFamily="18" charset="0"/>
              </a:rPr>
              <a:t>медицинада</a:t>
            </a:r>
            <a:r>
              <a:rPr lang="ru-RU" sz="8000" dirty="0" smtClean="0">
                <a:latin typeface="Times New Roman" pitchFamily="18" charset="0"/>
                <a:cs typeface="Times New Roman" pitchFamily="18" charset="0"/>
              </a:rPr>
              <a:t> да </a:t>
            </a:r>
            <a:r>
              <a:rPr lang="ru-RU" sz="8000" dirty="0" err="1" smtClean="0">
                <a:latin typeface="Times New Roman" pitchFamily="18" charset="0"/>
                <a:cs typeface="Times New Roman" pitchFamily="18" charset="0"/>
              </a:rPr>
              <a:t>кездесіп</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жиі</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байкалады</a:t>
            </a:r>
            <a:r>
              <a:rPr lang="ru-RU" sz="8000" dirty="0" smtClean="0">
                <a:latin typeface="Times New Roman" pitchFamily="18" charset="0"/>
                <a:cs typeface="Times New Roman" pitchFamily="18" charset="0"/>
              </a:rPr>
              <a:t>. </a:t>
            </a:r>
            <a:r>
              <a:rPr lang="kk-KZ" sz="8000" dirty="0">
                <a:latin typeface="Times New Roman" pitchFamily="18" charset="0"/>
                <a:cs typeface="Times New Roman" pitchFamily="18" charset="0"/>
              </a:rPr>
              <a:t>Медициналық ұжым арасында дәрігер мен дәрігер, дәрігер мен мейірбике, мейірбикелер мен мейірбикелер арасында шиеленістер болуы мүмкін. </a:t>
            </a:r>
          </a:p>
          <a:p>
            <a:pPr marL="0" indent="0">
              <a:buNone/>
            </a:pPr>
            <a:r>
              <a:rPr lang="kk-KZ" sz="8000" dirty="0" smtClean="0">
                <a:latin typeface="Times New Roman" pitchFamily="18" charset="0"/>
                <a:cs typeface="Times New Roman" pitchFamily="18" charset="0"/>
              </a:rPr>
              <a:t>       Медициналық </a:t>
            </a:r>
            <a:r>
              <a:rPr lang="kk-KZ" sz="8000" dirty="0">
                <a:latin typeface="Times New Roman" pitchFamily="18" charset="0"/>
                <a:cs typeface="Times New Roman" pitchFamily="18" charset="0"/>
              </a:rPr>
              <a:t>ұжымда көптеген шиеленістер кездесуі мүмкін. </a:t>
            </a:r>
            <a:r>
              <a:rPr lang="ru-RU" sz="8000" dirty="0" err="1" smtClean="0">
                <a:latin typeface="Times New Roman" pitchFamily="18" charset="0"/>
                <a:cs typeface="Times New Roman" pitchFamily="18" charset="0"/>
              </a:rPr>
              <a:t>Әр</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шиеленісте</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дәрігердің</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ең</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бір</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басты</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мақсаты</a:t>
            </a:r>
            <a:r>
              <a:rPr lang="ru-RU" sz="8000" dirty="0" smtClean="0">
                <a:latin typeface="Times New Roman" pitchFamily="18" charset="0"/>
                <a:cs typeface="Times New Roman" pitchFamily="18" charset="0"/>
              </a:rPr>
              <a:t> — </a:t>
            </a:r>
            <a:r>
              <a:rPr lang="ru-RU" sz="8000" dirty="0" err="1" smtClean="0">
                <a:latin typeface="Times New Roman" pitchFamily="18" charset="0"/>
                <a:cs typeface="Times New Roman" pitchFamily="18" charset="0"/>
              </a:rPr>
              <a:t>бұл</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қарсылықтың</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мотивын</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ягни</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себептерін</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білу</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Көбінесе</a:t>
            </a:r>
            <a:r>
              <a:rPr lang="ru-RU" sz="8000" dirty="0" smtClean="0">
                <a:latin typeface="Times New Roman" pitchFamily="18" charset="0"/>
                <a:cs typeface="Times New Roman" pitchFamily="18" charset="0"/>
              </a:rPr>
              <a:t> конфликт </a:t>
            </a:r>
            <a:r>
              <a:rPr lang="ru-RU" sz="8000" dirty="0" err="1" smtClean="0">
                <a:latin typeface="Times New Roman" pitchFamily="18" charset="0"/>
                <a:cs typeface="Times New Roman" pitchFamily="18" charset="0"/>
              </a:rPr>
              <a:t>себептеріне</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адамның</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билік</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білдіруі</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өзін-өзі</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көрсеткісі</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келуінен</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шығып</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жатады</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Шиеленіс</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үстінде</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оның</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себептері</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айтылмайды</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және</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олар</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сезілмеуі</a:t>
            </a:r>
            <a:r>
              <a:rPr lang="ru-RU" sz="8000" dirty="0" smtClean="0">
                <a:latin typeface="Times New Roman" pitchFamily="18" charset="0"/>
                <a:cs typeface="Times New Roman" pitchFamily="18" charset="0"/>
              </a:rPr>
              <a:t> де </a:t>
            </a:r>
            <a:r>
              <a:rPr lang="ru-RU" sz="8000" dirty="0" err="1" smtClean="0">
                <a:latin typeface="Times New Roman" pitchFamily="18" charset="0"/>
                <a:cs typeface="Times New Roman" pitchFamily="18" charset="0"/>
              </a:rPr>
              <a:t>мүмкін</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Бірақ</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келешекте</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бұндай</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шиеленістің</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алдын</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алу</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үшін</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дәрігер</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оның</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себептерін</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білуі</a:t>
            </a:r>
            <a:r>
              <a:rPr lang="ru-RU" sz="8000" dirty="0" smtClean="0">
                <a:latin typeface="Times New Roman" pitchFamily="18" charset="0"/>
                <a:cs typeface="Times New Roman" pitchFamily="18" charset="0"/>
              </a:rPr>
              <a:t> </a:t>
            </a:r>
            <a:r>
              <a:rPr lang="ru-RU" sz="8000" dirty="0" err="1" smtClean="0">
                <a:latin typeface="Times New Roman" pitchFamily="18" charset="0"/>
                <a:cs typeface="Times New Roman" pitchFamily="18" charset="0"/>
              </a:rPr>
              <a:t>керек</a:t>
            </a:r>
            <a:r>
              <a:rPr lang="ru-RU" sz="8000" dirty="0" smtClean="0">
                <a:latin typeface="Times New Roman" pitchFamily="18" charset="0"/>
                <a:cs typeface="Times New Roman" pitchFamily="18" charset="0"/>
              </a:rPr>
              <a:t>.</a:t>
            </a:r>
          </a:p>
        </p:txBody>
      </p:sp>
      <p:sp>
        <p:nvSpPr>
          <p:cNvPr id="6" name="TextBox 5"/>
          <p:cNvSpPr txBox="1"/>
          <p:nvPr/>
        </p:nvSpPr>
        <p:spPr>
          <a:xfrm>
            <a:off x="107504" y="3717032"/>
            <a:ext cx="9036496" cy="286232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kk-KZ" sz="2000" dirty="0" smtClean="0">
                <a:solidFill>
                  <a:schemeClr val="tx1"/>
                </a:solidFill>
                <a:latin typeface="Times New Roman" pitchFamily="18" charset="0"/>
                <a:cs typeface="Times New Roman" pitchFamily="18" charset="0"/>
              </a:rPr>
              <a:t>Барлық шиеленістердің </a:t>
            </a:r>
            <a:r>
              <a:rPr lang="kk-KZ" sz="2000" dirty="0">
                <a:solidFill>
                  <a:schemeClr val="tx1"/>
                </a:solidFill>
                <a:latin typeface="Times New Roman" pitchFamily="18" charset="0"/>
                <a:cs typeface="Times New Roman" pitchFamily="18" charset="0"/>
              </a:rPr>
              <a:t> пайда болуының  бірнеше себептері бар. Олардың негізгілері төмендегідей:</a:t>
            </a:r>
            <a:endParaRPr lang="ru-RU" sz="2000" dirty="0">
              <a:solidFill>
                <a:schemeClr val="tx1"/>
              </a:solidFill>
              <a:latin typeface="Times New Roman" pitchFamily="18" charset="0"/>
              <a:cs typeface="Times New Roman" pitchFamily="18" charset="0"/>
            </a:endParaRPr>
          </a:p>
          <a:p>
            <a:pPr marL="285750" indent="-285750" algn="ctr">
              <a:buFont typeface="Wingdings" pitchFamily="2" charset="2"/>
              <a:buChar char="q"/>
            </a:pPr>
            <a:r>
              <a:rPr lang="kk-KZ" sz="2000" dirty="0" smtClean="0">
                <a:solidFill>
                  <a:schemeClr val="tx1"/>
                </a:solidFill>
                <a:latin typeface="Times New Roman" pitchFamily="18" charset="0"/>
                <a:cs typeface="Times New Roman" pitchFamily="18" charset="0"/>
              </a:rPr>
              <a:t> </a:t>
            </a:r>
            <a:r>
              <a:rPr lang="kk-KZ" sz="2000" dirty="0">
                <a:solidFill>
                  <a:schemeClr val="tx1"/>
                </a:solidFill>
                <a:latin typeface="Times New Roman" pitchFamily="18" charset="0"/>
                <a:cs typeface="Times New Roman" pitchFamily="18" charset="0"/>
              </a:rPr>
              <a:t>Бөлуге қажетті қорлардың шектеулілігі;</a:t>
            </a:r>
            <a:endParaRPr lang="ru-RU" sz="2000" dirty="0">
              <a:solidFill>
                <a:schemeClr val="tx1"/>
              </a:solidFill>
              <a:latin typeface="Times New Roman" pitchFamily="18" charset="0"/>
              <a:cs typeface="Times New Roman" pitchFamily="18" charset="0"/>
            </a:endParaRPr>
          </a:p>
          <a:p>
            <a:pPr marL="285750" indent="-285750" algn="ctr">
              <a:buFont typeface="Wingdings" pitchFamily="2" charset="2"/>
              <a:buChar char="q"/>
            </a:pPr>
            <a:r>
              <a:rPr lang="kk-KZ" sz="2000" dirty="0" smtClean="0">
                <a:solidFill>
                  <a:schemeClr val="tx1"/>
                </a:solidFill>
                <a:latin typeface="Times New Roman" pitchFamily="18" charset="0"/>
                <a:cs typeface="Times New Roman" pitchFamily="18" charset="0"/>
              </a:rPr>
              <a:t> </a:t>
            </a:r>
            <a:r>
              <a:rPr lang="kk-KZ" sz="2000" dirty="0">
                <a:solidFill>
                  <a:schemeClr val="tx1"/>
                </a:solidFill>
                <a:latin typeface="Times New Roman" pitchFamily="18" charset="0"/>
                <a:cs typeface="Times New Roman" pitchFamily="18" charset="0"/>
              </a:rPr>
              <a:t>Тапсырмалардың өзара тәуелділігі;</a:t>
            </a:r>
            <a:endParaRPr lang="ru-RU" sz="2000" dirty="0">
              <a:solidFill>
                <a:schemeClr val="tx1"/>
              </a:solidFill>
              <a:latin typeface="Times New Roman" pitchFamily="18" charset="0"/>
              <a:cs typeface="Times New Roman" pitchFamily="18" charset="0"/>
            </a:endParaRPr>
          </a:p>
          <a:p>
            <a:pPr marL="285750" indent="-285750" algn="ctr">
              <a:buFont typeface="Wingdings" pitchFamily="2" charset="2"/>
              <a:buChar char="q"/>
            </a:pPr>
            <a:r>
              <a:rPr lang="kk-KZ" sz="2000" dirty="0" smtClean="0">
                <a:solidFill>
                  <a:schemeClr val="tx1"/>
                </a:solidFill>
                <a:latin typeface="Times New Roman" pitchFamily="18" charset="0"/>
                <a:cs typeface="Times New Roman" pitchFamily="18" charset="0"/>
              </a:rPr>
              <a:t> </a:t>
            </a:r>
            <a:r>
              <a:rPr lang="kk-KZ" sz="2000" dirty="0">
                <a:solidFill>
                  <a:schemeClr val="tx1"/>
                </a:solidFill>
                <a:latin typeface="Times New Roman" pitchFamily="18" charset="0"/>
                <a:cs typeface="Times New Roman" pitchFamily="18" charset="0"/>
              </a:rPr>
              <a:t>Мақсаттардағы айырмашылықтар;</a:t>
            </a:r>
            <a:endParaRPr lang="ru-RU" sz="2000" dirty="0">
              <a:solidFill>
                <a:schemeClr val="tx1"/>
              </a:solidFill>
              <a:latin typeface="Times New Roman" pitchFamily="18" charset="0"/>
              <a:cs typeface="Times New Roman" pitchFamily="18" charset="0"/>
            </a:endParaRPr>
          </a:p>
          <a:p>
            <a:pPr marL="285750" indent="-285750" algn="ctr">
              <a:buFont typeface="Wingdings" pitchFamily="2" charset="2"/>
              <a:buChar char="q"/>
            </a:pPr>
            <a:r>
              <a:rPr lang="kk-KZ" sz="2000" dirty="0" smtClean="0">
                <a:solidFill>
                  <a:schemeClr val="tx1"/>
                </a:solidFill>
                <a:latin typeface="Times New Roman" pitchFamily="18" charset="0"/>
                <a:cs typeface="Times New Roman" pitchFamily="18" charset="0"/>
              </a:rPr>
              <a:t> </a:t>
            </a:r>
            <a:r>
              <a:rPr lang="kk-KZ" sz="2000" dirty="0">
                <a:solidFill>
                  <a:schemeClr val="tx1"/>
                </a:solidFill>
                <a:latin typeface="Times New Roman" pitchFamily="18" charset="0"/>
                <a:cs typeface="Times New Roman" pitchFamily="18" charset="0"/>
              </a:rPr>
              <a:t>Құндылықпен түсініктер (</a:t>
            </a:r>
            <a:r>
              <a:rPr lang="kk-KZ" sz="2000" dirty="0" smtClean="0">
                <a:solidFill>
                  <a:schemeClr val="tx1"/>
                </a:solidFill>
                <a:latin typeface="Times New Roman" pitchFamily="18" charset="0"/>
                <a:cs typeface="Times New Roman" pitchFamily="18" charset="0"/>
              </a:rPr>
              <a:t>ұсынулар</a:t>
            </a:r>
            <a:r>
              <a:rPr lang="kk-KZ" sz="2000" dirty="0">
                <a:solidFill>
                  <a:schemeClr val="tx1"/>
                </a:solidFill>
                <a:latin typeface="Times New Roman" pitchFamily="18" charset="0"/>
                <a:cs typeface="Times New Roman" pitchFamily="18" charset="0"/>
              </a:rPr>
              <a:t>) айырмашылықтар;</a:t>
            </a:r>
            <a:endParaRPr lang="ru-RU" sz="2000" dirty="0">
              <a:solidFill>
                <a:schemeClr val="tx1"/>
              </a:solidFill>
              <a:latin typeface="Times New Roman" pitchFamily="18" charset="0"/>
              <a:cs typeface="Times New Roman" pitchFamily="18" charset="0"/>
            </a:endParaRPr>
          </a:p>
          <a:p>
            <a:pPr marL="285750" indent="-285750" algn="ctr">
              <a:buFont typeface="Wingdings" pitchFamily="2" charset="2"/>
              <a:buChar char="q"/>
            </a:pPr>
            <a:r>
              <a:rPr lang="kk-KZ" sz="2000" dirty="0" smtClean="0">
                <a:solidFill>
                  <a:schemeClr val="tx1"/>
                </a:solidFill>
                <a:latin typeface="Times New Roman" pitchFamily="18" charset="0"/>
                <a:cs typeface="Times New Roman" pitchFamily="18" charset="0"/>
              </a:rPr>
              <a:t> </a:t>
            </a:r>
            <a:r>
              <a:rPr lang="kk-KZ" sz="2000" dirty="0">
                <a:solidFill>
                  <a:schemeClr val="tx1"/>
                </a:solidFill>
                <a:latin typeface="Times New Roman" pitchFamily="18" charset="0"/>
                <a:cs typeface="Times New Roman" pitchFamily="18" charset="0"/>
              </a:rPr>
              <a:t>Мінез – құлық үлгісі, өнегесіндегі өзгешіліктер;</a:t>
            </a:r>
            <a:endParaRPr lang="ru-RU" sz="2000" dirty="0">
              <a:solidFill>
                <a:schemeClr val="tx1"/>
              </a:solidFill>
              <a:latin typeface="Times New Roman" pitchFamily="18" charset="0"/>
              <a:cs typeface="Times New Roman" pitchFamily="18" charset="0"/>
            </a:endParaRPr>
          </a:p>
          <a:p>
            <a:pPr marL="285750" indent="-285750" algn="ctr">
              <a:buFont typeface="Wingdings" pitchFamily="2" charset="2"/>
              <a:buChar char="q"/>
            </a:pPr>
            <a:r>
              <a:rPr lang="kk-KZ" sz="2000" dirty="0" smtClean="0">
                <a:solidFill>
                  <a:schemeClr val="tx1"/>
                </a:solidFill>
                <a:latin typeface="Times New Roman" pitchFamily="18" charset="0"/>
                <a:cs typeface="Times New Roman" pitchFamily="18" charset="0"/>
              </a:rPr>
              <a:t> </a:t>
            </a:r>
            <a:r>
              <a:rPr lang="kk-KZ" sz="2000" dirty="0">
                <a:solidFill>
                  <a:schemeClr val="tx1"/>
                </a:solidFill>
                <a:latin typeface="Times New Roman" pitchFamily="18" charset="0"/>
                <a:cs typeface="Times New Roman" pitchFamily="18" charset="0"/>
              </a:rPr>
              <a:t>Білім деңгейіндегі өзгешілік;</a:t>
            </a:r>
            <a:endParaRPr lang="ru-RU" sz="2000" dirty="0">
              <a:solidFill>
                <a:schemeClr val="tx1"/>
              </a:solidFill>
              <a:latin typeface="Times New Roman" pitchFamily="18" charset="0"/>
              <a:cs typeface="Times New Roman" pitchFamily="18" charset="0"/>
            </a:endParaRPr>
          </a:p>
          <a:p>
            <a:pPr marL="285750" indent="-285750" algn="ctr">
              <a:buFont typeface="Wingdings" pitchFamily="2" charset="2"/>
              <a:buChar char="q"/>
            </a:pPr>
            <a:r>
              <a:rPr lang="kk-KZ" sz="2000" dirty="0" smtClean="0">
                <a:solidFill>
                  <a:schemeClr val="tx1"/>
                </a:solidFill>
                <a:latin typeface="Times New Roman" pitchFamily="18" charset="0"/>
                <a:cs typeface="Times New Roman" pitchFamily="18" charset="0"/>
              </a:rPr>
              <a:t> </a:t>
            </a:r>
            <a:r>
              <a:rPr lang="kk-KZ" sz="2000" dirty="0">
                <a:solidFill>
                  <a:schemeClr val="tx1"/>
                </a:solidFill>
                <a:latin typeface="Times New Roman" pitchFamily="18" charset="0"/>
                <a:cs typeface="Times New Roman" pitchFamily="18" charset="0"/>
              </a:rPr>
              <a:t>Нашар байланыс (коммуникация</a:t>
            </a:r>
            <a:r>
              <a:rPr lang="kk-KZ" sz="2000" dirty="0" smtClean="0">
                <a:solidFill>
                  <a:schemeClr val="tx1"/>
                </a:solidFill>
                <a:latin typeface="Times New Roman" pitchFamily="18" charset="0"/>
                <a:cs typeface="Times New Roman" pitchFamily="18" charset="0"/>
              </a:rPr>
              <a:t>)</a:t>
            </a:r>
            <a:endParaRPr lang="ru-RU" sz="20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5664556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294855" y="63551"/>
            <a:ext cx="4699053" cy="646331"/>
          </a:xfrm>
          <a:prstGeom prst="rect">
            <a:avLst/>
          </a:prstGeom>
        </p:spPr>
        <p:txBody>
          <a:bodyPr wrap="square">
            <a:spAutoFit/>
          </a:bodyPr>
          <a:lstStyle/>
          <a:p>
            <a:r>
              <a:rPr lang="kk-KZ" sz="3600" b="1" dirty="0">
                <a:ln w="18000">
                  <a:solidFill>
                    <a:schemeClr val="accent2">
                      <a:satMod val="140000"/>
                    </a:schemeClr>
                  </a:solidFill>
                  <a:prstDash val="solid"/>
                  <a:miter lim="800000"/>
                </a:ln>
                <a:effectLst>
                  <a:outerShdw blurRad="25500" dist="23000" dir="7020000" algn="tl">
                    <a:srgbClr val="000000">
                      <a:alpha val="50000"/>
                    </a:srgbClr>
                  </a:outerShdw>
                </a:effectLst>
                <a:latin typeface="Times New Roman" pitchFamily="18" charset="0"/>
                <a:cs typeface="Times New Roman" pitchFamily="18" charset="0"/>
              </a:rPr>
              <a:t>Өзгерістерді басқару</a:t>
            </a:r>
            <a:endParaRPr lang="ru-RU" sz="3600" b="1" dirty="0">
              <a:ln w="18000">
                <a:solidFill>
                  <a:schemeClr val="accent2">
                    <a:satMod val="140000"/>
                  </a:schemeClr>
                </a:solidFill>
                <a:prstDash val="solid"/>
                <a:miter lim="800000"/>
              </a:ln>
              <a:effectLst>
                <a:outerShdw blurRad="25500" dist="23000" dir="7020000" algn="tl">
                  <a:srgbClr val="000000">
                    <a:alpha val="50000"/>
                  </a:srgbClr>
                </a:outerShdw>
              </a:effectLst>
              <a:latin typeface="Times New Roman" pitchFamily="18" charset="0"/>
              <a:cs typeface="Times New Roman" pitchFamily="18" charset="0"/>
            </a:endParaRPr>
          </a:p>
        </p:txBody>
      </p:sp>
      <p:sp>
        <p:nvSpPr>
          <p:cNvPr id="4" name="Прямоугольная выноска 3"/>
          <p:cNvSpPr/>
          <p:nvPr/>
        </p:nvSpPr>
        <p:spPr>
          <a:xfrm>
            <a:off x="162137" y="742959"/>
            <a:ext cx="8964488" cy="1296144"/>
          </a:xfrm>
          <a:prstGeom prst="wedgeRectCallout">
            <a:avLst>
              <a:gd name="adj1" fmla="val -20648"/>
              <a:gd name="adj2" fmla="val 84306"/>
            </a:avLst>
          </a:prstGeom>
          <a:solidFill>
            <a:srgbClr val="53CD5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k-KZ" sz="2000" dirty="0" smtClean="0">
              <a:solidFill>
                <a:schemeClr val="tx1"/>
              </a:solidFill>
              <a:latin typeface="Times New Roman" pitchFamily="18" charset="0"/>
              <a:cs typeface="Times New Roman" pitchFamily="18" charset="0"/>
            </a:endParaRPr>
          </a:p>
          <a:p>
            <a:pPr algn="ctr"/>
            <a:r>
              <a:rPr lang="kk-KZ" sz="2400" dirty="0" smtClean="0">
                <a:solidFill>
                  <a:schemeClr val="tx1"/>
                </a:solidFill>
                <a:latin typeface="Times New Roman" pitchFamily="18" charset="0"/>
                <a:cs typeface="Times New Roman" pitchFamily="18" charset="0"/>
              </a:rPr>
              <a:t>Ұйымдардағы </a:t>
            </a:r>
            <a:r>
              <a:rPr lang="kk-KZ" sz="2400" dirty="0">
                <a:solidFill>
                  <a:schemeClr val="tx1"/>
                </a:solidFill>
                <a:latin typeface="Times New Roman" pitchFamily="18" charset="0"/>
                <a:cs typeface="Times New Roman" pitchFamily="18" charset="0"/>
              </a:rPr>
              <a:t>өзгерістерді сәтті өткізудің шаралары. Лэрри Грейнер ұйымдық өзгерістерді  басқарудың моделін жасап шығарған. Ол келесі кестеде  көрсетілген және 6  кезеңнен тұрады.</a:t>
            </a:r>
            <a:endParaRPr lang="ru-RU" sz="2400" dirty="0">
              <a:solidFill>
                <a:schemeClr val="tx1"/>
              </a:solidFill>
              <a:latin typeface="Times New Roman" pitchFamily="18" charset="0"/>
              <a:cs typeface="Times New Roman" pitchFamily="18" charset="0"/>
            </a:endParaRPr>
          </a:p>
          <a:p>
            <a:pPr algn="ctr"/>
            <a:endParaRPr lang="ru-RU" dirty="0"/>
          </a:p>
        </p:txBody>
      </p:sp>
      <p:sp>
        <p:nvSpPr>
          <p:cNvPr id="6" name="Прямоугольник 5"/>
          <p:cNvSpPr/>
          <p:nvPr/>
        </p:nvSpPr>
        <p:spPr>
          <a:xfrm>
            <a:off x="323528" y="2559397"/>
            <a:ext cx="8424936" cy="1951181"/>
          </a:xfrm>
          <a:prstGeom prst="rect">
            <a:avLst/>
          </a:prstGeom>
          <a:solidFill>
            <a:srgbClr val="2ECDF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k-KZ" b="1" dirty="0" smtClean="0">
              <a:solidFill>
                <a:schemeClr val="tx1"/>
              </a:solidFill>
              <a:latin typeface="Times New Roman" pitchFamily="18" charset="0"/>
              <a:cs typeface="Times New Roman" pitchFamily="18" charset="0"/>
            </a:endParaRPr>
          </a:p>
          <a:p>
            <a:pPr algn="ctr"/>
            <a:r>
              <a:rPr lang="kk-KZ" sz="2000" b="1" dirty="0" smtClean="0">
                <a:solidFill>
                  <a:schemeClr val="tx1"/>
                </a:solidFill>
                <a:latin typeface="Times New Roman" pitchFamily="18" charset="0"/>
                <a:cs typeface="Times New Roman" pitchFamily="18" charset="0"/>
              </a:rPr>
              <a:t>1 </a:t>
            </a:r>
            <a:r>
              <a:rPr lang="kk-KZ" sz="2000" b="1" dirty="0">
                <a:solidFill>
                  <a:schemeClr val="tx1"/>
                </a:solidFill>
                <a:latin typeface="Times New Roman" pitchFamily="18" charset="0"/>
                <a:cs typeface="Times New Roman" pitchFamily="18" charset="0"/>
              </a:rPr>
              <a:t>кезең. Қысым және ізденіс.</a:t>
            </a:r>
            <a:r>
              <a:rPr lang="kk-KZ" sz="2000" dirty="0">
                <a:solidFill>
                  <a:schemeClr val="tx1"/>
                </a:solidFill>
                <a:latin typeface="Times New Roman" pitchFamily="18" charset="0"/>
                <a:cs typeface="Times New Roman" pitchFamily="18" charset="0"/>
              </a:rPr>
              <a:t> </a:t>
            </a:r>
            <a:endParaRPr lang="kk-KZ" sz="2000" dirty="0" smtClean="0">
              <a:solidFill>
                <a:schemeClr val="tx1"/>
              </a:solidFill>
              <a:latin typeface="Times New Roman" pitchFamily="18" charset="0"/>
              <a:cs typeface="Times New Roman" pitchFamily="18" charset="0"/>
            </a:endParaRPr>
          </a:p>
          <a:p>
            <a:pPr algn="ctr"/>
            <a:r>
              <a:rPr lang="kk-KZ" sz="2000" dirty="0" smtClean="0">
                <a:solidFill>
                  <a:schemeClr val="tx1"/>
                </a:solidFill>
                <a:latin typeface="Times New Roman" pitchFamily="18" charset="0"/>
                <a:cs typeface="Times New Roman" pitchFamily="18" charset="0"/>
              </a:rPr>
              <a:t>Басшы </a:t>
            </a:r>
            <a:r>
              <a:rPr lang="kk-KZ" sz="2000" dirty="0">
                <a:solidFill>
                  <a:schemeClr val="tx1"/>
                </a:solidFill>
                <a:latin typeface="Times New Roman" pitchFamily="18" charset="0"/>
                <a:cs typeface="Times New Roman" pitchFamily="18" charset="0"/>
              </a:rPr>
              <a:t>ұйым  өзгерісінің  қажеттілігін сезіну керек және оны өткізуге  дайындалуы қажет. Бұл қысым осы келе жатқан бәсеке, экономикадағы өзгерістер сияқты сыртқы факторлармен көрсетіледі. Сондай – ақ ішкі факторлардың өзгеруінен де пайда болады: ол өнімділіктің төмендеуі шығынның өсуі т.б.</a:t>
            </a:r>
            <a:endParaRPr lang="ru-RU" sz="2000" dirty="0">
              <a:solidFill>
                <a:schemeClr val="tx1"/>
              </a:solidFill>
              <a:latin typeface="Times New Roman" pitchFamily="18" charset="0"/>
              <a:cs typeface="Times New Roman" pitchFamily="18" charset="0"/>
            </a:endParaRPr>
          </a:p>
          <a:p>
            <a:pPr algn="ctr"/>
            <a:endParaRPr lang="ru-RU" sz="2000" dirty="0"/>
          </a:p>
        </p:txBody>
      </p:sp>
      <p:sp>
        <p:nvSpPr>
          <p:cNvPr id="7" name="Прямоугольник 6"/>
          <p:cNvSpPr/>
          <p:nvPr/>
        </p:nvSpPr>
        <p:spPr>
          <a:xfrm>
            <a:off x="76497" y="5157192"/>
            <a:ext cx="8964488" cy="1440160"/>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kk-KZ" b="1" dirty="0" smtClean="0"/>
          </a:p>
          <a:p>
            <a:pPr algn="ctr"/>
            <a:r>
              <a:rPr lang="kk-KZ" sz="2000" b="1" dirty="0" smtClean="0">
                <a:solidFill>
                  <a:schemeClr val="tx1"/>
                </a:solidFill>
                <a:latin typeface="Times New Roman" pitchFamily="18" charset="0"/>
                <a:cs typeface="Times New Roman" pitchFamily="18" charset="0"/>
              </a:rPr>
              <a:t>2 </a:t>
            </a:r>
            <a:r>
              <a:rPr lang="kk-KZ" sz="2000" b="1" dirty="0">
                <a:solidFill>
                  <a:schemeClr val="tx1"/>
                </a:solidFill>
                <a:latin typeface="Times New Roman" pitchFamily="18" charset="0"/>
                <a:cs typeface="Times New Roman" pitchFamily="18" charset="0"/>
              </a:rPr>
              <a:t>кезең. Делдалдық пен қайта хабардар ету.</a:t>
            </a:r>
            <a:r>
              <a:rPr lang="kk-KZ" sz="2000" dirty="0">
                <a:solidFill>
                  <a:schemeClr val="tx1"/>
                </a:solidFill>
                <a:latin typeface="Times New Roman" pitchFamily="18" charset="0"/>
                <a:cs typeface="Times New Roman" pitchFamily="18" charset="0"/>
              </a:rPr>
              <a:t> </a:t>
            </a:r>
            <a:endParaRPr lang="kk-KZ" sz="2000" dirty="0" smtClean="0">
              <a:solidFill>
                <a:schemeClr val="tx1"/>
              </a:solidFill>
              <a:latin typeface="Times New Roman" pitchFamily="18" charset="0"/>
              <a:cs typeface="Times New Roman" pitchFamily="18" charset="0"/>
            </a:endParaRPr>
          </a:p>
          <a:p>
            <a:pPr algn="ctr"/>
            <a:r>
              <a:rPr lang="kk-KZ" sz="2000" dirty="0" smtClean="0">
                <a:solidFill>
                  <a:schemeClr val="tx1"/>
                </a:solidFill>
                <a:latin typeface="Times New Roman" pitchFamily="18" charset="0"/>
                <a:cs typeface="Times New Roman" pitchFamily="18" charset="0"/>
              </a:rPr>
              <a:t>Басшы </a:t>
            </a:r>
            <a:r>
              <a:rPr lang="kk-KZ" sz="2000" dirty="0">
                <a:solidFill>
                  <a:schemeClr val="tx1"/>
                </a:solidFill>
                <a:latin typeface="Times New Roman" pitchFamily="18" charset="0"/>
                <a:cs typeface="Times New Roman" pitchFamily="18" charset="0"/>
              </a:rPr>
              <a:t>өзгеріс қажеттілігін сезінгенмен, проблемаға дәл талдау жасау немесе өзгерісті жүргізе алмайды. Жағдайды объективті  түрде бағалау  үшін сырттан кеңес қызметкерлері  шақырылуы мүмкін.</a:t>
            </a:r>
            <a:endParaRPr lang="ru-RU" sz="2000" dirty="0">
              <a:solidFill>
                <a:schemeClr val="tx1"/>
              </a:solidFill>
              <a:latin typeface="Times New Roman" pitchFamily="18" charset="0"/>
              <a:cs typeface="Times New Roman" pitchFamily="18" charset="0"/>
            </a:endParaRPr>
          </a:p>
          <a:p>
            <a:pPr algn="ctr"/>
            <a:endParaRPr lang="ru-RU" dirty="0"/>
          </a:p>
        </p:txBody>
      </p:sp>
      <p:sp>
        <p:nvSpPr>
          <p:cNvPr id="8" name="Стрелка вниз 7"/>
          <p:cNvSpPr/>
          <p:nvPr/>
        </p:nvSpPr>
        <p:spPr>
          <a:xfrm>
            <a:off x="2843808" y="4510579"/>
            <a:ext cx="720080" cy="646614"/>
          </a:xfrm>
          <a:prstGeom prst="downArrow">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6633070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вал 3"/>
          <p:cNvSpPr/>
          <p:nvPr/>
        </p:nvSpPr>
        <p:spPr>
          <a:xfrm>
            <a:off x="5076056" y="1124744"/>
            <a:ext cx="3528392" cy="1772816"/>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kk-KZ" sz="2000" b="1" dirty="0">
                <a:solidFill>
                  <a:schemeClr val="tx1"/>
                </a:solidFill>
                <a:latin typeface="Times New Roman" pitchFamily="18" charset="0"/>
                <a:cs typeface="Times New Roman" pitchFamily="18" charset="0"/>
              </a:rPr>
              <a:t>4 кезең. </a:t>
            </a:r>
            <a:endParaRPr lang="kk-KZ" sz="2000" b="1" dirty="0" smtClean="0">
              <a:solidFill>
                <a:schemeClr val="tx1"/>
              </a:solidFill>
              <a:latin typeface="Times New Roman" pitchFamily="18" charset="0"/>
              <a:cs typeface="Times New Roman" pitchFamily="18" charset="0"/>
            </a:endParaRPr>
          </a:p>
          <a:p>
            <a:pPr algn="ctr"/>
            <a:r>
              <a:rPr lang="kk-KZ" sz="2000" b="1" dirty="0" smtClean="0">
                <a:solidFill>
                  <a:schemeClr val="tx1"/>
                </a:solidFill>
                <a:latin typeface="Times New Roman" pitchFamily="18" charset="0"/>
                <a:cs typeface="Times New Roman" pitchFamily="18" charset="0"/>
              </a:rPr>
              <a:t>Жаңа </a:t>
            </a:r>
            <a:r>
              <a:rPr lang="kk-KZ" sz="2000" b="1" dirty="0">
                <a:solidFill>
                  <a:schemeClr val="tx1"/>
                </a:solidFill>
                <a:latin typeface="Times New Roman" pitchFamily="18" charset="0"/>
                <a:cs typeface="Times New Roman" pitchFamily="18" charset="0"/>
              </a:rPr>
              <a:t>шешімді  табу және оны орындау міндеттемесі.</a:t>
            </a:r>
            <a:endParaRPr lang="ru-RU" sz="2000" dirty="0">
              <a:solidFill>
                <a:schemeClr val="tx1"/>
              </a:solidFill>
              <a:latin typeface="Times New Roman" pitchFamily="18" charset="0"/>
              <a:cs typeface="Times New Roman" pitchFamily="18" charset="0"/>
            </a:endParaRPr>
          </a:p>
          <a:p>
            <a:pPr algn="ctr"/>
            <a:endParaRPr lang="ru-RU" dirty="0"/>
          </a:p>
        </p:txBody>
      </p:sp>
      <p:sp>
        <p:nvSpPr>
          <p:cNvPr id="5" name="Овал 4"/>
          <p:cNvSpPr/>
          <p:nvPr/>
        </p:nvSpPr>
        <p:spPr>
          <a:xfrm>
            <a:off x="179512" y="222185"/>
            <a:ext cx="4715268" cy="2880320"/>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kk-KZ" sz="2000" b="1" dirty="0" smtClean="0">
              <a:solidFill>
                <a:schemeClr val="tx1"/>
              </a:solidFill>
              <a:latin typeface="Times New Roman" pitchFamily="18" charset="0"/>
              <a:cs typeface="Times New Roman" pitchFamily="18" charset="0"/>
            </a:endParaRPr>
          </a:p>
          <a:p>
            <a:pPr algn="ctr"/>
            <a:r>
              <a:rPr lang="kk-KZ" sz="2000" b="1" dirty="0" smtClean="0">
                <a:solidFill>
                  <a:schemeClr val="tx1"/>
                </a:solidFill>
                <a:latin typeface="Times New Roman" pitchFamily="18" charset="0"/>
                <a:cs typeface="Times New Roman" pitchFamily="18" charset="0"/>
              </a:rPr>
              <a:t>3 </a:t>
            </a:r>
            <a:r>
              <a:rPr lang="kk-KZ" sz="2000" b="1" dirty="0">
                <a:solidFill>
                  <a:schemeClr val="tx1"/>
                </a:solidFill>
                <a:latin typeface="Times New Roman" pitchFamily="18" charset="0"/>
                <a:cs typeface="Times New Roman" pitchFamily="18" charset="0"/>
              </a:rPr>
              <a:t>кезең. Диагностика және ұғыну.</a:t>
            </a:r>
            <a:r>
              <a:rPr lang="kk-KZ" sz="2000" dirty="0">
                <a:solidFill>
                  <a:schemeClr val="tx1"/>
                </a:solidFill>
                <a:latin typeface="Times New Roman" pitchFamily="18" charset="0"/>
                <a:cs typeface="Times New Roman" pitchFamily="18" charset="0"/>
              </a:rPr>
              <a:t> </a:t>
            </a:r>
            <a:endParaRPr lang="kk-KZ" sz="2000" dirty="0" smtClean="0">
              <a:solidFill>
                <a:schemeClr val="tx1"/>
              </a:solidFill>
              <a:latin typeface="Times New Roman" pitchFamily="18" charset="0"/>
              <a:cs typeface="Times New Roman" pitchFamily="18" charset="0"/>
            </a:endParaRPr>
          </a:p>
          <a:p>
            <a:pPr algn="ctr"/>
            <a:r>
              <a:rPr lang="kk-KZ" sz="2000" dirty="0">
                <a:solidFill>
                  <a:schemeClr val="tx1"/>
                </a:solidFill>
                <a:latin typeface="Times New Roman" pitchFamily="18" charset="0"/>
                <a:cs typeface="Times New Roman" pitchFamily="18" charset="0"/>
              </a:rPr>
              <a:t> Бұл кезеңде басшы қажетті ақпараттарды  жинақтайды, проблеманы  өзгертуге тиісті  жағдайының пайда болу себебін анықтайды.</a:t>
            </a:r>
            <a:endParaRPr lang="ru-RU" sz="2000" dirty="0">
              <a:solidFill>
                <a:schemeClr val="tx1"/>
              </a:solidFill>
              <a:latin typeface="Times New Roman" pitchFamily="18" charset="0"/>
              <a:cs typeface="Times New Roman" pitchFamily="18" charset="0"/>
            </a:endParaRPr>
          </a:p>
          <a:p>
            <a:pPr algn="ctr"/>
            <a:endParaRPr lang="ru-RU" sz="2000" dirty="0">
              <a:solidFill>
                <a:schemeClr val="tx1"/>
              </a:solidFill>
              <a:latin typeface="Times New Roman" pitchFamily="18" charset="0"/>
              <a:cs typeface="Times New Roman" pitchFamily="18" charset="0"/>
            </a:endParaRPr>
          </a:p>
        </p:txBody>
      </p:sp>
      <p:sp>
        <p:nvSpPr>
          <p:cNvPr id="6" name="Овал 5"/>
          <p:cNvSpPr/>
          <p:nvPr/>
        </p:nvSpPr>
        <p:spPr>
          <a:xfrm>
            <a:off x="1978509" y="3100019"/>
            <a:ext cx="5472608" cy="2909094"/>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kk-KZ" sz="2000" b="1" dirty="0" smtClean="0">
              <a:solidFill>
                <a:schemeClr val="tx1"/>
              </a:solidFill>
              <a:latin typeface="Times New Roman" pitchFamily="18" charset="0"/>
              <a:cs typeface="Times New Roman" pitchFamily="18" charset="0"/>
            </a:endParaRPr>
          </a:p>
          <a:p>
            <a:pPr algn="ctr"/>
            <a:r>
              <a:rPr lang="kk-KZ" sz="2000" b="1" dirty="0" smtClean="0">
                <a:solidFill>
                  <a:schemeClr val="tx1"/>
                </a:solidFill>
                <a:latin typeface="Times New Roman" pitchFamily="18" charset="0"/>
                <a:cs typeface="Times New Roman" pitchFamily="18" charset="0"/>
              </a:rPr>
              <a:t>5 </a:t>
            </a:r>
            <a:r>
              <a:rPr lang="kk-KZ" sz="2000" b="1" dirty="0">
                <a:solidFill>
                  <a:schemeClr val="tx1"/>
                </a:solidFill>
                <a:latin typeface="Times New Roman" pitchFamily="18" charset="0"/>
                <a:cs typeface="Times New Roman" pitchFamily="18" charset="0"/>
              </a:rPr>
              <a:t>кезең. Қуаттану және келісім.</a:t>
            </a:r>
            <a:r>
              <a:rPr lang="kk-KZ" sz="2000" dirty="0">
                <a:solidFill>
                  <a:schemeClr val="tx1"/>
                </a:solidFill>
                <a:latin typeface="Times New Roman" pitchFamily="18" charset="0"/>
                <a:cs typeface="Times New Roman" pitchFamily="18" charset="0"/>
              </a:rPr>
              <a:t> </a:t>
            </a:r>
            <a:endParaRPr lang="kk-KZ" sz="2000" dirty="0" smtClean="0">
              <a:solidFill>
                <a:schemeClr val="tx1"/>
              </a:solidFill>
              <a:latin typeface="Times New Roman" pitchFamily="18" charset="0"/>
              <a:cs typeface="Times New Roman" pitchFamily="18" charset="0"/>
            </a:endParaRPr>
          </a:p>
          <a:p>
            <a:pPr algn="ctr"/>
            <a:r>
              <a:rPr lang="kk-KZ" sz="2000" dirty="0" smtClean="0">
                <a:solidFill>
                  <a:schemeClr val="tx1"/>
                </a:solidFill>
                <a:latin typeface="Times New Roman" pitchFamily="18" charset="0"/>
                <a:cs typeface="Times New Roman" pitchFamily="18" charset="0"/>
              </a:rPr>
              <a:t>Соңғы </a:t>
            </a:r>
            <a:r>
              <a:rPr lang="kk-KZ" sz="2000" dirty="0">
                <a:solidFill>
                  <a:schemeClr val="tx1"/>
                </a:solidFill>
                <a:latin typeface="Times New Roman" pitchFamily="18" charset="0"/>
                <a:cs typeface="Times New Roman" pitchFamily="18" charset="0"/>
              </a:rPr>
              <a:t>кезеңде осы өзгерістерді  қабылдаулары үшін адамдарды марапаттау  қажет. Бағыныштардың  осы өзгеріс ұйым  үшін тиімді  екеніне көздерін жеткізе білу керек.</a:t>
            </a:r>
            <a:endParaRPr lang="ru-RU" sz="2000" dirty="0">
              <a:solidFill>
                <a:schemeClr val="tx1"/>
              </a:solidFill>
              <a:latin typeface="Times New Roman" pitchFamily="18" charset="0"/>
              <a:cs typeface="Times New Roman" pitchFamily="18" charset="0"/>
            </a:endParaRPr>
          </a:p>
          <a:p>
            <a:pPr algn="ctr"/>
            <a:endParaRPr lang="ru-RU" dirty="0"/>
          </a:p>
        </p:txBody>
      </p:sp>
    </p:spTree>
    <p:extLst>
      <p:ext uri="{BB962C8B-B14F-4D97-AF65-F5344CB8AC3E}">
        <p14:creationId xmlns:p14="http://schemas.microsoft.com/office/powerpoint/2010/main" val="36620495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989509" y="481318"/>
            <a:ext cx="7128792" cy="936104"/>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000" b="1" dirty="0">
                <a:solidFill>
                  <a:prstClr val="black"/>
                </a:solidFill>
                <a:latin typeface="Times New Roman" pitchFamily="18" charset="0"/>
                <a:cs typeface="Times New Roman" pitchFamily="18" charset="0"/>
              </a:rPr>
              <a:t>Өзгерістерді жүзеге асыру үшін басқару процесінде  қызметкерлердің  қатысуын </a:t>
            </a:r>
            <a:r>
              <a:rPr lang="kk-KZ" sz="2000" b="1" dirty="0" smtClean="0">
                <a:solidFill>
                  <a:prstClr val="black"/>
                </a:solidFill>
                <a:latin typeface="Times New Roman" pitchFamily="18" charset="0"/>
                <a:cs typeface="Times New Roman" pitchFamily="18" charset="0"/>
              </a:rPr>
              <a:t>пайдалану.</a:t>
            </a:r>
            <a:endParaRPr lang="ru-RU" sz="2000" dirty="0">
              <a:latin typeface="Times New Roman" pitchFamily="18" charset="0"/>
              <a:cs typeface="Times New Roman" pitchFamily="18" charset="0"/>
            </a:endParaRPr>
          </a:p>
        </p:txBody>
      </p:sp>
      <p:sp>
        <p:nvSpPr>
          <p:cNvPr id="6" name="Скругленный прямоугольник 5"/>
          <p:cNvSpPr/>
          <p:nvPr/>
        </p:nvSpPr>
        <p:spPr>
          <a:xfrm>
            <a:off x="-51346" y="1482329"/>
            <a:ext cx="9144000" cy="864096"/>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000" dirty="0">
                <a:solidFill>
                  <a:schemeClr val="tx1"/>
                </a:solidFill>
                <a:latin typeface="Times New Roman" pitchFamily="18" charset="0"/>
                <a:cs typeface="Times New Roman" pitchFamily="18" charset="0"/>
              </a:rPr>
              <a:t>Адам қатынастары  мектептерді ұйымдық өзгерістерді басқаруда жұмыскерлердің қатынасуын ұсынады және талап етеді</a:t>
            </a:r>
            <a:r>
              <a:rPr lang="kk-KZ" sz="2000" dirty="0" smtClean="0">
                <a:solidFill>
                  <a:schemeClr val="tx1"/>
                </a:solidFill>
                <a:latin typeface="Times New Roman" pitchFamily="18" charset="0"/>
                <a:cs typeface="Times New Roman" pitchFamily="18" charset="0"/>
              </a:rPr>
              <a:t>.</a:t>
            </a:r>
            <a:endParaRPr lang="ru-RU" sz="2000" dirty="0">
              <a:solidFill>
                <a:schemeClr val="tx1"/>
              </a:solidFill>
              <a:latin typeface="Times New Roman" pitchFamily="18" charset="0"/>
              <a:cs typeface="Times New Roman" pitchFamily="18" charset="0"/>
            </a:endParaRPr>
          </a:p>
        </p:txBody>
      </p:sp>
      <p:sp>
        <p:nvSpPr>
          <p:cNvPr id="7" name="Скругленный прямоугольник 6"/>
          <p:cNvSpPr/>
          <p:nvPr/>
        </p:nvSpPr>
        <p:spPr>
          <a:xfrm>
            <a:off x="2" y="2996952"/>
            <a:ext cx="9143999" cy="1080120"/>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k-KZ" b="1" dirty="0" smtClean="0"/>
          </a:p>
          <a:p>
            <a:pPr algn="ctr"/>
            <a:r>
              <a:rPr lang="kk-KZ" sz="2000" b="1" dirty="0" smtClean="0">
                <a:solidFill>
                  <a:schemeClr val="tx1"/>
                </a:solidFill>
                <a:latin typeface="Times New Roman" pitchFamily="18" charset="0"/>
                <a:cs typeface="Times New Roman" pitchFamily="18" charset="0"/>
              </a:rPr>
              <a:t>1.Өкіліктерді </a:t>
            </a:r>
            <a:r>
              <a:rPr lang="kk-KZ" sz="2000" b="1" dirty="0">
                <a:solidFill>
                  <a:schemeClr val="tx1"/>
                </a:solidFill>
                <a:latin typeface="Times New Roman" pitchFamily="18" charset="0"/>
                <a:cs typeface="Times New Roman" pitchFamily="18" charset="0"/>
              </a:rPr>
              <a:t>бөлу.</a:t>
            </a:r>
            <a:r>
              <a:rPr lang="kk-KZ" sz="2000" dirty="0">
                <a:solidFill>
                  <a:schemeClr val="tx1"/>
                </a:solidFill>
                <a:latin typeface="Times New Roman" pitchFamily="18" charset="0"/>
                <a:cs typeface="Times New Roman" pitchFamily="18" charset="0"/>
              </a:rPr>
              <a:t> </a:t>
            </a:r>
            <a:endParaRPr lang="kk-KZ" sz="2000" dirty="0" smtClean="0">
              <a:solidFill>
                <a:schemeClr val="tx1"/>
              </a:solidFill>
              <a:latin typeface="Times New Roman" pitchFamily="18" charset="0"/>
              <a:cs typeface="Times New Roman" pitchFamily="18" charset="0"/>
            </a:endParaRPr>
          </a:p>
          <a:p>
            <a:pPr algn="ctr"/>
            <a:r>
              <a:rPr lang="kk-KZ" sz="2000" dirty="0" smtClean="0">
                <a:solidFill>
                  <a:schemeClr val="tx1"/>
                </a:solidFill>
                <a:latin typeface="Times New Roman" pitchFamily="18" charset="0"/>
                <a:cs typeface="Times New Roman" pitchFamily="18" charset="0"/>
              </a:rPr>
              <a:t>Басқаруға </a:t>
            </a:r>
            <a:r>
              <a:rPr lang="kk-KZ" sz="2000" dirty="0">
                <a:solidFill>
                  <a:schemeClr val="tx1"/>
                </a:solidFill>
                <a:latin typeface="Times New Roman" pitchFamily="18" charset="0"/>
                <a:cs typeface="Times New Roman" pitchFamily="18" charset="0"/>
              </a:rPr>
              <a:t>өкіліктерді бөлу тұрғысынан қарау – шешімдерді  қолдануға еңбеккерлердің  қатысуының жоғарғы  дәрежесін көрсетеді.</a:t>
            </a:r>
            <a:endParaRPr lang="ru-RU" sz="2000" dirty="0">
              <a:solidFill>
                <a:schemeClr val="tx1"/>
              </a:solidFill>
              <a:latin typeface="Times New Roman" pitchFamily="18" charset="0"/>
              <a:cs typeface="Times New Roman" pitchFamily="18" charset="0"/>
            </a:endParaRPr>
          </a:p>
          <a:p>
            <a:pPr algn="ctr"/>
            <a:endParaRPr lang="ru-RU" sz="2000" dirty="0">
              <a:solidFill>
                <a:schemeClr val="tx1"/>
              </a:solidFill>
              <a:latin typeface="Times New Roman" pitchFamily="18" charset="0"/>
              <a:cs typeface="Times New Roman" pitchFamily="18" charset="0"/>
            </a:endParaRPr>
          </a:p>
        </p:txBody>
      </p:sp>
      <p:sp>
        <p:nvSpPr>
          <p:cNvPr id="8" name="Скругленный прямоугольник 7"/>
          <p:cNvSpPr/>
          <p:nvPr/>
        </p:nvSpPr>
        <p:spPr>
          <a:xfrm>
            <a:off x="-36003" y="4797152"/>
            <a:ext cx="9144000" cy="1460679"/>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k-KZ" b="1" dirty="0" smtClean="0"/>
          </a:p>
          <a:p>
            <a:pPr algn="ctr"/>
            <a:endParaRPr lang="kk-KZ" sz="2000" b="1" dirty="0" smtClean="0">
              <a:solidFill>
                <a:schemeClr val="tx1"/>
              </a:solidFill>
              <a:latin typeface="Times New Roman" pitchFamily="18" charset="0"/>
              <a:cs typeface="Times New Roman" pitchFamily="18" charset="0"/>
            </a:endParaRPr>
          </a:p>
          <a:p>
            <a:pPr algn="ctr"/>
            <a:r>
              <a:rPr lang="kk-KZ" sz="2000" b="1" dirty="0" smtClean="0">
                <a:solidFill>
                  <a:schemeClr val="tx1"/>
                </a:solidFill>
                <a:latin typeface="Times New Roman" pitchFamily="18" charset="0"/>
                <a:cs typeface="Times New Roman" pitchFamily="18" charset="0"/>
              </a:rPr>
              <a:t>2</a:t>
            </a:r>
            <a:r>
              <a:rPr lang="kk-KZ" sz="2000" b="1" dirty="0">
                <a:solidFill>
                  <a:schemeClr val="tx1"/>
                </a:solidFill>
                <a:latin typeface="Times New Roman" pitchFamily="18" charset="0"/>
                <a:cs typeface="Times New Roman" pitchFamily="18" charset="0"/>
              </a:rPr>
              <a:t>. Бір жақты әрекеттер.</a:t>
            </a:r>
            <a:r>
              <a:rPr lang="kk-KZ" sz="2000" dirty="0">
                <a:solidFill>
                  <a:schemeClr val="tx1"/>
                </a:solidFill>
                <a:latin typeface="Times New Roman" pitchFamily="18" charset="0"/>
                <a:cs typeface="Times New Roman" pitchFamily="18" charset="0"/>
              </a:rPr>
              <a:t> </a:t>
            </a:r>
            <a:endParaRPr lang="kk-KZ" sz="2000" dirty="0" smtClean="0">
              <a:solidFill>
                <a:schemeClr val="tx1"/>
              </a:solidFill>
              <a:latin typeface="Times New Roman" pitchFamily="18" charset="0"/>
              <a:cs typeface="Times New Roman" pitchFamily="18" charset="0"/>
            </a:endParaRPr>
          </a:p>
          <a:p>
            <a:pPr algn="ctr"/>
            <a:r>
              <a:rPr lang="kk-KZ" sz="2000" dirty="0" smtClean="0">
                <a:solidFill>
                  <a:schemeClr val="tx1"/>
                </a:solidFill>
                <a:latin typeface="Times New Roman" pitchFamily="18" charset="0"/>
                <a:cs typeface="Times New Roman" pitchFamily="18" charset="0"/>
              </a:rPr>
              <a:t>Өзгерістерді </a:t>
            </a:r>
            <a:r>
              <a:rPr lang="kk-KZ" sz="2000" dirty="0">
                <a:solidFill>
                  <a:schemeClr val="tx1"/>
                </a:solidFill>
                <a:latin typeface="Times New Roman" pitchFamily="18" charset="0"/>
                <a:cs typeface="Times New Roman" pitchFamily="18" charset="0"/>
              </a:rPr>
              <a:t>өмірге енгізу үшін заңды  биліктерді пайдалану болып табылады.  Грейнер пікірінше, «ұйымдық өзгерістер өмірге ұйымдық иерархияның әрбір берілген лауазымдағы өкілеттіктер негізінде енгізіледі</a:t>
            </a:r>
            <a:r>
              <a:rPr lang="kk-KZ" sz="2000" dirty="0" smtClean="0">
                <a:solidFill>
                  <a:schemeClr val="tx1"/>
                </a:solidFill>
                <a:latin typeface="Times New Roman" pitchFamily="18" charset="0"/>
                <a:cs typeface="Times New Roman" pitchFamily="18" charset="0"/>
              </a:rPr>
              <a:t>.</a:t>
            </a:r>
          </a:p>
          <a:p>
            <a:pPr algn="ctr"/>
            <a:endParaRPr lang="ru-RU" sz="2000" dirty="0">
              <a:solidFill>
                <a:schemeClr val="tx1"/>
              </a:solidFill>
              <a:latin typeface="Times New Roman" pitchFamily="18" charset="0"/>
              <a:cs typeface="Times New Roman" pitchFamily="18" charset="0"/>
            </a:endParaRPr>
          </a:p>
          <a:p>
            <a:pPr algn="ctr"/>
            <a:endParaRPr lang="ru-RU" dirty="0"/>
          </a:p>
        </p:txBody>
      </p:sp>
      <p:cxnSp>
        <p:nvCxnSpPr>
          <p:cNvPr id="11" name="Прямая со стрелкой 10"/>
          <p:cNvCxnSpPr/>
          <p:nvPr/>
        </p:nvCxnSpPr>
        <p:spPr>
          <a:xfrm>
            <a:off x="2195736" y="2346425"/>
            <a:ext cx="0" cy="650527"/>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3" name="Прямая со стрелкой 12"/>
          <p:cNvCxnSpPr/>
          <p:nvPr/>
        </p:nvCxnSpPr>
        <p:spPr>
          <a:xfrm>
            <a:off x="7092280" y="4077072"/>
            <a:ext cx="0" cy="72008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4786097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кругленный прямоугольник 2"/>
          <p:cNvSpPr/>
          <p:nvPr/>
        </p:nvSpPr>
        <p:spPr>
          <a:xfrm>
            <a:off x="179512" y="1124744"/>
            <a:ext cx="8784976" cy="4196983"/>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kk-KZ" sz="2000" b="1" dirty="0" smtClean="0">
                <a:solidFill>
                  <a:schemeClr val="tx1"/>
                </a:solidFill>
                <a:latin typeface="Times New Roman" pitchFamily="18" charset="0"/>
                <a:cs typeface="Times New Roman" pitchFamily="18" charset="0"/>
              </a:rPr>
              <a:t>  3</a:t>
            </a:r>
            <a:r>
              <a:rPr lang="kk-KZ" sz="2000" b="1" dirty="0">
                <a:solidFill>
                  <a:schemeClr val="tx1"/>
                </a:solidFill>
                <a:latin typeface="Times New Roman" pitchFamily="18" charset="0"/>
                <a:cs typeface="Times New Roman" pitchFamily="18" charset="0"/>
              </a:rPr>
              <a:t>. Өкілеттіктерді делегирлеу.</a:t>
            </a:r>
            <a:r>
              <a:rPr lang="kk-KZ" sz="2000" dirty="0">
                <a:solidFill>
                  <a:schemeClr val="tx1"/>
                </a:solidFill>
                <a:latin typeface="Times New Roman" pitchFamily="18" charset="0"/>
                <a:cs typeface="Times New Roman" pitchFamily="18" charset="0"/>
              </a:rPr>
              <a:t> </a:t>
            </a:r>
            <a:endParaRPr lang="kk-KZ" sz="2000" dirty="0" smtClean="0">
              <a:solidFill>
                <a:schemeClr val="tx1"/>
              </a:solidFill>
              <a:latin typeface="Times New Roman" pitchFamily="18" charset="0"/>
              <a:cs typeface="Times New Roman" pitchFamily="18" charset="0"/>
            </a:endParaRPr>
          </a:p>
          <a:p>
            <a:r>
              <a:rPr lang="kk-KZ" sz="2000" dirty="0" smtClean="0">
                <a:solidFill>
                  <a:schemeClr val="tx1"/>
                </a:solidFill>
                <a:latin typeface="Times New Roman" pitchFamily="18" charset="0"/>
                <a:cs typeface="Times New Roman" pitchFamily="18" charset="0"/>
              </a:rPr>
              <a:t>            Ұйымдық </a:t>
            </a:r>
            <a:r>
              <a:rPr lang="kk-KZ" sz="2000" dirty="0">
                <a:solidFill>
                  <a:schemeClr val="tx1"/>
                </a:solidFill>
                <a:latin typeface="Times New Roman" pitchFamily="18" charset="0"/>
                <a:cs typeface="Times New Roman" pitchFamily="18" charset="0"/>
              </a:rPr>
              <a:t>өзгерістерді жүзеге асыруға мұндай тұрғыда қарау  жалпы басшылықтың  либералық стиліне сәйкес келеді. Жоғары деңгейлі басшы бағыныштыларға  қажетті өзгерістер туралы ақпарат береді де, кейіннен нақты  әрекеттерді бағалумен жүзеге асыру үшін өкілдіктерді  делегерлейді.</a:t>
            </a:r>
            <a:endParaRPr lang="ru-RU" sz="2000" dirty="0">
              <a:solidFill>
                <a:schemeClr val="tx1"/>
              </a:solidFill>
              <a:latin typeface="Times New Roman" pitchFamily="18" charset="0"/>
              <a:cs typeface="Times New Roman" pitchFamily="18" charset="0"/>
            </a:endParaRPr>
          </a:p>
          <a:p>
            <a:r>
              <a:rPr lang="kk-KZ" sz="2000" dirty="0" smtClean="0">
                <a:solidFill>
                  <a:schemeClr val="tx1"/>
                </a:solidFill>
                <a:latin typeface="Times New Roman" pitchFamily="18" charset="0"/>
                <a:cs typeface="Times New Roman" pitchFamily="18" charset="0"/>
              </a:rPr>
              <a:t>            Өкілдіктерді </a:t>
            </a:r>
            <a:r>
              <a:rPr lang="kk-KZ" sz="2000" dirty="0">
                <a:solidFill>
                  <a:schemeClr val="tx1"/>
                </a:solidFill>
                <a:latin typeface="Times New Roman" pitchFamily="18" charset="0"/>
                <a:cs typeface="Times New Roman" pitchFamily="18" charset="0"/>
              </a:rPr>
              <a:t> талдаудың артықшылығы  - болашақтағы өзгерістерге қарастыру мүмкіндігін жояды немесе азайтады және  берілген проблема бойынша пікірлердің ауқымды диапазонына құрады.</a:t>
            </a:r>
            <a:endParaRPr lang="ru-RU" sz="2000" dirty="0">
              <a:solidFill>
                <a:schemeClr val="tx1"/>
              </a:solidFill>
              <a:latin typeface="Times New Roman" pitchFamily="18" charset="0"/>
              <a:cs typeface="Times New Roman" pitchFamily="18" charset="0"/>
            </a:endParaRPr>
          </a:p>
          <a:p>
            <a:r>
              <a:rPr lang="kk-KZ" sz="2000" dirty="0" smtClean="0">
                <a:solidFill>
                  <a:schemeClr val="tx1"/>
                </a:solidFill>
                <a:latin typeface="Times New Roman" pitchFamily="18" charset="0"/>
                <a:cs typeface="Times New Roman" pitchFamily="18" charset="0"/>
              </a:rPr>
              <a:t>             Кемшілігі </a:t>
            </a:r>
            <a:r>
              <a:rPr lang="kk-KZ" sz="2000" dirty="0">
                <a:solidFill>
                  <a:schemeClr val="tx1"/>
                </a:solidFill>
                <a:latin typeface="Times New Roman" pitchFamily="18" charset="0"/>
                <a:cs typeface="Times New Roman" pitchFamily="18" charset="0"/>
              </a:rPr>
              <a:t> - реакцияның  бәсендеуі шешімнің  сапасы тоқтық ойлардың ықпалына  тәуелді  болуы, сондай – ақ бағыныштылардың ұйымының жалпы  мақсаттарына сәйкес баламалардың таңдау нетижесі тәжірибесі болмауы мүмкін.</a:t>
            </a:r>
            <a:endParaRPr lang="ru-RU" sz="2000" dirty="0">
              <a:solidFill>
                <a:schemeClr val="tx1"/>
              </a:solidFill>
              <a:latin typeface="Times New Roman" pitchFamily="18" charset="0"/>
              <a:cs typeface="Times New Roman" pitchFamily="18" charset="0"/>
            </a:endParaRPr>
          </a:p>
          <a:p>
            <a:pPr algn="ctr"/>
            <a:endParaRPr lang="ru-RU" dirty="0"/>
          </a:p>
        </p:txBody>
      </p:sp>
      <p:cxnSp>
        <p:nvCxnSpPr>
          <p:cNvPr id="5" name="Прямая соединительная линия 4"/>
          <p:cNvCxnSpPr/>
          <p:nvPr/>
        </p:nvCxnSpPr>
        <p:spPr>
          <a:xfrm>
            <a:off x="899592" y="764704"/>
            <a:ext cx="0" cy="360040"/>
          </a:xfrm>
          <a:prstGeom prst="line">
            <a:avLst/>
          </a:prstGeom>
        </p:spPr>
        <p:style>
          <a:lnRef idx="3">
            <a:schemeClr val="dk1"/>
          </a:lnRef>
          <a:fillRef idx="0">
            <a:schemeClr val="dk1"/>
          </a:fillRef>
          <a:effectRef idx="2">
            <a:schemeClr val="dk1"/>
          </a:effectRef>
          <a:fontRef idx="minor">
            <a:schemeClr val="tx1"/>
          </a:fontRef>
        </p:style>
      </p:cxnSp>
      <p:cxnSp>
        <p:nvCxnSpPr>
          <p:cNvPr id="7" name="Прямая соединительная линия 6"/>
          <p:cNvCxnSpPr/>
          <p:nvPr/>
        </p:nvCxnSpPr>
        <p:spPr>
          <a:xfrm>
            <a:off x="8316416" y="764704"/>
            <a:ext cx="0" cy="360040"/>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99336113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5783" y="5661248"/>
            <a:ext cx="8922965" cy="1015663"/>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kk-KZ" sz="2000" dirty="0" smtClean="0">
                <a:latin typeface="Times New Roman" pitchFamily="18" charset="0"/>
                <a:cs typeface="Times New Roman" pitchFamily="18" charset="0"/>
              </a:rPr>
              <a:t>Айқынсыздық </a:t>
            </a:r>
            <a:r>
              <a:rPr lang="kk-KZ" sz="2000" dirty="0">
                <a:latin typeface="Times New Roman" pitchFamily="18" charset="0"/>
                <a:cs typeface="Times New Roman" pitchFamily="18" charset="0"/>
              </a:rPr>
              <a:t>немесе белгісіздікке анықтама берудің  қажеттілігі жоқ, Әрбір адам қандай да болсын өзгерістің  қандай нәтиже беретінін білмейді, сондықтан оған қарсы тұруы мүмкін.</a:t>
            </a:r>
            <a:endParaRPr lang="ru-RU" sz="2000" dirty="0">
              <a:latin typeface="Times New Roman" pitchFamily="18" charset="0"/>
              <a:cs typeface="Times New Roman" pitchFamily="18" charset="0"/>
            </a:endParaRPr>
          </a:p>
        </p:txBody>
      </p:sp>
      <p:sp>
        <p:nvSpPr>
          <p:cNvPr id="3" name="Стрелка вниз 2"/>
          <p:cNvSpPr/>
          <p:nvPr/>
        </p:nvSpPr>
        <p:spPr>
          <a:xfrm>
            <a:off x="1835696" y="33077"/>
            <a:ext cx="4921002" cy="1484784"/>
          </a:xfrm>
          <a:prstGeom prst="downArrow">
            <a:avLst>
              <a:gd name="adj1" fmla="val 57841"/>
              <a:gd name="adj2" fmla="val 47934"/>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kk-KZ" sz="2000" b="1" dirty="0" smtClean="0">
              <a:solidFill>
                <a:schemeClr val="tx1"/>
              </a:solidFill>
              <a:latin typeface="Times New Roman" pitchFamily="18" charset="0"/>
              <a:cs typeface="Times New Roman" pitchFamily="18" charset="0"/>
            </a:endParaRPr>
          </a:p>
          <a:p>
            <a:pPr algn="ctr"/>
            <a:r>
              <a:rPr lang="kk-KZ" sz="2400" b="1" dirty="0" smtClean="0">
                <a:solidFill>
                  <a:schemeClr val="tx1"/>
                </a:solidFill>
                <a:latin typeface="Times New Roman" pitchFamily="18" charset="0"/>
                <a:cs typeface="Times New Roman" pitchFamily="18" charset="0"/>
              </a:rPr>
              <a:t>Өзгерістерге </a:t>
            </a:r>
            <a:r>
              <a:rPr lang="kk-KZ" sz="2400" b="1" dirty="0">
                <a:solidFill>
                  <a:schemeClr val="tx1"/>
                </a:solidFill>
                <a:latin typeface="Times New Roman" pitchFamily="18" charset="0"/>
                <a:cs typeface="Times New Roman" pitchFamily="18" charset="0"/>
              </a:rPr>
              <a:t>қарсылықты жою, жеңіп шығу.</a:t>
            </a:r>
            <a:r>
              <a:rPr lang="kk-KZ" sz="2400" dirty="0">
                <a:solidFill>
                  <a:schemeClr val="tx1"/>
                </a:solidFill>
                <a:latin typeface="Times New Roman" pitchFamily="18" charset="0"/>
                <a:cs typeface="Times New Roman" pitchFamily="18" charset="0"/>
              </a:rPr>
              <a:t> </a:t>
            </a:r>
            <a:endParaRPr lang="ru-RU" sz="2400" dirty="0">
              <a:solidFill>
                <a:schemeClr val="tx1"/>
              </a:solidFill>
              <a:latin typeface="Times New Roman" pitchFamily="18" charset="0"/>
              <a:cs typeface="Times New Roman" pitchFamily="18" charset="0"/>
            </a:endParaRPr>
          </a:p>
        </p:txBody>
      </p:sp>
      <p:sp>
        <p:nvSpPr>
          <p:cNvPr id="5" name="Прямоугольник с одним вырезанным углом 4"/>
          <p:cNvSpPr/>
          <p:nvPr/>
        </p:nvSpPr>
        <p:spPr>
          <a:xfrm>
            <a:off x="0" y="1700808"/>
            <a:ext cx="8925306" cy="1440160"/>
          </a:xfrm>
          <a:prstGeom prst="snip1Rect">
            <a:avLst/>
          </a:prstGeom>
          <a:solidFill>
            <a:srgbClr val="9AFC2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000" dirty="0" smtClean="0">
                <a:solidFill>
                  <a:schemeClr val="tx1"/>
                </a:solidFill>
                <a:latin typeface="Times New Roman" pitchFamily="18" charset="0"/>
                <a:cs typeface="Times New Roman" pitchFamily="18" charset="0"/>
              </a:rPr>
              <a:t>   Өзгерістерге </a:t>
            </a:r>
            <a:r>
              <a:rPr lang="kk-KZ" sz="2000" dirty="0">
                <a:solidFill>
                  <a:schemeClr val="tx1"/>
                </a:solidFill>
                <a:latin typeface="Times New Roman" pitchFamily="18" charset="0"/>
                <a:cs typeface="Times New Roman" pitchFamily="18" charset="0"/>
              </a:rPr>
              <a:t> қарсыласу үнемі  жоғалмайтын құбылыс. Басшы ұйымға  өзгерістер енгізу туралы шешім қабылдаса, онда қарсылықты жою қажет. Дәстүрлі қалыптасқан әдістерді өзгерту кезінде  кез келген адам ол өзгеріске  қарсылық білдіреді.</a:t>
            </a:r>
            <a:endParaRPr lang="ru-RU" sz="2000" dirty="0">
              <a:solidFill>
                <a:schemeClr val="tx1"/>
              </a:solidFill>
              <a:latin typeface="Times New Roman" pitchFamily="18" charset="0"/>
              <a:cs typeface="Times New Roman" pitchFamily="18" charset="0"/>
            </a:endParaRPr>
          </a:p>
        </p:txBody>
      </p:sp>
      <p:sp>
        <p:nvSpPr>
          <p:cNvPr id="6" name="Прямоугольник 5"/>
          <p:cNvSpPr/>
          <p:nvPr/>
        </p:nvSpPr>
        <p:spPr>
          <a:xfrm>
            <a:off x="0" y="3310689"/>
            <a:ext cx="8934687" cy="461665"/>
          </a:xfrm>
          <a:prstGeom prst="rect">
            <a:avLst/>
          </a:prstGeom>
          <a:solidFill>
            <a:schemeClr val="bg2">
              <a:lumMod val="90000"/>
            </a:schemeClr>
          </a:solidFill>
        </p:spPr>
        <p:txBody>
          <a:bodyPr wrap="square">
            <a:spAutoFit/>
          </a:bodyPr>
          <a:lstStyle/>
          <a:p>
            <a:pPr algn="ctr"/>
            <a:r>
              <a:rPr lang="kk-KZ" sz="2400" dirty="0">
                <a:latin typeface="Times New Roman" pitchFamily="18" charset="0"/>
                <a:cs typeface="Times New Roman" pitchFamily="18" charset="0"/>
              </a:rPr>
              <a:t>Өзгерістерге қарсы шығудың себептерінің негізгі  үш түрі бар;</a:t>
            </a:r>
            <a:endParaRPr lang="ru-RU" sz="2400" dirty="0">
              <a:latin typeface="Times New Roman" pitchFamily="18" charset="0"/>
              <a:cs typeface="Times New Roman" pitchFamily="18" charset="0"/>
            </a:endParaRPr>
          </a:p>
        </p:txBody>
      </p:sp>
      <p:sp>
        <p:nvSpPr>
          <p:cNvPr id="7" name="Овал 6"/>
          <p:cNvSpPr/>
          <p:nvPr/>
        </p:nvSpPr>
        <p:spPr>
          <a:xfrm>
            <a:off x="-108520" y="3944834"/>
            <a:ext cx="2987824" cy="1611361"/>
          </a:xfrm>
          <a:prstGeom prst="ellipse">
            <a:avLst/>
          </a:prstGeom>
          <a:solidFill>
            <a:srgbClr val="D8D2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000" dirty="0">
                <a:solidFill>
                  <a:schemeClr val="tx1"/>
                </a:solidFill>
                <a:latin typeface="Times New Roman" pitchFamily="18" charset="0"/>
                <a:cs typeface="Times New Roman" pitchFamily="18" charset="0"/>
              </a:rPr>
              <a:t>а) белгісіздік немесе  айқындылықтың болмауы</a:t>
            </a:r>
            <a:r>
              <a:rPr lang="kk-KZ" sz="2000" dirty="0" smtClean="0">
                <a:solidFill>
                  <a:schemeClr val="tx1"/>
                </a:solidFill>
                <a:latin typeface="Times New Roman" pitchFamily="18" charset="0"/>
                <a:cs typeface="Times New Roman" pitchFamily="18" charset="0"/>
              </a:rPr>
              <a:t>:</a:t>
            </a:r>
            <a:endParaRPr lang="ru-RU" sz="2000" dirty="0">
              <a:solidFill>
                <a:schemeClr val="tx1"/>
              </a:solidFill>
              <a:latin typeface="Times New Roman" pitchFamily="18" charset="0"/>
              <a:cs typeface="Times New Roman" pitchFamily="18" charset="0"/>
            </a:endParaRPr>
          </a:p>
        </p:txBody>
      </p:sp>
      <p:sp>
        <p:nvSpPr>
          <p:cNvPr id="8" name="Овал 7"/>
          <p:cNvSpPr/>
          <p:nvPr/>
        </p:nvSpPr>
        <p:spPr>
          <a:xfrm>
            <a:off x="2411760" y="4410302"/>
            <a:ext cx="3113080" cy="1126651"/>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kk-KZ" sz="2000" dirty="0">
                <a:solidFill>
                  <a:schemeClr val="tx1"/>
                </a:solidFill>
                <a:latin typeface="Times New Roman" pitchFamily="18" charset="0"/>
                <a:cs typeface="Times New Roman" pitchFamily="18" charset="0"/>
              </a:rPr>
              <a:t>б) бір нәрсені жоғалту себебі</a:t>
            </a:r>
            <a:r>
              <a:rPr lang="kk-KZ" sz="2000" dirty="0" smtClean="0">
                <a:solidFill>
                  <a:schemeClr val="tx1"/>
                </a:solidFill>
                <a:latin typeface="Times New Roman" pitchFamily="18" charset="0"/>
                <a:cs typeface="Times New Roman" pitchFamily="18" charset="0"/>
              </a:rPr>
              <a:t>;</a:t>
            </a:r>
            <a:endParaRPr lang="ru-RU" sz="2000" dirty="0">
              <a:solidFill>
                <a:schemeClr val="tx1"/>
              </a:solidFill>
              <a:latin typeface="Times New Roman" pitchFamily="18" charset="0"/>
              <a:cs typeface="Times New Roman" pitchFamily="18" charset="0"/>
            </a:endParaRPr>
          </a:p>
        </p:txBody>
      </p:sp>
      <p:sp>
        <p:nvSpPr>
          <p:cNvPr id="9" name="Овал 8"/>
          <p:cNvSpPr/>
          <p:nvPr/>
        </p:nvSpPr>
        <p:spPr>
          <a:xfrm>
            <a:off x="5001378" y="4300703"/>
            <a:ext cx="3923928" cy="1345848"/>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kk-KZ" sz="2000" dirty="0" smtClean="0">
              <a:solidFill>
                <a:schemeClr val="tx1"/>
              </a:solidFill>
              <a:latin typeface="Times New Roman" pitchFamily="18" charset="0"/>
              <a:cs typeface="Times New Roman" pitchFamily="18" charset="0"/>
            </a:endParaRPr>
          </a:p>
          <a:p>
            <a:pPr algn="ctr"/>
            <a:r>
              <a:rPr lang="kk-KZ" sz="2000" dirty="0" smtClean="0">
                <a:solidFill>
                  <a:schemeClr val="tx1"/>
                </a:solidFill>
                <a:latin typeface="Times New Roman" pitchFamily="18" charset="0"/>
                <a:cs typeface="Times New Roman" pitchFamily="18" charset="0"/>
              </a:rPr>
              <a:t>в) </a:t>
            </a:r>
            <a:r>
              <a:rPr lang="kk-KZ" sz="2000" dirty="0">
                <a:solidFill>
                  <a:schemeClr val="tx1"/>
                </a:solidFill>
                <a:latin typeface="Times New Roman" pitchFamily="18" charset="0"/>
                <a:cs typeface="Times New Roman" pitchFamily="18" charset="0"/>
              </a:rPr>
              <a:t>өзгеріс еш қандай да жақсылық әкелмейтіндігіне сену.</a:t>
            </a:r>
            <a:endParaRPr lang="ru-RU" sz="2000" dirty="0">
              <a:solidFill>
                <a:schemeClr val="tx1"/>
              </a:solidFill>
              <a:latin typeface="Times New Roman" pitchFamily="18" charset="0"/>
              <a:cs typeface="Times New Roman" pitchFamily="18" charset="0"/>
            </a:endParaRPr>
          </a:p>
          <a:p>
            <a:pPr algn="ctr"/>
            <a:endParaRPr lang="ru-RU" sz="2000" dirty="0">
              <a:solidFill>
                <a:schemeClr val="tx1"/>
              </a:solidFill>
              <a:latin typeface="Times New Roman" pitchFamily="18" charset="0"/>
              <a:cs typeface="Times New Roman" pitchFamily="18" charset="0"/>
            </a:endParaRPr>
          </a:p>
        </p:txBody>
      </p:sp>
      <p:cxnSp>
        <p:nvCxnSpPr>
          <p:cNvPr id="11" name="Прямая со стрелкой 10"/>
          <p:cNvCxnSpPr>
            <a:endCxn id="7" idx="1"/>
          </p:cNvCxnSpPr>
          <p:nvPr/>
        </p:nvCxnSpPr>
        <p:spPr>
          <a:xfrm>
            <a:off x="329037" y="3806578"/>
            <a:ext cx="0" cy="374234"/>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13" name="Прямая со стрелкой 12"/>
          <p:cNvCxnSpPr>
            <a:endCxn id="8" idx="0"/>
          </p:cNvCxnSpPr>
          <p:nvPr/>
        </p:nvCxnSpPr>
        <p:spPr>
          <a:xfrm>
            <a:off x="3968300" y="3806578"/>
            <a:ext cx="0" cy="603724"/>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15" name="Прямая со стрелкой 14"/>
          <p:cNvCxnSpPr/>
          <p:nvPr/>
        </p:nvCxnSpPr>
        <p:spPr>
          <a:xfrm>
            <a:off x="6588224" y="3806578"/>
            <a:ext cx="0" cy="494125"/>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3969300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9592" y="66795"/>
            <a:ext cx="7344816" cy="2000548"/>
          </a:xfrm>
          <a:prstGeom prst="rect">
            <a:avLst/>
          </a:prstGeom>
          <a:solidFill>
            <a:schemeClr val="bg2">
              <a:lumMod val="90000"/>
            </a:schemeClr>
          </a:solidFill>
        </p:spPr>
        <p:style>
          <a:lnRef idx="2">
            <a:schemeClr val="dk1"/>
          </a:lnRef>
          <a:fillRef idx="1">
            <a:schemeClr val="lt1"/>
          </a:fillRef>
          <a:effectRef idx="0">
            <a:schemeClr val="dk1"/>
          </a:effectRef>
          <a:fontRef idx="minor">
            <a:schemeClr val="dk1"/>
          </a:fontRef>
        </p:style>
        <p:txBody>
          <a:bodyPr wrap="square">
            <a:spAutoFit/>
          </a:bodyPr>
          <a:lstStyle/>
          <a:p>
            <a:r>
              <a:rPr lang="kk-KZ" sz="2800" b="1" dirty="0" smtClean="0">
                <a:latin typeface="Times New Roman" pitchFamily="18" charset="0"/>
                <a:cs typeface="Times New Roman" pitchFamily="18" charset="0"/>
              </a:rPr>
              <a:t>          Стресс </a:t>
            </a:r>
            <a:r>
              <a:rPr lang="kk-KZ" b="1" dirty="0"/>
              <a:t>– </a:t>
            </a:r>
            <a:r>
              <a:rPr lang="kk-KZ" sz="2400" dirty="0">
                <a:latin typeface="Times New Roman" pitchFamily="18" charset="0"/>
                <a:cs typeface="Times New Roman" pitchFamily="18" charset="0"/>
              </a:rPr>
              <a:t>дегеніміз жиі кездесетін құбылыс. Әрбір адам шамалы күйзкелістерді бастарынан  өткізіп жатады. Тек шектен асқан күйзелістер  жеке адамдар мен ұйымдар үшін мәселелер тудырады</a:t>
            </a:r>
            <a:r>
              <a:rPr lang="kk-KZ" sz="2400" dirty="0" smtClean="0">
                <a:latin typeface="Times New Roman" pitchFamily="18" charset="0"/>
                <a:cs typeface="Times New Roman" pitchFamily="18" charset="0"/>
              </a:rPr>
              <a:t>.</a:t>
            </a:r>
            <a:endParaRPr lang="ru-RU" sz="2400" dirty="0">
              <a:latin typeface="Times New Roman" pitchFamily="18" charset="0"/>
              <a:cs typeface="Times New Roman" pitchFamily="18" charset="0"/>
            </a:endParaRPr>
          </a:p>
        </p:txBody>
      </p:sp>
      <p:sp>
        <p:nvSpPr>
          <p:cNvPr id="3" name="Прямоугольник 2"/>
          <p:cNvSpPr/>
          <p:nvPr/>
        </p:nvSpPr>
        <p:spPr>
          <a:xfrm>
            <a:off x="251520" y="2204864"/>
            <a:ext cx="8568952" cy="707886"/>
          </a:xfrm>
          <a:prstGeom prst="rect">
            <a:avLst/>
          </a:prstGeom>
          <a:solidFill>
            <a:schemeClr val="accent2">
              <a:lumMod val="40000"/>
              <a:lumOff val="60000"/>
            </a:schemeClr>
          </a:solidFill>
        </p:spPr>
        <p:txBody>
          <a:bodyPr wrap="square">
            <a:spAutoFit/>
          </a:bodyPr>
          <a:lstStyle/>
          <a:p>
            <a:pPr algn="ctr"/>
            <a:r>
              <a:rPr lang="kk-KZ" sz="2000" dirty="0">
                <a:latin typeface="Times New Roman" pitchFamily="18" charset="0"/>
                <a:cs typeface="Times New Roman" pitchFamily="18" charset="0"/>
              </a:rPr>
              <a:t>Басшыға қатысты күйзеліс  оның шектен тыс физиологиялық және психологиялық зорланушылығымен сипатталынады</a:t>
            </a:r>
            <a:r>
              <a:rPr lang="kk-KZ" sz="2000" dirty="0" smtClean="0">
                <a:latin typeface="Times New Roman" pitchFamily="18" charset="0"/>
                <a:cs typeface="Times New Roman" pitchFamily="18" charset="0"/>
              </a:rPr>
              <a:t>.</a:t>
            </a:r>
            <a:endParaRPr lang="ru-RU" sz="2000" dirty="0">
              <a:latin typeface="Times New Roman" pitchFamily="18" charset="0"/>
              <a:cs typeface="Times New Roman" pitchFamily="18" charset="0"/>
            </a:endParaRPr>
          </a:p>
        </p:txBody>
      </p:sp>
      <p:sp>
        <p:nvSpPr>
          <p:cNvPr id="4" name="Прямоугольник 3"/>
          <p:cNvSpPr/>
          <p:nvPr/>
        </p:nvSpPr>
        <p:spPr>
          <a:xfrm>
            <a:off x="755576" y="4248998"/>
            <a:ext cx="2664296" cy="1938992"/>
          </a:xfrm>
          <a:prstGeom prst="rect">
            <a:avLst/>
          </a:prstGeom>
          <a:solidFill>
            <a:srgbClr val="FFFF00"/>
          </a:solidFill>
        </p:spPr>
        <p:txBody>
          <a:bodyPr wrap="square">
            <a:spAutoFit/>
          </a:bodyPr>
          <a:lstStyle/>
          <a:p>
            <a:pPr algn="ctr"/>
            <a:r>
              <a:rPr lang="kk-KZ" sz="2000" dirty="0">
                <a:latin typeface="Times New Roman" pitchFamily="18" charset="0"/>
                <a:cs typeface="Times New Roman" pitchFamily="18" charset="0"/>
              </a:rPr>
              <a:t>Физиологиялық күйзеліс белгісіне: жүрек аурулары, мигрень, гипертония т.б. жатады.</a:t>
            </a:r>
            <a:endParaRPr lang="ru-RU" sz="2000" dirty="0">
              <a:latin typeface="Times New Roman" pitchFamily="18" charset="0"/>
              <a:cs typeface="Times New Roman" pitchFamily="18" charset="0"/>
            </a:endParaRPr>
          </a:p>
        </p:txBody>
      </p:sp>
      <p:sp>
        <p:nvSpPr>
          <p:cNvPr id="5" name="Прямоугольник 4"/>
          <p:cNvSpPr/>
          <p:nvPr/>
        </p:nvSpPr>
        <p:spPr>
          <a:xfrm>
            <a:off x="4986995" y="4253154"/>
            <a:ext cx="3473437" cy="1938992"/>
          </a:xfrm>
          <a:prstGeom prst="rect">
            <a:avLst/>
          </a:prstGeom>
          <a:solidFill>
            <a:srgbClr val="92D050"/>
          </a:solidFill>
        </p:spPr>
        <p:txBody>
          <a:bodyPr wrap="square">
            <a:spAutoFit/>
          </a:bodyPr>
          <a:lstStyle/>
          <a:p>
            <a:pPr algn="ctr"/>
            <a:r>
              <a:rPr lang="kk-KZ" sz="2000" dirty="0">
                <a:latin typeface="Times New Roman" pitchFamily="18" charset="0"/>
                <a:cs typeface="Times New Roman" pitchFamily="18" charset="0"/>
              </a:rPr>
              <a:t>Психологиялық күйзеліс асқа тәбеттің шаппауы, тез ашуланушылық, депрессия және жеке адам аралық қатынасқа  төмен ынтамен қарау және т.б. жатады.</a:t>
            </a:r>
            <a:endParaRPr lang="ru-RU" sz="2000" dirty="0">
              <a:latin typeface="Times New Roman" pitchFamily="18" charset="0"/>
              <a:cs typeface="Times New Roman" pitchFamily="18" charset="0"/>
            </a:endParaRPr>
          </a:p>
        </p:txBody>
      </p:sp>
      <p:sp>
        <p:nvSpPr>
          <p:cNvPr id="6" name="Стрелка вниз 5"/>
          <p:cNvSpPr/>
          <p:nvPr/>
        </p:nvSpPr>
        <p:spPr>
          <a:xfrm>
            <a:off x="1790176" y="2916906"/>
            <a:ext cx="288032" cy="1336248"/>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Стрелка вниз 6"/>
          <p:cNvSpPr/>
          <p:nvPr/>
        </p:nvSpPr>
        <p:spPr>
          <a:xfrm>
            <a:off x="6744241" y="2916906"/>
            <a:ext cx="288032" cy="1336248"/>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7693419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553948" y="3613459"/>
            <a:ext cx="3452688" cy="2862322"/>
          </a:xfrm>
          <a:prstGeom prst="rect">
            <a:avLst/>
          </a:prstGeom>
          <a:solidFill>
            <a:schemeClr val="tx2">
              <a:lumMod val="40000"/>
              <a:lumOff val="60000"/>
            </a:schemeClr>
          </a:solidFill>
        </p:spPr>
        <p:txBody>
          <a:bodyPr wrap="square">
            <a:spAutoFit/>
          </a:bodyPr>
          <a:lstStyle/>
          <a:p>
            <a:pPr algn="ctr"/>
            <a:r>
              <a:rPr lang="kk-KZ" sz="2000" dirty="0" smtClean="0">
                <a:latin typeface="Times New Roman" pitchFamily="18" charset="0"/>
                <a:cs typeface="Times New Roman" pitchFamily="18" charset="0"/>
              </a:rPr>
              <a:t>Бұл </a:t>
            </a:r>
            <a:r>
              <a:rPr lang="kk-KZ" sz="2000" dirty="0">
                <a:latin typeface="Times New Roman" pitchFamily="18" charset="0"/>
                <a:cs typeface="Times New Roman" pitchFamily="18" charset="0"/>
              </a:rPr>
              <a:t>факторларға қосымша мынандай факторлар да күйзеліске ұшыратуы мүмкін, ол физикалық жағдайлардың ықпалын атап айтқанда  бөлме ауасының тарлығы, жарық жетіспеушілігі, шудың көптігі.</a:t>
            </a:r>
            <a:endParaRPr lang="ru-RU" sz="2000" dirty="0">
              <a:latin typeface="Times New Roman" pitchFamily="18" charset="0"/>
              <a:cs typeface="Times New Roman" pitchFamily="18" charset="0"/>
            </a:endParaRPr>
          </a:p>
        </p:txBody>
      </p:sp>
      <p:sp>
        <p:nvSpPr>
          <p:cNvPr id="3" name="Прямоугольник 2"/>
          <p:cNvSpPr/>
          <p:nvPr/>
        </p:nvSpPr>
        <p:spPr>
          <a:xfrm>
            <a:off x="107504" y="110222"/>
            <a:ext cx="2514550" cy="707886"/>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kk-KZ" sz="2000" b="1" dirty="0">
                <a:ln w="18000">
                  <a:solidFill>
                    <a:schemeClr val="accent2">
                      <a:satMod val="140000"/>
                    </a:schemeClr>
                  </a:solidFill>
                  <a:prstDash val="solid"/>
                  <a:miter lim="800000"/>
                </a:ln>
                <a:effectLst>
                  <a:outerShdw blurRad="25500" dist="23000" dir="7020000" algn="tl">
                    <a:srgbClr val="000000">
                      <a:alpha val="50000"/>
                    </a:srgbClr>
                  </a:outerShdw>
                </a:effectLst>
                <a:latin typeface="Times New Roman" pitchFamily="18" charset="0"/>
                <a:cs typeface="Times New Roman" pitchFamily="18" charset="0"/>
              </a:rPr>
              <a:t>Күйзеліс (стресс) себептері. </a:t>
            </a:r>
            <a:endParaRPr lang="ru-RU" sz="2000" b="1" dirty="0">
              <a:ln w="18000">
                <a:solidFill>
                  <a:schemeClr val="accent2">
                    <a:satMod val="140000"/>
                  </a:schemeClr>
                </a:solidFill>
                <a:prstDash val="solid"/>
                <a:miter lim="800000"/>
              </a:ln>
              <a:effectLst>
                <a:outerShdw blurRad="25500" dist="23000" dir="7020000" algn="tl">
                  <a:srgbClr val="000000">
                    <a:alpha val="50000"/>
                  </a:srgbClr>
                </a:outerShdw>
              </a:effectLst>
              <a:latin typeface="Times New Roman" pitchFamily="18" charset="0"/>
              <a:cs typeface="Times New Roman" pitchFamily="18" charset="0"/>
            </a:endParaRPr>
          </a:p>
        </p:txBody>
      </p:sp>
      <p:sp>
        <p:nvSpPr>
          <p:cNvPr id="4" name="Прямоугольник 3"/>
          <p:cNvSpPr/>
          <p:nvPr/>
        </p:nvSpPr>
        <p:spPr>
          <a:xfrm>
            <a:off x="3060580" y="110222"/>
            <a:ext cx="5946056" cy="1015663"/>
          </a:xfrm>
          <a:prstGeom prst="rect">
            <a:avLst/>
          </a:prstGeom>
          <a:solidFill>
            <a:srgbClr val="FFFF00"/>
          </a:solidFill>
        </p:spPr>
        <p:style>
          <a:lnRef idx="1">
            <a:schemeClr val="accent6"/>
          </a:lnRef>
          <a:fillRef idx="3">
            <a:schemeClr val="accent6"/>
          </a:fillRef>
          <a:effectRef idx="2">
            <a:schemeClr val="accent6"/>
          </a:effectRef>
          <a:fontRef idx="minor">
            <a:schemeClr val="lt1"/>
          </a:fontRef>
        </p:style>
        <p:txBody>
          <a:bodyPr wrap="square">
            <a:spAutoFit/>
          </a:bodyPr>
          <a:lstStyle/>
          <a:p>
            <a:r>
              <a:rPr lang="kk-KZ" sz="2000" dirty="0" smtClean="0">
                <a:solidFill>
                  <a:prstClr val="black"/>
                </a:solidFill>
                <a:latin typeface="Times New Roman" pitchFamily="18" charset="0"/>
                <a:cs typeface="Times New Roman" pitchFamily="18" charset="0"/>
              </a:rPr>
              <a:t>             Стресс </a:t>
            </a:r>
            <a:r>
              <a:rPr lang="kk-KZ" sz="2000" dirty="0">
                <a:solidFill>
                  <a:prstClr val="black"/>
                </a:solidFill>
                <a:latin typeface="Times New Roman" pitchFamily="18" charset="0"/>
                <a:cs typeface="Times New Roman" pitchFamily="18" charset="0"/>
              </a:rPr>
              <a:t>ұйым қызметіндегі жағдайларға, әртүрлі факторларға сондай-ақ адамдардың жеке  әмірлеріне байланысты болуы мүмкін. </a:t>
            </a:r>
            <a:endParaRPr lang="kk-KZ" sz="2000" dirty="0" smtClean="0">
              <a:solidFill>
                <a:prstClr val="black"/>
              </a:solidFill>
              <a:latin typeface="Times New Roman" pitchFamily="18" charset="0"/>
              <a:cs typeface="Times New Roman" pitchFamily="18" charset="0"/>
            </a:endParaRPr>
          </a:p>
        </p:txBody>
      </p:sp>
      <p:sp>
        <p:nvSpPr>
          <p:cNvPr id="5" name="Прямоугольник 4"/>
          <p:cNvSpPr/>
          <p:nvPr/>
        </p:nvSpPr>
        <p:spPr>
          <a:xfrm>
            <a:off x="0" y="2367096"/>
            <a:ext cx="4988247" cy="1323439"/>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lvl="0" algn="ctr"/>
            <a:r>
              <a:rPr lang="kk-KZ" sz="2000" dirty="0" smtClean="0">
                <a:solidFill>
                  <a:prstClr val="black"/>
                </a:solidFill>
                <a:latin typeface="Times New Roman" pitchFamily="18" charset="0"/>
                <a:cs typeface="Times New Roman" pitchFamily="18" charset="0"/>
              </a:rPr>
              <a:t>Ұйымдағы </a:t>
            </a:r>
            <a:r>
              <a:rPr lang="kk-KZ" sz="2000" dirty="0">
                <a:solidFill>
                  <a:prstClr val="black"/>
                </a:solidFill>
                <a:latin typeface="Times New Roman" pitchFamily="18" charset="0"/>
                <a:cs typeface="Times New Roman" pitchFamily="18" charset="0"/>
              </a:rPr>
              <a:t>күйзелістің негізгі себебі - жұмыс </a:t>
            </a:r>
            <a:r>
              <a:rPr lang="kk-KZ" sz="2000" dirty="0" smtClean="0">
                <a:solidFill>
                  <a:prstClr val="black"/>
                </a:solidFill>
                <a:latin typeface="Times New Roman" pitchFamily="18" charset="0"/>
                <a:cs typeface="Times New Roman" pitchFamily="18" charset="0"/>
              </a:rPr>
              <a:t>барысында </a:t>
            </a:r>
            <a:r>
              <a:rPr lang="kk-KZ" sz="2000" dirty="0">
                <a:solidFill>
                  <a:prstClr val="black"/>
                </a:solidFill>
                <a:latin typeface="Times New Roman" pitchFamily="18" charset="0"/>
                <a:cs typeface="Times New Roman" pitchFamily="18" charset="0"/>
              </a:rPr>
              <a:t>шектен тыс ауырлық түсу немесе керісінше өте жеңіл және аз жұмыс істеу салдары болып табылады.</a:t>
            </a:r>
            <a:endParaRPr lang="ru-RU" sz="2000" dirty="0">
              <a:solidFill>
                <a:prstClr val="black"/>
              </a:solidFill>
              <a:latin typeface="Times New Roman" pitchFamily="18" charset="0"/>
              <a:cs typeface="Times New Roman" pitchFamily="18" charset="0"/>
            </a:endParaRPr>
          </a:p>
        </p:txBody>
      </p:sp>
      <p:sp>
        <p:nvSpPr>
          <p:cNvPr id="6" name="Прямоугольник 5"/>
          <p:cNvSpPr/>
          <p:nvPr/>
        </p:nvSpPr>
        <p:spPr>
          <a:xfrm>
            <a:off x="15159" y="3721181"/>
            <a:ext cx="4988247" cy="1015663"/>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lvl="0" algn="ctr"/>
            <a:r>
              <a:rPr lang="kk-KZ" sz="2000" dirty="0">
                <a:solidFill>
                  <a:prstClr val="black"/>
                </a:solidFill>
                <a:latin typeface="Times New Roman" pitchFamily="18" charset="0"/>
                <a:cs typeface="Times New Roman" pitchFamily="18" charset="0"/>
              </a:rPr>
              <a:t>Екінші фактор – рольдер қатыстығы. Рольдер қақтығысы жұмыс-қарсы талаптар қойған кезде пайда болады.</a:t>
            </a:r>
            <a:endParaRPr lang="ru-RU" sz="2000" dirty="0">
              <a:solidFill>
                <a:prstClr val="black"/>
              </a:solidFill>
              <a:latin typeface="Times New Roman" pitchFamily="18" charset="0"/>
              <a:cs typeface="Times New Roman" pitchFamily="18" charset="0"/>
            </a:endParaRPr>
          </a:p>
        </p:txBody>
      </p:sp>
      <p:sp>
        <p:nvSpPr>
          <p:cNvPr id="7" name="Прямоугольник 6"/>
          <p:cNvSpPr/>
          <p:nvPr/>
        </p:nvSpPr>
        <p:spPr>
          <a:xfrm>
            <a:off x="19786" y="4737615"/>
            <a:ext cx="4967903" cy="1323439"/>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lvl="0" algn="ctr"/>
            <a:r>
              <a:rPr lang="kk-KZ" sz="2000" dirty="0">
                <a:solidFill>
                  <a:prstClr val="black"/>
                </a:solidFill>
                <a:latin typeface="Times New Roman" pitchFamily="18" charset="0"/>
                <a:cs typeface="Times New Roman" pitchFamily="18" charset="0"/>
              </a:rPr>
              <a:t>Үшінші фактор – рольдердің айқынсыздығы. Қызмет барысында өзінен не талап ететілетінін білмеген жағдайда пайда болады.</a:t>
            </a:r>
            <a:endParaRPr lang="ru-RU" sz="2000" dirty="0">
              <a:solidFill>
                <a:prstClr val="black"/>
              </a:solidFill>
              <a:latin typeface="Times New Roman" pitchFamily="18" charset="0"/>
              <a:cs typeface="Times New Roman" pitchFamily="18" charset="0"/>
            </a:endParaRPr>
          </a:p>
        </p:txBody>
      </p:sp>
      <p:sp>
        <p:nvSpPr>
          <p:cNvPr id="8" name="Прямоугольник 7"/>
          <p:cNvSpPr/>
          <p:nvPr/>
        </p:nvSpPr>
        <p:spPr>
          <a:xfrm>
            <a:off x="21064" y="6065443"/>
            <a:ext cx="4966625" cy="400110"/>
          </a:xfrm>
          <a:prstGeom prst="rect">
            <a:avLst/>
          </a:prstGeom>
          <a:solidFill>
            <a:schemeClr val="bg2"/>
          </a:solidFill>
        </p:spPr>
        <p:txBody>
          <a:bodyPr wrap="square">
            <a:spAutoFit/>
          </a:bodyPr>
          <a:lstStyle/>
          <a:p>
            <a:pPr lvl="0" algn="ctr"/>
            <a:r>
              <a:rPr lang="kk-KZ" sz="2000" dirty="0">
                <a:solidFill>
                  <a:prstClr val="black"/>
                </a:solidFill>
                <a:latin typeface="Times New Roman" pitchFamily="18" charset="0"/>
                <a:cs typeface="Times New Roman" pitchFamily="18" charset="0"/>
              </a:rPr>
              <a:t>Төртінші фактор – қызықсыз жұмыс.</a:t>
            </a:r>
            <a:endParaRPr lang="ru-RU" sz="2000" dirty="0">
              <a:solidFill>
                <a:prstClr val="black"/>
              </a:solidFill>
              <a:latin typeface="Times New Roman" pitchFamily="18" charset="0"/>
              <a:cs typeface="Times New Roman" pitchFamily="18" charset="0"/>
            </a:endParaRPr>
          </a:p>
        </p:txBody>
      </p:sp>
      <p:sp>
        <p:nvSpPr>
          <p:cNvPr id="9" name="Прямоугольник 8"/>
          <p:cNvSpPr/>
          <p:nvPr/>
        </p:nvSpPr>
        <p:spPr>
          <a:xfrm>
            <a:off x="755576" y="1454258"/>
            <a:ext cx="3168352" cy="400110"/>
          </a:xfrm>
          <a:prstGeom prst="rect">
            <a:avLst/>
          </a:prstGeom>
        </p:spPr>
        <p:txBody>
          <a:bodyPr wrap="square">
            <a:spAutoFit/>
          </a:bodyPr>
          <a:lstStyle/>
          <a:p>
            <a:pPr lvl="0"/>
            <a:r>
              <a:rPr lang="kk-KZ" sz="2000" dirty="0" smtClean="0">
                <a:solidFill>
                  <a:prstClr val="black"/>
                </a:solidFill>
                <a:latin typeface="Times New Roman" pitchFamily="18" charset="0"/>
                <a:cs typeface="Times New Roman" pitchFamily="18" charset="0"/>
              </a:rPr>
              <a:t>:</a:t>
            </a:r>
            <a:endParaRPr lang="ru-RU" sz="2000" dirty="0">
              <a:solidFill>
                <a:prstClr val="black"/>
              </a:solidFill>
              <a:latin typeface="Times New Roman" pitchFamily="18" charset="0"/>
              <a:cs typeface="Times New Roman" pitchFamily="18" charset="0"/>
            </a:endParaRPr>
          </a:p>
        </p:txBody>
      </p:sp>
      <p:cxnSp>
        <p:nvCxnSpPr>
          <p:cNvPr id="11" name="Прямая со стрелкой 10"/>
          <p:cNvCxnSpPr>
            <a:stCxn id="3" idx="3"/>
          </p:cNvCxnSpPr>
          <p:nvPr/>
        </p:nvCxnSpPr>
        <p:spPr>
          <a:xfrm>
            <a:off x="2622054" y="464165"/>
            <a:ext cx="438526"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2" name="Овал 11"/>
          <p:cNvSpPr/>
          <p:nvPr/>
        </p:nvSpPr>
        <p:spPr>
          <a:xfrm>
            <a:off x="107504" y="1283076"/>
            <a:ext cx="3746907" cy="777772"/>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kk-KZ" sz="2000" dirty="0">
                <a:solidFill>
                  <a:prstClr val="black"/>
                </a:solidFill>
                <a:latin typeface="Times New Roman" pitchFamily="18" charset="0"/>
                <a:cs typeface="Times New Roman" pitchFamily="18" charset="0"/>
              </a:rPr>
              <a:t>Себептерді екіге бөлеміз</a:t>
            </a:r>
            <a:endParaRPr lang="ru-RU" sz="2000" dirty="0"/>
          </a:p>
        </p:txBody>
      </p:sp>
      <p:sp>
        <p:nvSpPr>
          <p:cNvPr id="13" name="Скругленный прямоугольник 12"/>
          <p:cNvSpPr/>
          <p:nvPr/>
        </p:nvSpPr>
        <p:spPr>
          <a:xfrm>
            <a:off x="5833395" y="2367096"/>
            <a:ext cx="1834949" cy="75060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lvl="0"/>
            <a:r>
              <a:rPr lang="kk-KZ" sz="2000" dirty="0" smtClean="0">
                <a:solidFill>
                  <a:prstClr val="black"/>
                </a:solidFill>
                <a:latin typeface="Times New Roman" pitchFamily="18" charset="0"/>
                <a:cs typeface="Times New Roman" pitchFamily="18" charset="0"/>
              </a:rPr>
              <a:t>   Ұйымдық</a:t>
            </a:r>
            <a:endParaRPr lang="ru-RU" sz="2000" dirty="0">
              <a:solidFill>
                <a:prstClr val="black"/>
              </a:solidFill>
              <a:latin typeface="Times New Roman" pitchFamily="18" charset="0"/>
              <a:cs typeface="Times New Roman" pitchFamily="18" charset="0"/>
            </a:endParaRPr>
          </a:p>
        </p:txBody>
      </p:sp>
      <p:sp>
        <p:nvSpPr>
          <p:cNvPr id="15" name="Скругленный прямоугольник 14"/>
          <p:cNvSpPr/>
          <p:nvPr/>
        </p:nvSpPr>
        <p:spPr>
          <a:xfrm>
            <a:off x="7134428" y="1370558"/>
            <a:ext cx="1872208" cy="75060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lvl="0" algn="ctr"/>
            <a:r>
              <a:rPr lang="kk-KZ" sz="2000" dirty="0" smtClean="0">
                <a:solidFill>
                  <a:prstClr val="black"/>
                </a:solidFill>
                <a:latin typeface="Times New Roman" pitchFamily="18" charset="0"/>
                <a:cs typeface="Times New Roman" pitchFamily="18" charset="0"/>
              </a:rPr>
              <a:t>Тұлғалық</a:t>
            </a:r>
            <a:r>
              <a:rPr lang="kk-KZ" sz="2000" dirty="0">
                <a:solidFill>
                  <a:prstClr val="black"/>
                </a:solidFill>
                <a:latin typeface="Times New Roman" pitchFamily="18" charset="0"/>
                <a:cs typeface="Times New Roman" pitchFamily="18" charset="0"/>
              </a:rPr>
              <a:t>.</a:t>
            </a:r>
            <a:endParaRPr lang="ru-RU" sz="2000" dirty="0">
              <a:solidFill>
                <a:prstClr val="black"/>
              </a:solidFill>
              <a:latin typeface="Times New Roman" pitchFamily="18" charset="0"/>
              <a:cs typeface="Times New Roman" pitchFamily="18" charset="0"/>
            </a:endParaRPr>
          </a:p>
        </p:txBody>
      </p:sp>
      <p:cxnSp>
        <p:nvCxnSpPr>
          <p:cNvPr id="23" name="Соединительная линия уступом 22"/>
          <p:cNvCxnSpPr>
            <a:endCxn id="15" idx="1"/>
          </p:cNvCxnSpPr>
          <p:nvPr/>
        </p:nvCxnSpPr>
        <p:spPr>
          <a:xfrm>
            <a:off x="3548063" y="1420849"/>
            <a:ext cx="3586365" cy="325012"/>
          </a:xfrm>
          <a:prstGeom prst="bentConnector3">
            <a:avLst/>
          </a:prstGeom>
          <a:ln>
            <a:tailEnd type="arrow"/>
          </a:ln>
        </p:spPr>
        <p:style>
          <a:lnRef idx="3">
            <a:schemeClr val="dk1"/>
          </a:lnRef>
          <a:fillRef idx="0">
            <a:schemeClr val="dk1"/>
          </a:fillRef>
          <a:effectRef idx="2">
            <a:schemeClr val="dk1"/>
          </a:effectRef>
          <a:fontRef idx="minor">
            <a:schemeClr val="tx1"/>
          </a:fontRef>
        </p:style>
      </p:cxnSp>
      <p:cxnSp>
        <p:nvCxnSpPr>
          <p:cNvPr id="27" name="Прямая со стрелкой 26"/>
          <p:cNvCxnSpPr/>
          <p:nvPr/>
        </p:nvCxnSpPr>
        <p:spPr>
          <a:xfrm>
            <a:off x="3854411" y="1745861"/>
            <a:ext cx="2179197" cy="572365"/>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0" name="Прямая со стрелкой 29"/>
          <p:cNvCxnSpPr/>
          <p:nvPr/>
        </p:nvCxnSpPr>
        <p:spPr>
          <a:xfrm flipH="1">
            <a:off x="4987690" y="2852936"/>
            <a:ext cx="845705"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99027347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38076" y="5589240"/>
            <a:ext cx="7632848" cy="707886"/>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kk-KZ" sz="2000" b="1" dirty="0" smtClean="0">
                <a:latin typeface="Times New Roman" pitchFamily="18" charset="0"/>
                <a:cs typeface="Times New Roman" pitchFamily="18" charset="0"/>
              </a:rPr>
              <a:t>3</a:t>
            </a:r>
            <a:r>
              <a:rPr lang="kk-KZ" sz="2000" b="1" dirty="0">
                <a:latin typeface="Times New Roman" pitchFamily="18" charset="0"/>
                <a:cs typeface="Times New Roman" pitchFamily="18" charset="0"/>
              </a:rPr>
              <a:t>. </a:t>
            </a:r>
            <a:r>
              <a:rPr lang="kk-KZ" sz="2000" dirty="0">
                <a:latin typeface="Times New Roman" pitchFamily="18" charset="0"/>
                <a:cs typeface="Times New Roman" pitchFamily="18" charset="0"/>
              </a:rPr>
              <a:t>Өзіңіз басшыңыз бен тиімді де, сенімді қатынас орнатыңыз және өз проблемаңызды да түсіндіре біліңіз.</a:t>
            </a:r>
            <a:endParaRPr lang="ru-RU" sz="2000" dirty="0">
              <a:latin typeface="Times New Roman" pitchFamily="18" charset="0"/>
              <a:cs typeface="Times New Roman" pitchFamily="18" charset="0"/>
            </a:endParaRPr>
          </a:p>
        </p:txBody>
      </p:sp>
      <p:sp>
        <p:nvSpPr>
          <p:cNvPr id="3" name="Прямоугольник 2"/>
          <p:cNvSpPr/>
          <p:nvPr/>
        </p:nvSpPr>
        <p:spPr>
          <a:xfrm>
            <a:off x="1979712" y="158224"/>
            <a:ext cx="4608512" cy="461665"/>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ctr"/>
            <a:r>
              <a:rPr lang="kk-KZ" sz="2400" b="1" dirty="0">
                <a:solidFill>
                  <a:prstClr val="black"/>
                </a:solidFill>
                <a:latin typeface="Times New Roman" pitchFamily="18" charset="0"/>
                <a:cs typeface="Times New Roman" pitchFamily="18" charset="0"/>
              </a:rPr>
              <a:t>Тұлғалық факторлар. </a:t>
            </a:r>
            <a:endParaRPr lang="ru-RU" sz="2400" dirty="0">
              <a:latin typeface="Times New Roman" pitchFamily="18" charset="0"/>
              <a:cs typeface="Times New Roman" pitchFamily="18" charset="0"/>
            </a:endParaRPr>
          </a:p>
        </p:txBody>
      </p:sp>
      <p:sp>
        <p:nvSpPr>
          <p:cNvPr id="4" name="Прямоугольник 3"/>
          <p:cNvSpPr/>
          <p:nvPr/>
        </p:nvSpPr>
        <p:spPr>
          <a:xfrm>
            <a:off x="755576" y="-1253321"/>
            <a:ext cx="7597849" cy="923330"/>
          </a:xfrm>
          <a:prstGeom prst="rect">
            <a:avLst/>
          </a:prstGeom>
        </p:spPr>
        <p:txBody>
          <a:bodyPr wrap="square">
            <a:spAutoFit/>
          </a:bodyPr>
          <a:lstStyle/>
          <a:p>
            <a:pPr lvl="0"/>
            <a:r>
              <a:rPr lang="kk-KZ" dirty="0">
                <a:solidFill>
                  <a:prstClr val="black"/>
                </a:solidFill>
              </a:rPr>
              <a:t>Көптеген адамдардың  өмірінің  негізгі  аспектісі жұмыс болып табылады. Олардың әрбір қызметінің әр түрлеріне қатысады және ол қызметтер ұйымдарға байланысты болулары да мүмкін. </a:t>
            </a:r>
          </a:p>
        </p:txBody>
      </p:sp>
      <p:sp>
        <p:nvSpPr>
          <p:cNvPr id="7" name="Прямоугольник 6"/>
          <p:cNvSpPr/>
          <p:nvPr/>
        </p:nvSpPr>
        <p:spPr>
          <a:xfrm>
            <a:off x="766161" y="1700808"/>
            <a:ext cx="7615350" cy="707886"/>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lvl="0" algn="ctr"/>
            <a:r>
              <a:rPr lang="kk-KZ" sz="2000" dirty="0">
                <a:solidFill>
                  <a:prstClr val="black"/>
                </a:solidFill>
                <a:latin typeface="Times New Roman" pitchFamily="18" charset="0"/>
                <a:cs typeface="Times New Roman" pitchFamily="18" charset="0"/>
              </a:rPr>
              <a:t>Жұмыста шектен тыс стресске ұшырайтын адамдар  төмендегі әдістерді пайдалануға тырысуы қажет:</a:t>
            </a:r>
            <a:endParaRPr lang="ru-RU" sz="2000" dirty="0">
              <a:solidFill>
                <a:prstClr val="black"/>
              </a:solidFill>
              <a:latin typeface="Times New Roman" pitchFamily="18" charset="0"/>
              <a:cs typeface="Times New Roman" pitchFamily="18" charset="0"/>
            </a:endParaRPr>
          </a:p>
        </p:txBody>
      </p:sp>
      <p:sp>
        <p:nvSpPr>
          <p:cNvPr id="8" name="Прямоугольник 7"/>
          <p:cNvSpPr/>
          <p:nvPr/>
        </p:nvSpPr>
        <p:spPr>
          <a:xfrm>
            <a:off x="733748" y="2852936"/>
            <a:ext cx="7637178" cy="132343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a:r>
              <a:rPr lang="kk-KZ" b="1" dirty="0">
                <a:solidFill>
                  <a:prstClr val="black"/>
                </a:solidFill>
              </a:rPr>
              <a:t> </a:t>
            </a:r>
            <a:r>
              <a:rPr lang="kk-KZ" sz="2000" b="1" dirty="0">
                <a:solidFill>
                  <a:prstClr val="black"/>
                </a:solidFill>
                <a:latin typeface="Times New Roman" pitchFamily="18" charset="0"/>
                <a:cs typeface="Times New Roman" pitchFamily="18" charset="0"/>
              </a:rPr>
              <a:t>1. </a:t>
            </a:r>
            <a:r>
              <a:rPr lang="kk-KZ" sz="2000" dirty="0">
                <a:solidFill>
                  <a:prstClr val="black"/>
                </a:solidFill>
                <a:latin typeface="Times New Roman" pitchFamily="18" charset="0"/>
                <a:cs typeface="Times New Roman" pitchFamily="18" charset="0"/>
              </a:rPr>
              <a:t>Өз жұмысыңызда приоритеттер  (яғни бір нәрсені ең алғаш ойлап табу) немесе артықшылық жүйесін жасаңыз. Өз жұмысыңызды бағалаңыз: мен бүгін істеуге тиістімін, мен уақыт болғанда істеуім керек.</a:t>
            </a:r>
            <a:endParaRPr lang="ru-RU" sz="2000" dirty="0">
              <a:latin typeface="Times New Roman" pitchFamily="18" charset="0"/>
              <a:cs typeface="Times New Roman" pitchFamily="18" charset="0"/>
            </a:endParaRPr>
          </a:p>
        </p:txBody>
      </p:sp>
      <p:sp>
        <p:nvSpPr>
          <p:cNvPr id="9" name="Прямоугольник 8"/>
          <p:cNvSpPr/>
          <p:nvPr/>
        </p:nvSpPr>
        <p:spPr>
          <a:xfrm>
            <a:off x="733747" y="4509120"/>
            <a:ext cx="7637178" cy="707886"/>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lvl="0" algn="ctr"/>
            <a:r>
              <a:rPr lang="kk-KZ" sz="2000" b="1" dirty="0">
                <a:solidFill>
                  <a:prstClr val="black"/>
                </a:solidFill>
                <a:latin typeface="Times New Roman" pitchFamily="18" charset="0"/>
                <a:cs typeface="Times New Roman" pitchFamily="18" charset="0"/>
              </a:rPr>
              <a:t>2. </a:t>
            </a:r>
            <a:r>
              <a:rPr lang="kk-KZ" sz="2000" dirty="0">
                <a:solidFill>
                  <a:prstClr val="black"/>
                </a:solidFill>
                <a:latin typeface="Times New Roman" pitchFamily="18" charset="0"/>
                <a:cs typeface="Times New Roman" pitchFamily="18" charset="0"/>
              </a:rPr>
              <a:t>Өзіңіздің мойныңызға одан әрі ала алмайтын жұмыс шегіне жеткенде: «жоқ» деп айтып үйретіңіз.</a:t>
            </a:r>
            <a:endParaRPr lang="ru-RU" dirty="0">
              <a:solidFill>
                <a:prstClr val="black"/>
              </a:solidFill>
              <a:latin typeface="Times New Roman" pitchFamily="18" charset="0"/>
              <a:cs typeface="Times New Roman" pitchFamily="18" charset="0"/>
            </a:endParaRPr>
          </a:p>
        </p:txBody>
      </p:sp>
      <p:cxnSp>
        <p:nvCxnSpPr>
          <p:cNvPr id="11" name="Прямая соединительная линия 10"/>
          <p:cNvCxnSpPr/>
          <p:nvPr/>
        </p:nvCxnSpPr>
        <p:spPr>
          <a:xfrm>
            <a:off x="755576" y="335845"/>
            <a:ext cx="1224136" cy="0"/>
          </a:xfrm>
          <a:prstGeom prst="line">
            <a:avLst/>
          </a:prstGeom>
        </p:spPr>
        <p:style>
          <a:lnRef idx="3">
            <a:schemeClr val="dk1"/>
          </a:lnRef>
          <a:fillRef idx="0">
            <a:schemeClr val="dk1"/>
          </a:fillRef>
          <a:effectRef idx="2">
            <a:schemeClr val="dk1"/>
          </a:effectRef>
          <a:fontRef idx="minor">
            <a:schemeClr val="tx1"/>
          </a:fontRef>
        </p:style>
      </p:cxnSp>
      <p:cxnSp>
        <p:nvCxnSpPr>
          <p:cNvPr id="13" name="Прямая соединительная линия 12"/>
          <p:cNvCxnSpPr/>
          <p:nvPr/>
        </p:nvCxnSpPr>
        <p:spPr>
          <a:xfrm>
            <a:off x="6588224" y="335845"/>
            <a:ext cx="1765201" cy="0"/>
          </a:xfrm>
          <a:prstGeom prst="line">
            <a:avLst/>
          </a:prstGeom>
        </p:spPr>
        <p:style>
          <a:lnRef idx="3">
            <a:schemeClr val="dk1"/>
          </a:lnRef>
          <a:fillRef idx="0">
            <a:schemeClr val="dk1"/>
          </a:fillRef>
          <a:effectRef idx="2">
            <a:schemeClr val="dk1"/>
          </a:effectRef>
          <a:fontRef idx="minor">
            <a:schemeClr val="tx1"/>
          </a:fontRef>
        </p:style>
      </p:cxnSp>
      <p:sp>
        <p:nvSpPr>
          <p:cNvPr id="17" name="Прямоугольник 16"/>
          <p:cNvSpPr/>
          <p:nvPr/>
        </p:nvSpPr>
        <p:spPr>
          <a:xfrm>
            <a:off x="766161" y="764704"/>
            <a:ext cx="7604765" cy="79208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ru-RU" sz="2000" dirty="0" err="1">
                <a:latin typeface="Times New Roman" pitchFamily="18" charset="0"/>
                <a:cs typeface="Times New Roman" pitchFamily="18" charset="0"/>
              </a:rPr>
              <a:t>Көптеген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адамдардың</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өмірінің</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негізгі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аспектісі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жұмыс</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болып</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табылады</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Олардың</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әрбір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қызметінің</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әр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түрлеріне</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қатысады</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және</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ол</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қызметтер</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ұйымдарға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байланысты</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болулары</a:t>
            </a:r>
            <a:r>
              <a:rPr lang="ru-RU" sz="2000" dirty="0">
                <a:latin typeface="Times New Roman" pitchFamily="18" charset="0"/>
                <a:cs typeface="Times New Roman" pitchFamily="18" charset="0"/>
              </a:rPr>
              <a:t> да </a:t>
            </a:r>
            <a:r>
              <a:rPr lang="ru-RU" sz="2000" dirty="0" err="1">
                <a:latin typeface="Times New Roman" pitchFamily="18" charset="0"/>
                <a:cs typeface="Times New Roman" pitchFamily="18" charset="0"/>
              </a:rPr>
              <a:t>мүмкін</a:t>
            </a:r>
            <a:r>
              <a:rPr lang="ru-RU" sz="2000" dirty="0">
                <a:latin typeface="Times New Roman" pitchFamily="18" charset="0"/>
                <a:cs typeface="Times New Roman" pitchFamily="18" charset="0"/>
              </a:rPr>
              <a:t>. </a:t>
            </a:r>
          </a:p>
        </p:txBody>
      </p:sp>
      <p:cxnSp>
        <p:nvCxnSpPr>
          <p:cNvPr id="19" name="Прямая со стрелкой 18"/>
          <p:cNvCxnSpPr/>
          <p:nvPr/>
        </p:nvCxnSpPr>
        <p:spPr>
          <a:xfrm>
            <a:off x="1475656" y="2408694"/>
            <a:ext cx="0" cy="444242"/>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20" name="Прямая со стрелкой 19"/>
          <p:cNvCxnSpPr/>
          <p:nvPr/>
        </p:nvCxnSpPr>
        <p:spPr>
          <a:xfrm>
            <a:off x="3924249" y="5217006"/>
            <a:ext cx="0" cy="350996"/>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21" name="Прямая со стрелкой 20"/>
          <p:cNvCxnSpPr/>
          <p:nvPr/>
        </p:nvCxnSpPr>
        <p:spPr>
          <a:xfrm>
            <a:off x="6876256" y="4176375"/>
            <a:ext cx="0" cy="321132"/>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304844488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06" y="2636912"/>
            <a:ext cx="9144000" cy="4093428"/>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kk-KZ" sz="2000" dirty="0" smtClean="0">
                <a:latin typeface="Times New Roman" pitchFamily="18" charset="0"/>
                <a:cs typeface="Times New Roman" pitchFamily="18" charset="0"/>
              </a:rPr>
              <a:t>Жоғарғы </a:t>
            </a:r>
            <a:r>
              <a:rPr lang="kk-KZ" sz="2000" dirty="0">
                <a:latin typeface="Times New Roman" pitchFamily="18" charset="0"/>
                <a:cs typeface="Times New Roman" pitchFamily="18" charset="0"/>
              </a:rPr>
              <a:t>өнімділік пен төменгі стрессдеңгейлерін қамтамасызете отырып басқаларды  басқару үшін мыналарды ұсынамыз:</a:t>
            </a:r>
            <a:endParaRPr lang="ru-RU" sz="2000" dirty="0">
              <a:latin typeface="Times New Roman" pitchFamily="18" charset="0"/>
              <a:cs typeface="Times New Roman" pitchFamily="18" charset="0"/>
            </a:endParaRPr>
          </a:p>
          <a:p>
            <a:pPr algn="ctr"/>
            <a:r>
              <a:rPr lang="kk-KZ" sz="2000" dirty="0">
                <a:latin typeface="Times New Roman" pitchFamily="18" charset="0"/>
                <a:cs typeface="Times New Roman" pitchFamily="18" charset="0"/>
              </a:rPr>
              <a:t>1. Өз қызметкерлеріңіздің қабілеттерін, қажеттіліктерін және әдістерін бағалай отырып, осы факторларға сәйкес келетін жұмыстың түрі мен көлемін табыс етіңіз.</a:t>
            </a:r>
            <a:endParaRPr lang="ru-RU" sz="2000" dirty="0">
              <a:latin typeface="Times New Roman" pitchFamily="18" charset="0"/>
              <a:cs typeface="Times New Roman" pitchFamily="18" charset="0"/>
            </a:endParaRPr>
          </a:p>
          <a:p>
            <a:pPr lvl="0" algn="ctr"/>
            <a:r>
              <a:rPr lang="ru-RU" sz="2000" dirty="0">
                <a:latin typeface="Times New Roman" pitchFamily="18" charset="0"/>
                <a:cs typeface="Times New Roman" pitchFamily="18" charset="0"/>
              </a:rPr>
              <a:t> </a:t>
            </a:r>
            <a:r>
              <a:rPr lang="kk-KZ" sz="2000" dirty="0">
                <a:latin typeface="Times New Roman" pitchFamily="18" charset="0"/>
                <a:cs typeface="Times New Roman" pitchFamily="18" charset="0"/>
              </a:rPr>
              <a:t>Өз қызметкерлеріңіз тапсырмалардың орындалуынана бас тартса, онда оларға рұқсат беріңіз.  Бірақ бұл ұшін жеткілікті себептерін талап етіңіз.</a:t>
            </a:r>
            <a:endParaRPr lang="ru-RU" sz="2000" dirty="0">
              <a:latin typeface="Times New Roman" pitchFamily="18" charset="0"/>
              <a:cs typeface="Times New Roman" pitchFamily="18" charset="0"/>
            </a:endParaRPr>
          </a:p>
          <a:p>
            <a:pPr lvl="0" algn="ctr"/>
            <a:r>
              <a:rPr lang="ru-RU" sz="2000" dirty="0">
                <a:latin typeface="Times New Roman" pitchFamily="18" charset="0"/>
                <a:cs typeface="Times New Roman" pitchFamily="18" charset="0"/>
              </a:rPr>
              <a:t> </a:t>
            </a:r>
            <a:r>
              <a:rPr lang="kk-KZ" sz="2000" dirty="0">
                <a:latin typeface="Times New Roman" pitchFamily="18" charset="0"/>
                <a:cs typeface="Times New Roman" pitchFamily="18" charset="0"/>
              </a:rPr>
              <a:t>Өкілетткітердің, жауапкершіліктің ж»не өндірістік үміттердің айқын шектерін бейнелеп беріңіз.</a:t>
            </a:r>
            <a:endParaRPr lang="ru-RU" sz="2000" dirty="0">
              <a:latin typeface="Times New Roman" pitchFamily="18" charset="0"/>
              <a:cs typeface="Times New Roman" pitchFamily="18" charset="0"/>
            </a:endParaRPr>
          </a:p>
          <a:p>
            <a:pPr lvl="0" algn="ctr"/>
            <a:r>
              <a:rPr lang="ru-RU" sz="2000" dirty="0">
                <a:latin typeface="Times New Roman" pitchFamily="18" charset="0"/>
                <a:cs typeface="Times New Roman" pitchFamily="18" charset="0"/>
              </a:rPr>
              <a:t> </a:t>
            </a:r>
            <a:r>
              <a:rPr lang="kk-KZ" sz="2000" dirty="0">
                <a:latin typeface="Times New Roman" pitchFamily="18" charset="0"/>
                <a:cs typeface="Times New Roman" pitchFamily="18" charset="0"/>
              </a:rPr>
              <a:t>Қалыптасқан жағдайға сәйкес келетін лидерлік стилін қолданыңыз.</a:t>
            </a:r>
            <a:endParaRPr lang="ru-RU" sz="2000" dirty="0">
              <a:latin typeface="Times New Roman" pitchFamily="18" charset="0"/>
              <a:cs typeface="Times New Roman" pitchFamily="18" charset="0"/>
            </a:endParaRPr>
          </a:p>
          <a:p>
            <a:pPr lvl="0" algn="ctr"/>
            <a:r>
              <a:rPr lang="ru-RU" sz="2000" dirty="0">
                <a:latin typeface="Times New Roman" pitchFamily="18" charset="0"/>
                <a:cs typeface="Times New Roman" pitchFamily="18" charset="0"/>
              </a:rPr>
              <a:t> </a:t>
            </a:r>
            <a:r>
              <a:rPr lang="kk-KZ" sz="2000" dirty="0">
                <a:latin typeface="Times New Roman" pitchFamily="18" charset="0"/>
                <a:cs typeface="Times New Roman" pitchFamily="18" charset="0"/>
              </a:rPr>
              <a:t>Тиімді жұмыс  жемісін марапаттай біліңіз.</a:t>
            </a:r>
            <a:endParaRPr lang="ru-RU" sz="2000" dirty="0">
              <a:latin typeface="Times New Roman" pitchFamily="18" charset="0"/>
              <a:cs typeface="Times New Roman" pitchFamily="18" charset="0"/>
            </a:endParaRPr>
          </a:p>
          <a:p>
            <a:pPr lvl="0" algn="ctr"/>
            <a:r>
              <a:rPr lang="ru-RU" sz="2000" dirty="0">
                <a:latin typeface="Times New Roman" pitchFamily="18" charset="0"/>
                <a:cs typeface="Times New Roman" pitchFamily="18" charset="0"/>
              </a:rPr>
              <a:t> </a:t>
            </a:r>
            <a:r>
              <a:rPr lang="kk-KZ" sz="2000" dirty="0">
                <a:latin typeface="Times New Roman" pitchFamily="18" charset="0"/>
                <a:cs typeface="Times New Roman" pitchFamily="18" charset="0"/>
              </a:rPr>
              <a:t>Бағыныштыларыңзға тәрбиеші жетекші ролінде қараңыз, олардың қабілеттерін жетілдіруге, сондай-ақ олардың күрделі мәселелер бойынша ақылдасыңыз</a:t>
            </a:r>
            <a:r>
              <a:rPr lang="kk-KZ" sz="2000" dirty="0" smtClean="0">
                <a:latin typeface="Times New Roman" pitchFamily="18" charset="0"/>
                <a:cs typeface="Times New Roman" pitchFamily="18" charset="0"/>
              </a:rPr>
              <a:t>.</a:t>
            </a:r>
            <a:r>
              <a:rPr lang="ru-RU" dirty="0"/>
              <a:t> </a:t>
            </a:r>
          </a:p>
        </p:txBody>
      </p:sp>
      <p:sp>
        <p:nvSpPr>
          <p:cNvPr id="3" name="Прямоугольник 2"/>
          <p:cNvSpPr/>
          <p:nvPr/>
        </p:nvSpPr>
        <p:spPr>
          <a:xfrm>
            <a:off x="379124" y="5653"/>
            <a:ext cx="8513356" cy="707886"/>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lvl="0" algn="ctr"/>
            <a:r>
              <a:rPr lang="kk-KZ" sz="2000" dirty="0">
                <a:solidFill>
                  <a:prstClr val="black"/>
                </a:solidFill>
                <a:latin typeface="Times New Roman" pitchFamily="18" charset="0"/>
                <a:cs typeface="Times New Roman" pitchFamily="18" charset="0"/>
              </a:rPr>
              <a:t>4. Қарама-қарсы талаптар қоятын басшымен келіспеңіз (рольдердегі қайшылық).</a:t>
            </a:r>
            <a:endParaRPr lang="ru-RU" sz="2000" dirty="0">
              <a:solidFill>
                <a:prstClr val="black"/>
              </a:solidFill>
              <a:latin typeface="Times New Roman" pitchFamily="18" charset="0"/>
              <a:cs typeface="Times New Roman" pitchFamily="18" charset="0"/>
            </a:endParaRPr>
          </a:p>
        </p:txBody>
      </p:sp>
      <p:sp>
        <p:nvSpPr>
          <p:cNvPr id="4" name="Прямоугольник 3"/>
          <p:cNvSpPr/>
          <p:nvPr/>
        </p:nvSpPr>
        <p:spPr>
          <a:xfrm>
            <a:off x="379124" y="809653"/>
            <a:ext cx="8513356" cy="400110"/>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algn="ctr"/>
            <a:r>
              <a:rPr lang="kk-KZ" sz="2000" dirty="0">
                <a:solidFill>
                  <a:prstClr val="black"/>
                </a:solidFill>
                <a:latin typeface="Times New Roman" pitchFamily="18" charset="0"/>
                <a:cs typeface="Times New Roman" pitchFamily="18" charset="0"/>
              </a:rPr>
              <a:t>5. Айқын болмаған жағдайларда басшыға </a:t>
            </a:r>
            <a:r>
              <a:rPr lang="kk-KZ" sz="2000" dirty="0" smtClean="0">
                <a:solidFill>
                  <a:prstClr val="black"/>
                </a:solidFill>
                <a:latin typeface="Times New Roman" pitchFamily="18" charset="0"/>
                <a:cs typeface="Times New Roman" pitchFamily="18" charset="0"/>
              </a:rPr>
              <a:t>хабарлап </a:t>
            </a:r>
            <a:r>
              <a:rPr lang="kk-KZ" sz="2000" dirty="0">
                <a:solidFill>
                  <a:prstClr val="black"/>
                </a:solidFill>
                <a:latin typeface="Times New Roman" pitchFamily="18" charset="0"/>
                <a:cs typeface="Times New Roman" pitchFamily="18" charset="0"/>
              </a:rPr>
              <a:t>ортырыңыз.</a:t>
            </a:r>
            <a:endParaRPr lang="ru-RU" sz="2000" dirty="0">
              <a:solidFill>
                <a:prstClr val="black"/>
              </a:solidFill>
              <a:latin typeface="Times New Roman" pitchFamily="18" charset="0"/>
              <a:cs typeface="Times New Roman" pitchFamily="18" charset="0"/>
            </a:endParaRPr>
          </a:p>
        </p:txBody>
      </p:sp>
      <p:sp>
        <p:nvSpPr>
          <p:cNvPr id="5" name="Прямоугольник 4"/>
          <p:cNvSpPr/>
          <p:nvPr/>
        </p:nvSpPr>
        <p:spPr>
          <a:xfrm>
            <a:off x="379124" y="1313321"/>
            <a:ext cx="8513356" cy="707886"/>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lvl="0" algn="ctr"/>
            <a:r>
              <a:rPr lang="kk-KZ" sz="2000" dirty="0">
                <a:solidFill>
                  <a:prstClr val="black"/>
                </a:solidFill>
                <a:latin typeface="Times New Roman" pitchFamily="18" charset="0"/>
                <a:cs typeface="Times New Roman" pitchFamily="18" charset="0"/>
              </a:rPr>
              <a:t>6. Жұмысқа деген қызығушылықтың  жоқ екенін, еріншектік сезім барын басшыңызбен талқылаңыз.</a:t>
            </a:r>
            <a:endParaRPr lang="ru-RU" sz="2000" dirty="0">
              <a:solidFill>
                <a:prstClr val="black"/>
              </a:solidFill>
              <a:latin typeface="Times New Roman" pitchFamily="18" charset="0"/>
              <a:cs typeface="Times New Roman" pitchFamily="18" charset="0"/>
            </a:endParaRPr>
          </a:p>
        </p:txBody>
      </p:sp>
      <p:sp>
        <p:nvSpPr>
          <p:cNvPr id="6" name="Прямоугольник 5"/>
          <p:cNvSpPr/>
          <p:nvPr/>
        </p:nvSpPr>
        <p:spPr>
          <a:xfrm>
            <a:off x="379124" y="2021207"/>
            <a:ext cx="8513356" cy="400110"/>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lvl="0" algn="ctr"/>
            <a:r>
              <a:rPr lang="kk-KZ" sz="2000" dirty="0">
                <a:solidFill>
                  <a:prstClr val="black"/>
                </a:solidFill>
                <a:latin typeface="Times New Roman" pitchFamily="18" charset="0"/>
                <a:cs typeface="Times New Roman" pitchFamily="18" charset="0"/>
              </a:rPr>
              <a:t>7. Әр күн демалу мен тынығуға уақыт табыңыз.</a:t>
            </a:r>
            <a:endParaRPr lang="ru-RU" sz="2000" dirty="0">
              <a:solidFill>
                <a:prstClr val="black"/>
              </a:solidFill>
              <a:latin typeface="Times New Roman" pitchFamily="18" charset="0"/>
              <a:cs typeface="Times New Roman" pitchFamily="18" charset="0"/>
            </a:endParaRPr>
          </a:p>
        </p:txBody>
      </p:sp>
    </p:spTree>
    <p:extLst>
      <p:ext uri="{BB962C8B-B14F-4D97-AF65-F5344CB8AC3E}">
        <p14:creationId xmlns:p14="http://schemas.microsoft.com/office/powerpoint/2010/main" val="1377973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16632"/>
            <a:ext cx="9144000" cy="707886"/>
          </a:xfrm>
          <a:prstGeom prst="rect">
            <a:avLst/>
          </a:prstGeom>
          <a:solidFill>
            <a:schemeClr val="bg2">
              <a:lumMod val="90000"/>
            </a:schemeClr>
          </a:solidFill>
        </p:spPr>
        <p:txBody>
          <a:bodyPr wrap="square" rtlCol="0">
            <a:spAutoFit/>
          </a:bodyPr>
          <a:lstStyle/>
          <a:p>
            <a:pPr algn="ctr"/>
            <a:r>
              <a:rPr lang="kk-KZ" sz="4000" b="1" dirty="0" smtClean="0">
                <a:ln w="18000">
                  <a:solidFill>
                    <a:schemeClr val="accent2">
                      <a:satMod val="140000"/>
                    </a:schemeClr>
                  </a:solidFill>
                  <a:prstDash val="solid"/>
                  <a:miter lim="800000"/>
                </a:ln>
                <a:effectLst>
                  <a:outerShdw blurRad="25500" dist="23000" dir="7020000" algn="tl">
                    <a:srgbClr val="000000">
                      <a:alpha val="50000"/>
                    </a:srgbClr>
                  </a:outerShdw>
                </a:effectLst>
                <a:latin typeface="Times New Roman" pitchFamily="18" charset="0"/>
                <a:cs typeface="Times New Roman" pitchFamily="18" charset="0"/>
              </a:rPr>
              <a:t>Шиеленістердің даму тарихы</a:t>
            </a:r>
          </a:p>
        </p:txBody>
      </p:sp>
      <p:sp>
        <p:nvSpPr>
          <p:cNvPr id="3" name="TextBox 2"/>
          <p:cNvSpPr txBox="1"/>
          <p:nvPr/>
        </p:nvSpPr>
        <p:spPr>
          <a:xfrm>
            <a:off x="16625" y="1595656"/>
            <a:ext cx="9144000" cy="4708981"/>
          </a:xfrm>
          <a:prstGeom prst="rect">
            <a:avLst/>
          </a:prstGeom>
          <a:solidFill>
            <a:schemeClr val="bg2">
              <a:lumMod val="90000"/>
            </a:schemeClr>
          </a:solidFill>
        </p:spPr>
        <p:txBody>
          <a:bodyPr wrap="square" rtlCol="0">
            <a:spAutoFit/>
          </a:bodyPr>
          <a:lstStyle/>
          <a:p>
            <a:r>
              <a:rPr lang="kk-KZ" sz="2000" dirty="0" smtClean="0">
                <a:latin typeface="Times New Roman" pitchFamily="18" charset="0"/>
                <a:cs typeface="Times New Roman" pitchFamily="18" charset="0"/>
              </a:rPr>
              <a:t>            Алғашқы ғасырлардың өзінде-ақ адамзат өмірінде болған қақтығыстар мен олардың шешілу жолдары жайлы көп толғаған. Конфликт(шиеленіс, қақтығыс) бұрыннан ғылыми зерттеудің обьектісі болмаса да, оның өзіндік тарихы бар және кейбір басқа ғылымдармен салыстырғанда оның тарихы көне заманнан бастау алады. Ежелде конфликтінің пайда болу себебі илік үшін,тіршілік үшін күрес соғыстары болған.  </a:t>
            </a:r>
          </a:p>
          <a:p>
            <a:r>
              <a:rPr lang="kk-KZ" sz="2000" dirty="0">
                <a:latin typeface="Times New Roman" pitchFamily="18" charset="0"/>
                <a:cs typeface="Times New Roman" pitchFamily="18" charset="0"/>
              </a:rPr>
              <a:t> </a:t>
            </a:r>
            <a:r>
              <a:rPr lang="kk-KZ" sz="2000" dirty="0" smtClean="0">
                <a:latin typeface="Times New Roman" pitchFamily="18" charset="0"/>
                <a:cs typeface="Times New Roman" pitchFamily="18" charset="0"/>
              </a:rPr>
              <a:t>           Конфликтіге (латын тілінде </a:t>
            </a:r>
            <a:r>
              <a:rPr lang="en-US" sz="2000" dirty="0" err="1" smtClean="0">
                <a:latin typeface="Times New Roman" pitchFamily="18" charset="0"/>
                <a:cs typeface="Times New Roman" pitchFamily="18" charset="0"/>
              </a:rPr>
              <a:t>conflictus</a:t>
            </a:r>
            <a:r>
              <a:rPr lang="en-US" sz="2000" dirty="0" smtClean="0">
                <a:latin typeface="Times New Roman" pitchFamily="18" charset="0"/>
                <a:cs typeface="Times New Roman" pitchFamily="18" charset="0"/>
              </a:rPr>
              <a:t> --- </a:t>
            </a:r>
            <a:r>
              <a:rPr lang="kk-KZ" sz="2000" dirty="0" smtClean="0">
                <a:latin typeface="Times New Roman" pitchFamily="18" charset="0"/>
                <a:cs typeface="Times New Roman" pitchFamily="18" charset="0"/>
              </a:rPr>
              <a:t>қақтығыс) қазақ тілінде нақты бір атаумен айдар тағуға келе бермейді. Қазақ тілінде «дау»: егес, керіс, жанжал деген мағынаны берсе, «шиеленіс» сөзі талас-тартыс, айтыс-тартыс деген мағыналар береді. </a:t>
            </a:r>
          </a:p>
          <a:p>
            <a:r>
              <a:rPr lang="kk-KZ" sz="2000" dirty="0">
                <a:latin typeface="Times New Roman" pitchFamily="18" charset="0"/>
                <a:cs typeface="Times New Roman" pitchFamily="18" charset="0"/>
              </a:rPr>
              <a:t> </a:t>
            </a:r>
            <a:r>
              <a:rPr lang="kk-KZ" sz="2000" dirty="0" smtClean="0">
                <a:latin typeface="Times New Roman" pitchFamily="18" charset="0"/>
                <a:cs typeface="Times New Roman" pitchFamily="18" charset="0"/>
              </a:rPr>
              <a:t>           Тұлғааралық шиеленіс мәселесі шетелдік, отандық зерттеушілердің: С.И. Ожеговтың, Н.И.Кондаковтың, А.Н. Леонтьев, В.С.Мерлин, А.И.Анциферова, Жан Пиаже, А.В.Петровский, Л.Козер, А.Я.Анцупов, В.Конюх-Синица, Э.Шкиль, Т.Полозова, А.И.Шипилов, Е.Бабосов, Л.Ахметова, С:Сүлейменова, Ұ.Абуталипова т.б. еңбектерінде қарастырылған.</a:t>
            </a:r>
            <a:endParaRPr lang="ru-RU" sz="2000" dirty="0">
              <a:latin typeface="Times New Roman" pitchFamily="18" charset="0"/>
              <a:cs typeface="Times New Roman" pitchFamily="18" charset="0"/>
            </a:endParaRPr>
          </a:p>
        </p:txBody>
      </p:sp>
      <p:cxnSp>
        <p:nvCxnSpPr>
          <p:cNvPr id="5" name="Прямая со стрелкой 4"/>
          <p:cNvCxnSpPr>
            <a:stCxn id="2" idx="2"/>
            <a:endCxn id="3" idx="0"/>
          </p:cNvCxnSpPr>
          <p:nvPr/>
        </p:nvCxnSpPr>
        <p:spPr>
          <a:xfrm>
            <a:off x="4572000" y="824518"/>
            <a:ext cx="16625" cy="77113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5771537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55608"/>
            <a:ext cx="9144000" cy="85311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kk-KZ" sz="4400" b="1" dirty="0" smtClean="0">
                <a:ln w="18000">
                  <a:solidFill>
                    <a:schemeClr val="accent2">
                      <a:satMod val="140000"/>
                    </a:schemeClr>
                  </a:solidFill>
                  <a:prstDash val="solid"/>
                  <a:miter lim="800000"/>
                </a:ln>
                <a:solidFill>
                  <a:schemeClr val="tx1"/>
                </a:solidFill>
                <a:effectLst>
                  <a:outerShdw blurRad="25500" dist="23000" dir="7020000" algn="tl">
                    <a:srgbClr val="000000">
                      <a:alpha val="50000"/>
                    </a:srgbClr>
                  </a:outerShdw>
                </a:effectLst>
                <a:latin typeface="Times New Roman" pitchFamily="18" charset="0"/>
                <a:cs typeface="Times New Roman" pitchFamily="18" charset="0"/>
              </a:rPr>
              <a:t>Қорытынды:</a:t>
            </a:r>
            <a:endParaRPr lang="ru-RU" sz="4400" b="1" dirty="0">
              <a:ln w="18000">
                <a:solidFill>
                  <a:schemeClr val="accent2">
                    <a:satMod val="140000"/>
                  </a:schemeClr>
                </a:solidFill>
                <a:prstDash val="solid"/>
                <a:miter lim="800000"/>
              </a:ln>
              <a:solidFill>
                <a:schemeClr val="tx1"/>
              </a:solidFill>
              <a:effectLst>
                <a:outerShdw blurRad="25500" dist="23000" dir="7020000" algn="tl">
                  <a:srgbClr val="000000">
                    <a:alpha val="50000"/>
                  </a:srgbClr>
                </a:outerShdw>
              </a:effectLst>
              <a:latin typeface="Times New Roman" pitchFamily="18" charset="0"/>
              <a:cs typeface="Times New Roman" pitchFamily="18" charset="0"/>
            </a:endParaRPr>
          </a:p>
        </p:txBody>
      </p:sp>
      <p:sp>
        <p:nvSpPr>
          <p:cNvPr id="3" name="Скругленный прямоугольник 2"/>
          <p:cNvSpPr/>
          <p:nvPr/>
        </p:nvSpPr>
        <p:spPr>
          <a:xfrm>
            <a:off x="0" y="1484784"/>
            <a:ext cx="9144000" cy="4896544"/>
          </a:xfrm>
          <a:prstGeom prst="roundRect">
            <a:avLst/>
          </a:prstGeom>
          <a:solidFill>
            <a:srgbClr val="9AFC2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000" dirty="0" smtClean="0">
                <a:solidFill>
                  <a:schemeClr val="tx1"/>
                </a:solidFill>
                <a:latin typeface="Times New Roman" pitchFamily="18" charset="0"/>
                <a:cs typeface="Times New Roman" pitchFamily="18" charset="0"/>
              </a:rPr>
              <a:t>     </a:t>
            </a:r>
            <a:r>
              <a:rPr lang="kk-KZ" sz="2000" dirty="0">
                <a:solidFill>
                  <a:schemeClr val="tx1"/>
                </a:solidFill>
                <a:latin typeface="Times New Roman" pitchFamily="18" charset="0"/>
                <a:cs typeface="Times New Roman" pitchFamily="18" charset="0"/>
              </a:rPr>
              <a:t>Конфликтіге (латын тілінде </a:t>
            </a:r>
            <a:r>
              <a:rPr lang="en-US" sz="2000" dirty="0" err="1">
                <a:solidFill>
                  <a:schemeClr val="tx1"/>
                </a:solidFill>
                <a:latin typeface="Times New Roman" pitchFamily="18" charset="0"/>
                <a:cs typeface="Times New Roman" pitchFamily="18" charset="0"/>
              </a:rPr>
              <a:t>conflictus</a:t>
            </a:r>
            <a:r>
              <a:rPr lang="en-US" sz="2000" dirty="0">
                <a:solidFill>
                  <a:schemeClr val="tx1"/>
                </a:solidFill>
                <a:latin typeface="Times New Roman" pitchFamily="18" charset="0"/>
                <a:cs typeface="Times New Roman" pitchFamily="18" charset="0"/>
              </a:rPr>
              <a:t> --- </a:t>
            </a:r>
            <a:r>
              <a:rPr lang="kk-KZ" sz="2000" dirty="0">
                <a:solidFill>
                  <a:schemeClr val="tx1"/>
                </a:solidFill>
                <a:latin typeface="Times New Roman" pitchFamily="18" charset="0"/>
                <a:cs typeface="Times New Roman" pitchFamily="18" charset="0"/>
              </a:rPr>
              <a:t>қақтығыс) қазақ тілінде нақты бір атаумен айдар тағуға келе бермейді. Қазақ тілінде «дау»: егес, керіс, жанжал деген мағынаны берсе, «шиеленіс» сөзі талас-тартыс, айтыс-тартыс деген мағыналар береді. </a:t>
            </a:r>
          </a:p>
          <a:p>
            <a:pPr algn="ctr"/>
            <a:r>
              <a:rPr lang="kk-KZ" sz="2000" dirty="0" smtClean="0">
                <a:solidFill>
                  <a:schemeClr val="tx1"/>
                </a:solidFill>
                <a:latin typeface="Times New Roman" pitchFamily="18" charset="0"/>
                <a:cs typeface="Times New Roman" pitchFamily="18" charset="0"/>
              </a:rPr>
              <a:t>Басқару теориясында </a:t>
            </a:r>
            <a:r>
              <a:rPr lang="kk-KZ" sz="2000" dirty="0">
                <a:solidFill>
                  <a:schemeClr val="tx1"/>
                </a:solidFill>
                <a:latin typeface="Times New Roman" pitchFamily="18" charset="0"/>
                <a:cs typeface="Times New Roman" pitchFamily="18" charset="0"/>
              </a:rPr>
              <a:t> көптеген түсініктердегі шиеленістердің, өзгерістердің, стресстердің де өз алдында  анықтамалары мен талқылаулары бар</a:t>
            </a:r>
            <a:r>
              <a:rPr lang="kk-KZ" sz="2000" dirty="0" smtClean="0">
                <a:solidFill>
                  <a:schemeClr val="tx1"/>
                </a:solidFill>
                <a:latin typeface="Times New Roman" pitchFamily="18" charset="0"/>
                <a:cs typeface="Times New Roman" pitchFamily="18" charset="0"/>
              </a:rPr>
              <a:t>. </a:t>
            </a:r>
            <a:r>
              <a:rPr lang="kk-KZ" sz="2000" dirty="0">
                <a:solidFill>
                  <a:schemeClr val="tx1"/>
                </a:solidFill>
                <a:latin typeface="Times New Roman" pitchFamily="18" charset="0"/>
                <a:cs typeface="Times New Roman" pitchFamily="18" charset="0"/>
              </a:rPr>
              <a:t>Шиеленіс дегеніміз – екі немесе одан да көп  жақтардың арасындағы </a:t>
            </a:r>
            <a:r>
              <a:rPr lang="kk-KZ" sz="2000" dirty="0" smtClean="0">
                <a:solidFill>
                  <a:schemeClr val="tx1"/>
                </a:solidFill>
                <a:latin typeface="Times New Roman" pitchFamily="18" charset="0"/>
                <a:cs typeface="Times New Roman" pitchFamily="18" charset="0"/>
              </a:rPr>
              <a:t>келіспеушілік.</a:t>
            </a:r>
            <a:r>
              <a:rPr lang="ru-RU" sz="2000" dirty="0" smtClean="0">
                <a:latin typeface="Times New Roman" pitchFamily="18" charset="0"/>
                <a:cs typeface="Times New Roman" pitchFamily="18" charset="0"/>
              </a:rPr>
              <a:t> </a:t>
            </a:r>
            <a:r>
              <a:rPr lang="ru-RU" sz="2000" dirty="0" err="1" smtClean="0">
                <a:solidFill>
                  <a:schemeClr val="tx1"/>
                </a:solidFill>
                <a:latin typeface="Times New Roman" pitchFamily="18" charset="0"/>
                <a:cs typeface="Times New Roman" pitchFamily="18" charset="0"/>
              </a:rPr>
              <a:t>Қақтығыс,талас</a:t>
            </a:r>
            <a:r>
              <a:rPr lang="ru-RU" sz="2000" dirty="0">
                <a:solidFill>
                  <a:schemeClr val="tx1"/>
                </a:solidFill>
                <a:latin typeface="Times New Roman" pitchFamily="18" charset="0"/>
                <a:cs typeface="Times New Roman" pitchFamily="18" charset="0"/>
              </a:rPr>
              <a:t>, </a:t>
            </a:r>
            <a:r>
              <a:rPr lang="ru-RU" sz="2000" dirty="0" err="1">
                <a:solidFill>
                  <a:schemeClr val="tx1"/>
                </a:solidFill>
                <a:latin typeface="Times New Roman" pitchFamily="18" charset="0"/>
                <a:cs typeface="Times New Roman" pitchFamily="18" charset="0"/>
              </a:rPr>
              <a:t>шиеленіс</a:t>
            </a:r>
            <a:r>
              <a:rPr lang="ru-RU" sz="2000" dirty="0">
                <a:solidFill>
                  <a:schemeClr val="tx1"/>
                </a:solidFill>
                <a:latin typeface="Times New Roman" pitchFamily="18" charset="0"/>
                <a:cs typeface="Times New Roman" pitchFamily="18" charset="0"/>
              </a:rPr>
              <a:t> </a:t>
            </a:r>
            <a:r>
              <a:rPr lang="ru-RU" sz="2000" dirty="0" err="1">
                <a:solidFill>
                  <a:schemeClr val="tx1"/>
                </a:solidFill>
                <a:latin typeface="Times New Roman" pitchFamily="18" charset="0"/>
                <a:cs typeface="Times New Roman" pitchFamily="18" charset="0"/>
              </a:rPr>
              <a:t>көріністері</a:t>
            </a:r>
            <a:r>
              <a:rPr lang="ru-RU" sz="2000" dirty="0">
                <a:solidFill>
                  <a:schemeClr val="tx1"/>
                </a:solidFill>
                <a:latin typeface="Times New Roman" pitchFamily="18" charset="0"/>
                <a:cs typeface="Times New Roman" pitchFamily="18" charset="0"/>
              </a:rPr>
              <a:t> </a:t>
            </a:r>
            <a:r>
              <a:rPr lang="ru-RU" sz="2000" dirty="0" err="1">
                <a:solidFill>
                  <a:schemeClr val="tx1"/>
                </a:solidFill>
                <a:latin typeface="Times New Roman" pitchFamily="18" charset="0"/>
                <a:cs typeface="Times New Roman" pitchFamily="18" charset="0"/>
              </a:rPr>
              <a:t>жалпы</a:t>
            </a:r>
            <a:r>
              <a:rPr lang="ru-RU" sz="2000" dirty="0">
                <a:solidFill>
                  <a:schemeClr val="tx1"/>
                </a:solidFill>
                <a:latin typeface="Times New Roman" pitchFamily="18" charset="0"/>
                <a:cs typeface="Times New Roman" pitchFamily="18" charset="0"/>
              </a:rPr>
              <a:t> </a:t>
            </a:r>
            <a:r>
              <a:rPr lang="ru-RU" sz="2000" dirty="0" err="1">
                <a:solidFill>
                  <a:schemeClr val="tx1"/>
                </a:solidFill>
                <a:latin typeface="Times New Roman" pitchFamily="18" charset="0"/>
                <a:cs typeface="Times New Roman" pitchFamily="18" charset="0"/>
              </a:rPr>
              <a:t>өмірде</a:t>
            </a:r>
            <a:r>
              <a:rPr lang="ru-RU" sz="2000" dirty="0">
                <a:solidFill>
                  <a:schemeClr val="tx1"/>
                </a:solidFill>
                <a:latin typeface="Times New Roman" pitchFamily="18" charset="0"/>
                <a:cs typeface="Times New Roman" pitchFamily="18" charset="0"/>
              </a:rPr>
              <a:t> де, </a:t>
            </a:r>
            <a:r>
              <a:rPr lang="ru-RU" sz="2000" dirty="0" err="1">
                <a:solidFill>
                  <a:schemeClr val="tx1"/>
                </a:solidFill>
                <a:latin typeface="Times New Roman" pitchFamily="18" charset="0"/>
                <a:cs typeface="Times New Roman" pitchFamily="18" charset="0"/>
              </a:rPr>
              <a:t>медицинада</a:t>
            </a:r>
            <a:r>
              <a:rPr lang="ru-RU" sz="2000" dirty="0">
                <a:solidFill>
                  <a:schemeClr val="tx1"/>
                </a:solidFill>
                <a:latin typeface="Times New Roman" pitchFamily="18" charset="0"/>
                <a:cs typeface="Times New Roman" pitchFamily="18" charset="0"/>
              </a:rPr>
              <a:t> да </a:t>
            </a:r>
            <a:r>
              <a:rPr lang="ru-RU" sz="2000" dirty="0" err="1">
                <a:solidFill>
                  <a:schemeClr val="tx1"/>
                </a:solidFill>
                <a:latin typeface="Times New Roman" pitchFamily="18" charset="0"/>
                <a:cs typeface="Times New Roman" pitchFamily="18" charset="0"/>
              </a:rPr>
              <a:t>кездесіп</a:t>
            </a:r>
            <a:r>
              <a:rPr lang="ru-RU" sz="2000" dirty="0">
                <a:solidFill>
                  <a:schemeClr val="tx1"/>
                </a:solidFill>
                <a:latin typeface="Times New Roman" pitchFamily="18" charset="0"/>
                <a:cs typeface="Times New Roman" pitchFamily="18" charset="0"/>
              </a:rPr>
              <a:t>, </a:t>
            </a:r>
            <a:r>
              <a:rPr lang="ru-RU" sz="2000" dirty="0" err="1">
                <a:solidFill>
                  <a:schemeClr val="tx1"/>
                </a:solidFill>
                <a:latin typeface="Times New Roman" pitchFamily="18" charset="0"/>
                <a:cs typeface="Times New Roman" pitchFamily="18" charset="0"/>
              </a:rPr>
              <a:t>жиі</a:t>
            </a:r>
            <a:r>
              <a:rPr lang="ru-RU" sz="2000" dirty="0">
                <a:solidFill>
                  <a:schemeClr val="tx1"/>
                </a:solidFill>
                <a:latin typeface="Times New Roman" pitchFamily="18" charset="0"/>
                <a:cs typeface="Times New Roman" pitchFamily="18" charset="0"/>
              </a:rPr>
              <a:t> </a:t>
            </a:r>
            <a:r>
              <a:rPr lang="ru-RU" sz="2000" dirty="0" err="1">
                <a:solidFill>
                  <a:schemeClr val="tx1"/>
                </a:solidFill>
                <a:latin typeface="Times New Roman" pitchFamily="18" charset="0"/>
                <a:cs typeface="Times New Roman" pitchFamily="18" charset="0"/>
              </a:rPr>
              <a:t>байкалады</a:t>
            </a:r>
            <a:r>
              <a:rPr lang="ru-RU" sz="2000" dirty="0">
                <a:solidFill>
                  <a:schemeClr val="tx1"/>
                </a:solidFill>
                <a:latin typeface="Times New Roman" pitchFamily="18" charset="0"/>
                <a:cs typeface="Times New Roman" pitchFamily="18" charset="0"/>
              </a:rPr>
              <a:t>. </a:t>
            </a:r>
            <a:r>
              <a:rPr lang="kk-KZ" sz="2000" dirty="0">
                <a:solidFill>
                  <a:schemeClr val="tx1"/>
                </a:solidFill>
                <a:latin typeface="Times New Roman" pitchFamily="18" charset="0"/>
                <a:cs typeface="Times New Roman" pitchFamily="18" charset="0"/>
              </a:rPr>
              <a:t>Медициналық ұжым арасында дәрігер мен дәрігер, дәрігер мен мейірбике, мейірбикелер мен мейірбикелер арасында шиеленістер болуы мүмкін. </a:t>
            </a:r>
          </a:p>
          <a:p>
            <a:pPr algn="ctr"/>
            <a:r>
              <a:rPr lang="kk-KZ" sz="2000" dirty="0">
                <a:solidFill>
                  <a:schemeClr val="tx1"/>
                </a:solidFill>
                <a:latin typeface="Times New Roman" pitchFamily="18" charset="0"/>
                <a:cs typeface="Times New Roman" pitchFamily="18" charset="0"/>
              </a:rPr>
              <a:t>       Медициналық ұжымда көптеген шиеленістер кездесуі мүмкін. </a:t>
            </a:r>
            <a:r>
              <a:rPr lang="ru-RU" sz="2000" dirty="0" err="1">
                <a:solidFill>
                  <a:schemeClr val="tx1"/>
                </a:solidFill>
                <a:latin typeface="Times New Roman" pitchFamily="18" charset="0"/>
                <a:cs typeface="Times New Roman" pitchFamily="18" charset="0"/>
              </a:rPr>
              <a:t>Әр</a:t>
            </a:r>
            <a:r>
              <a:rPr lang="ru-RU" sz="2000" dirty="0">
                <a:solidFill>
                  <a:schemeClr val="tx1"/>
                </a:solidFill>
                <a:latin typeface="Times New Roman" pitchFamily="18" charset="0"/>
                <a:cs typeface="Times New Roman" pitchFamily="18" charset="0"/>
              </a:rPr>
              <a:t> </a:t>
            </a:r>
            <a:r>
              <a:rPr lang="ru-RU" sz="2000" dirty="0" err="1">
                <a:solidFill>
                  <a:schemeClr val="tx1"/>
                </a:solidFill>
                <a:latin typeface="Times New Roman" pitchFamily="18" charset="0"/>
                <a:cs typeface="Times New Roman" pitchFamily="18" charset="0"/>
              </a:rPr>
              <a:t>шиеленісте</a:t>
            </a:r>
            <a:r>
              <a:rPr lang="ru-RU" sz="2000" dirty="0">
                <a:solidFill>
                  <a:schemeClr val="tx1"/>
                </a:solidFill>
                <a:latin typeface="Times New Roman" pitchFamily="18" charset="0"/>
                <a:cs typeface="Times New Roman" pitchFamily="18" charset="0"/>
              </a:rPr>
              <a:t> </a:t>
            </a:r>
            <a:r>
              <a:rPr lang="ru-RU" sz="2000" dirty="0" err="1">
                <a:solidFill>
                  <a:schemeClr val="tx1"/>
                </a:solidFill>
                <a:latin typeface="Times New Roman" pitchFamily="18" charset="0"/>
                <a:cs typeface="Times New Roman" pitchFamily="18" charset="0"/>
              </a:rPr>
              <a:t>дәрігердің</a:t>
            </a:r>
            <a:r>
              <a:rPr lang="ru-RU" sz="2000" dirty="0">
                <a:solidFill>
                  <a:schemeClr val="tx1"/>
                </a:solidFill>
                <a:latin typeface="Times New Roman" pitchFamily="18" charset="0"/>
                <a:cs typeface="Times New Roman" pitchFamily="18" charset="0"/>
              </a:rPr>
              <a:t> </a:t>
            </a:r>
            <a:r>
              <a:rPr lang="ru-RU" sz="2000" dirty="0" err="1">
                <a:solidFill>
                  <a:schemeClr val="tx1"/>
                </a:solidFill>
                <a:latin typeface="Times New Roman" pitchFamily="18" charset="0"/>
                <a:cs typeface="Times New Roman" pitchFamily="18" charset="0"/>
              </a:rPr>
              <a:t>ең</a:t>
            </a:r>
            <a:r>
              <a:rPr lang="ru-RU" sz="2000" dirty="0">
                <a:solidFill>
                  <a:schemeClr val="tx1"/>
                </a:solidFill>
                <a:latin typeface="Times New Roman" pitchFamily="18" charset="0"/>
                <a:cs typeface="Times New Roman" pitchFamily="18" charset="0"/>
              </a:rPr>
              <a:t> </a:t>
            </a:r>
            <a:r>
              <a:rPr lang="ru-RU" sz="2000" dirty="0" err="1">
                <a:solidFill>
                  <a:schemeClr val="tx1"/>
                </a:solidFill>
                <a:latin typeface="Times New Roman" pitchFamily="18" charset="0"/>
                <a:cs typeface="Times New Roman" pitchFamily="18" charset="0"/>
              </a:rPr>
              <a:t>бір</a:t>
            </a:r>
            <a:r>
              <a:rPr lang="ru-RU" sz="2000" dirty="0">
                <a:solidFill>
                  <a:schemeClr val="tx1"/>
                </a:solidFill>
                <a:latin typeface="Times New Roman" pitchFamily="18" charset="0"/>
                <a:cs typeface="Times New Roman" pitchFamily="18" charset="0"/>
              </a:rPr>
              <a:t> </a:t>
            </a:r>
            <a:r>
              <a:rPr lang="ru-RU" sz="2000" dirty="0" err="1">
                <a:solidFill>
                  <a:schemeClr val="tx1"/>
                </a:solidFill>
                <a:latin typeface="Times New Roman" pitchFamily="18" charset="0"/>
                <a:cs typeface="Times New Roman" pitchFamily="18" charset="0"/>
              </a:rPr>
              <a:t>басты</a:t>
            </a:r>
            <a:r>
              <a:rPr lang="ru-RU" sz="2000" dirty="0">
                <a:solidFill>
                  <a:schemeClr val="tx1"/>
                </a:solidFill>
                <a:latin typeface="Times New Roman" pitchFamily="18" charset="0"/>
                <a:cs typeface="Times New Roman" pitchFamily="18" charset="0"/>
              </a:rPr>
              <a:t> </a:t>
            </a:r>
            <a:r>
              <a:rPr lang="ru-RU" sz="2000" dirty="0" err="1">
                <a:solidFill>
                  <a:schemeClr val="tx1"/>
                </a:solidFill>
                <a:latin typeface="Times New Roman" pitchFamily="18" charset="0"/>
                <a:cs typeface="Times New Roman" pitchFamily="18" charset="0"/>
              </a:rPr>
              <a:t>мақсаты</a:t>
            </a:r>
            <a:r>
              <a:rPr lang="ru-RU" sz="2000" dirty="0">
                <a:solidFill>
                  <a:schemeClr val="tx1"/>
                </a:solidFill>
                <a:latin typeface="Times New Roman" pitchFamily="18" charset="0"/>
                <a:cs typeface="Times New Roman" pitchFamily="18" charset="0"/>
              </a:rPr>
              <a:t> — </a:t>
            </a:r>
            <a:r>
              <a:rPr lang="ru-RU" sz="2000" dirty="0" err="1">
                <a:solidFill>
                  <a:schemeClr val="tx1"/>
                </a:solidFill>
                <a:latin typeface="Times New Roman" pitchFamily="18" charset="0"/>
                <a:cs typeface="Times New Roman" pitchFamily="18" charset="0"/>
              </a:rPr>
              <a:t>бұл</a:t>
            </a:r>
            <a:r>
              <a:rPr lang="ru-RU" sz="2000" dirty="0">
                <a:solidFill>
                  <a:schemeClr val="tx1"/>
                </a:solidFill>
                <a:latin typeface="Times New Roman" pitchFamily="18" charset="0"/>
                <a:cs typeface="Times New Roman" pitchFamily="18" charset="0"/>
              </a:rPr>
              <a:t> </a:t>
            </a:r>
            <a:r>
              <a:rPr lang="ru-RU" sz="2000" dirty="0" err="1">
                <a:solidFill>
                  <a:schemeClr val="tx1"/>
                </a:solidFill>
                <a:latin typeface="Times New Roman" pitchFamily="18" charset="0"/>
                <a:cs typeface="Times New Roman" pitchFamily="18" charset="0"/>
              </a:rPr>
              <a:t>қарсылықтың</a:t>
            </a:r>
            <a:r>
              <a:rPr lang="ru-RU" sz="2000" dirty="0">
                <a:solidFill>
                  <a:schemeClr val="tx1"/>
                </a:solidFill>
                <a:latin typeface="Times New Roman" pitchFamily="18" charset="0"/>
                <a:cs typeface="Times New Roman" pitchFamily="18" charset="0"/>
              </a:rPr>
              <a:t> </a:t>
            </a:r>
            <a:r>
              <a:rPr lang="ru-RU" sz="2000" dirty="0" err="1">
                <a:solidFill>
                  <a:schemeClr val="tx1"/>
                </a:solidFill>
                <a:latin typeface="Times New Roman" pitchFamily="18" charset="0"/>
                <a:cs typeface="Times New Roman" pitchFamily="18" charset="0"/>
              </a:rPr>
              <a:t>мотивын</a:t>
            </a:r>
            <a:r>
              <a:rPr lang="ru-RU" sz="2000" dirty="0">
                <a:solidFill>
                  <a:schemeClr val="tx1"/>
                </a:solidFill>
                <a:latin typeface="Times New Roman" pitchFamily="18" charset="0"/>
                <a:cs typeface="Times New Roman" pitchFamily="18" charset="0"/>
              </a:rPr>
              <a:t>, </a:t>
            </a:r>
            <a:r>
              <a:rPr lang="ru-RU" sz="2000" dirty="0" err="1">
                <a:solidFill>
                  <a:schemeClr val="tx1"/>
                </a:solidFill>
                <a:latin typeface="Times New Roman" pitchFamily="18" charset="0"/>
                <a:cs typeface="Times New Roman" pitchFamily="18" charset="0"/>
              </a:rPr>
              <a:t>ягни</a:t>
            </a:r>
            <a:r>
              <a:rPr lang="ru-RU" sz="2000" dirty="0">
                <a:solidFill>
                  <a:schemeClr val="tx1"/>
                </a:solidFill>
                <a:latin typeface="Times New Roman" pitchFamily="18" charset="0"/>
                <a:cs typeface="Times New Roman" pitchFamily="18" charset="0"/>
              </a:rPr>
              <a:t>, </a:t>
            </a:r>
            <a:r>
              <a:rPr lang="ru-RU" sz="2000" dirty="0" err="1">
                <a:solidFill>
                  <a:schemeClr val="tx1"/>
                </a:solidFill>
                <a:latin typeface="Times New Roman" pitchFamily="18" charset="0"/>
                <a:cs typeface="Times New Roman" pitchFamily="18" charset="0"/>
              </a:rPr>
              <a:t>себептерін</a:t>
            </a:r>
            <a:r>
              <a:rPr lang="ru-RU" sz="2000" dirty="0">
                <a:solidFill>
                  <a:schemeClr val="tx1"/>
                </a:solidFill>
                <a:latin typeface="Times New Roman" pitchFamily="18" charset="0"/>
                <a:cs typeface="Times New Roman" pitchFamily="18" charset="0"/>
              </a:rPr>
              <a:t> </a:t>
            </a:r>
            <a:r>
              <a:rPr lang="ru-RU" sz="2000" dirty="0" err="1">
                <a:solidFill>
                  <a:schemeClr val="tx1"/>
                </a:solidFill>
                <a:latin typeface="Times New Roman" pitchFamily="18" charset="0"/>
                <a:cs typeface="Times New Roman" pitchFamily="18" charset="0"/>
              </a:rPr>
              <a:t>білу</a:t>
            </a:r>
            <a:r>
              <a:rPr lang="ru-RU" sz="2000" dirty="0">
                <a:solidFill>
                  <a:schemeClr val="tx1"/>
                </a:solidFill>
                <a:latin typeface="Times New Roman" pitchFamily="18" charset="0"/>
                <a:cs typeface="Times New Roman" pitchFamily="18" charset="0"/>
              </a:rPr>
              <a:t>.</a:t>
            </a:r>
            <a:r>
              <a:rPr lang="kk-KZ" sz="2000" dirty="0" smtClean="0">
                <a:solidFill>
                  <a:schemeClr val="tx1"/>
                </a:solidFill>
                <a:latin typeface="Times New Roman" pitchFamily="18" charset="0"/>
                <a:cs typeface="Times New Roman" pitchFamily="18" charset="0"/>
              </a:rPr>
              <a:t>  </a:t>
            </a:r>
            <a:endParaRPr lang="ru-RU" sz="2000" dirty="0">
              <a:solidFill>
                <a:schemeClr val="tx1"/>
              </a:solidFill>
              <a:latin typeface="Times New Roman" pitchFamily="18" charset="0"/>
              <a:cs typeface="Times New Roman" pitchFamily="18" charset="0"/>
            </a:endParaRPr>
          </a:p>
        </p:txBody>
      </p:sp>
      <p:sp>
        <p:nvSpPr>
          <p:cNvPr id="4" name="Стрелка вниз 3"/>
          <p:cNvSpPr/>
          <p:nvPr/>
        </p:nvSpPr>
        <p:spPr>
          <a:xfrm>
            <a:off x="4339351" y="908720"/>
            <a:ext cx="432048" cy="576063"/>
          </a:xfrm>
          <a:prstGeom prst="down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ru-RU"/>
          </a:p>
        </p:txBody>
      </p:sp>
    </p:spTree>
    <p:extLst>
      <p:ext uri="{BB962C8B-B14F-4D97-AF65-F5344CB8AC3E}">
        <p14:creationId xmlns:p14="http://schemas.microsoft.com/office/powerpoint/2010/main" val="54756397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9592" y="548680"/>
            <a:ext cx="7416824" cy="64807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kk-KZ" sz="3200" b="1" dirty="0" smtClean="0">
                <a:ln w="18000">
                  <a:solidFill>
                    <a:schemeClr val="accent2">
                      <a:satMod val="140000"/>
                    </a:schemeClr>
                  </a:solidFill>
                  <a:prstDash val="solid"/>
                  <a:miter lim="800000"/>
                </a:ln>
                <a:solidFill>
                  <a:schemeClr val="tx1"/>
                </a:solidFill>
                <a:effectLst>
                  <a:outerShdw blurRad="25500" dist="23000" dir="7020000" algn="tl">
                    <a:srgbClr val="000000">
                      <a:alpha val="50000"/>
                    </a:srgbClr>
                  </a:outerShdw>
                </a:effectLst>
                <a:latin typeface="Times New Roman" pitchFamily="18" charset="0"/>
                <a:cs typeface="Times New Roman" pitchFamily="18" charset="0"/>
              </a:rPr>
              <a:t>Пайдаланылған әдебиеттер:</a:t>
            </a:r>
            <a:endParaRPr lang="ru-RU" sz="3200" b="1" dirty="0">
              <a:ln w="18000">
                <a:solidFill>
                  <a:schemeClr val="accent2">
                    <a:satMod val="140000"/>
                  </a:schemeClr>
                </a:solidFill>
                <a:prstDash val="solid"/>
                <a:miter lim="800000"/>
              </a:ln>
              <a:solidFill>
                <a:schemeClr val="tx1"/>
              </a:solidFill>
              <a:effectLst>
                <a:outerShdw blurRad="25500" dist="23000" dir="7020000" algn="tl">
                  <a:srgbClr val="000000">
                    <a:alpha val="50000"/>
                  </a:srgbClr>
                </a:outerShdw>
              </a:effectLst>
              <a:latin typeface="Times New Roman" pitchFamily="18" charset="0"/>
              <a:cs typeface="Times New Roman" pitchFamily="18" charset="0"/>
            </a:endParaRPr>
          </a:p>
        </p:txBody>
      </p:sp>
      <p:sp>
        <p:nvSpPr>
          <p:cNvPr id="3" name="TextBox 2"/>
          <p:cNvSpPr txBox="1"/>
          <p:nvPr/>
        </p:nvSpPr>
        <p:spPr>
          <a:xfrm>
            <a:off x="1563541" y="2420888"/>
            <a:ext cx="5388198" cy="156966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marL="457200" indent="-457200">
              <a:buAutoNum type="arabicPeriod"/>
            </a:pPr>
            <a:r>
              <a:rPr lang="en-AU" sz="3200" b="1" u="sng" dirty="0" smtClean="0">
                <a:solidFill>
                  <a:schemeClr val="tx1"/>
                </a:solidFill>
                <a:latin typeface="Times New Roman" pitchFamily="18" charset="0"/>
                <a:cs typeface="Times New Roman" pitchFamily="18" charset="0"/>
              </a:rPr>
              <a:t>http</a:t>
            </a:r>
            <a:r>
              <a:rPr lang="en-AU" sz="3200" b="1" u="sng" dirty="0">
                <a:solidFill>
                  <a:schemeClr val="tx1"/>
                </a:solidFill>
                <a:latin typeface="Times New Roman" pitchFamily="18" charset="0"/>
                <a:cs typeface="Times New Roman" pitchFamily="18" charset="0"/>
              </a:rPr>
              <a:t>://</a:t>
            </a:r>
            <a:r>
              <a:rPr lang="en-AU" sz="3200" b="1" u="sng" dirty="0" smtClean="0">
                <a:solidFill>
                  <a:schemeClr val="tx1"/>
                </a:solidFill>
                <a:latin typeface="Times New Roman" pitchFamily="18" charset="0"/>
                <a:cs typeface="Times New Roman" pitchFamily="18" charset="0"/>
              </a:rPr>
              <a:t>samza</a:t>
            </a:r>
            <a:r>
              <a:rPr lang="en-AU" sz="3200" b="1" u="sng" dirty="0" smtClean="0">
                <a:latin typeface="Times New Roman" pitchFamily="18" charset="0"/>
                <a:cs typeface="Times New Roman" pitchFamily="18" charset="0"/>
              </a:rPr>
              <a:t>n.ru/200592</a:t>
            </a:r>
            <a:r>
              <a:rPr lang="kk-KZ" sz="3200" b="1" u="sng" dirty="0" smtClean="0">
                <a:solidFill>
                  <a:schemeClr val="accent2">
                    <a:lumMod val="60000"/>
                    <a:lumOff val="40000"/>
                  </a:schemeClr>
                </a:solidFill>
                <a:latin typeface="Times New Roman" pitchFamily="18" charset="0"/>
                <a:cs typeface="Times New Roman" pitchFamily="18" charset="0"/>
              </a:rPr>
              <a:t>  </a:t>
            </a:r>
          </a:p>
          <a:p>
            <a:pPr marL="457200" indent="-457200">
              <a:buAutoNum type="arabicPeriod"/>
            </a:pPr>
            <a:r>
              <a:rPr lang="en-AU" sz="3200" b="1" u="sng" dirty="0" smtClean="0">
                <a:solidFill>
                  <a:schemeClr val="tx1"/>
                </a:solidFill>
                <a:latin typeface="Times New Roman" pitchFamily="18" charset="0"/>
                <a:cs typeface="Times New Roman" pitchFamily="18" charset="0"/>
              </a:rPr>
              <a:t>studfiles.net</a:t>
            </a:r>
            <a:endParaRPr lang="kk-KZ" sz="3200" b="1" u="sng" dirty="0" smtClean="0">
              <a:solidFill>
                <a:schemeClr val="tx1"/>
              </a:solidFill>
              <a:latin typeface="Times New Roman" pitchFamily="18" charset="0"/>
              <a:cs typeface="Times New Roman" pitchFamily="18" charset="0"/>
            </a:endParaRPr>
          </a:p>
          <a:p>
            <a:pPr marL="457200" indent="-457200">
              <a:buAutoNum type="arabicPeriod"/>
            </a:pPr>
            <a:endParaRPr lang="kk-KZ" sz="3200" b="1" u="sng" dirty="0" smtClean="0">
              <a:solidFill>
                <a:schemeClr val="tx1"/>
              </a:solidFill>
              <a:latin typeface="Times New Roman" pitchFamily="18" charset="0"/>
              <a:cs typeface="Times New Roman" pitchFamily="18" charset="0"/>
            </a:endParaRPr>
          </a:p>
        </p:txBody>
      </p:sp>
      <p:cxnSp>
        <p:nvCxnSpPr>
          <p:cNvPr id="5" name="Прямая со стрелкой 4"/>
          <p:cNvCxnSpPr/>
          <p:nvPr/>
        </p:nvCxnSpPr>
        <p:spPr>
          <a:xfrm>
            <a:off x="3542291" y="1196752"/>
            <a:ext cx="0" cy="971186"/>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292932818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Городская">
  <a:themeElements>
    <a:clrScheme name="Городская">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Городская">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Городская">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1_Городская">
  <a:themeElements>
    <a:clrScheme name="Городская">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Городская">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Городская">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784</TotalTime>
  <Words>812</Words>
  <Application>Microsoft Office PowerPoint</Application>
  <PresentationFormat>Экран (4:3)</PresentationFormat>
  <Paragraphs>130</Paragraphs>
  <Slides>19</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2</vt:i4>
      </vt:variant>
      <vt:variant>
        <vt:lpstr>Заголовки слайдов</vt:lpstr>
      </vt:variant>
      <vt:variant>
        <vt:i4>19</vt:i4>
      </vt:variant>
    </vt:vector>
  </HeadingPairs>
  <TitlesOfParts>
    <vt:vector size="27" baseType="lpstr">
      <vt:lpstr>Brush Script MT</vt:lpstr>
      <vt:lpstr>Georgia</vt:lpstr>
      <vt:lpstr>Times New Roman</vt:lpstr>
      <vt:lpstr>Trebuchet MS</vt:lpstr>
      <vt:lpstr>Wingdings</vt:lpstr>
      <vt:lpstr>Wingdings 2</vt:lpstr>
      <vt:lpstr>Городская</vt:lpstr>
      <vt:lpstr>1_Городская</vt:lpstr>
      <vt:lpstr> Шиеленістердің даму тарихы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Шиленістерді, өзгерістерді,стрестерді басқару.  Шиленістердің даму тарихы.</dc:title>
  <dc:creator>Талшын</dc:creator>
  <cp:lastModifiedBy>Админ</cp:lastModifiedBy>
  <cp:revision>56</cp:revision>
  <dcterms:created xsi:type="dcterms:W3CDTF">2017-09-11T13:24:34Z</dcterms:created>
  <dcterms:modified xsi:type="dcterms:W3CDTF">2021-11-11T07:56:30Z</dcterms:modified>
</cp:coreProperties>
</file>