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255840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637580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582584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653067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02692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225975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084482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67841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123698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54613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17082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35509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26325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437690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556710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11.11.2021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11686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106E36-FD25-4E2D-B0AA-010F637433A0}" type="datetimeFigureOut">
              <a:rPr lang="ru-RU" smtClean="0"/>
              <a:pPr/>
              <a:t>11.11.2021</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33229214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pPr algn="ctr"/>
            <a:r>
              <a:rPr lang="kk-KZ" b="1" dirty="0" smtClean="0">
                <a:latin typeface="Times New Roman" panose="02020603050405020304" pitchFamily="18" charset="0"/>
                <a:cs typeface="Times New Roman" panose="02020603050405020304" pitchFamily="18" charset="0"/>
              </a:rPr>
              <a:t>Күнделікті өмірде </a:t>
            </a:r>
            <a:r>
              <a:rPr lang="kk-KZ" b="1" smtClean="0">
                <a:latin typeface="Times New Roman" panose="02020603050405020304" pitchFamily="18" charset="0"/>
                <a:cs typeface="Times New Roman" panose="02020603050405020304" pitchFamily="18" charset="0"/>
              </a:rPr>
              <a:t>кездесетін стресс түрлері</a:t>
            </a:r>
            <a:endParaRPr lang="ru-RU" dirty="0"/>
          </a:p>
        </p:txBody>
      </p:sp>
      <p:sp>
        <p:nvSpPr>
          <p:cNvPr id="4" name="Текст 5">
            <a:extLst>
              <a:ext uri="{FF2B5EF4-FFF2-40B4-BE49-F238E27FC236}">
                <a16:creationId xmlns:a16="http://schemas.microsoft.com/office/drawing/2014/main" id="{7D32C2CB-E1EA-854A-8B70-93F81680EBA6}"/>
              </a:ext>
            </a:extLst>
          </p:cNvPr>
          <p:cNvSpPr txBox="1">
            <a:spLocks/>
          </p:cNvSpPr>
          <p:nvPr/>
        </p:nvSpPr>
        <p:spPr>
          <a:xfrm>
            <a:off x="-1116632" y="404664"/>
            <a:ext cx="9525000" cy="1586380"/>
          </a:xfrm>
          <a:prstGeom prst="rect">
            <a:avLst/>
          </a:prstGeom>
        </p:spPr>
        <p:txBody>
          <a:bodyPr vert="horz" anchor="ctr">
            <a:normAutofit/>
          </a:bodyPr>
          <a:lstStyle/>
          <a:p>
            <a:pPr marL="3657600" marR="0" lvl="8" indent="0" algn="ctr" defTabSz="914400" rtl="0" eaLnBrk="1" fontAlgn="auto" latinLnBrk="0" hangingPunct="1">
              <a:lnSpc>
                <a:spcPct val="100000"/>
              </a:lnSpc>
              <a:spcBef>
                <a:spcPts val="300"/>
              </a:spcBef>
              <a:spcAft>
                <a:spcPts val="0"/>
              </a:spcAft>
              <a:buClr>
                <a:schemeClr val="accent3"/>
              </a:buClr>
              <a:buSzTx/>
              <a:buFont typeface="Georgia"/>
              <a:buNone/>
              <a:tabLst/>
              <a:defRPr/>
            </a:pPr>
            <a:endParaRPr kumimoji="0" lang="ru-RU" sz="1800" b="0" i="0" u="none" strike="noStrike" kern="1200" cap="none" spc="0" normalizeH="0" baseline="0" noProof="0" dirty="0">
              <a:ln>
                <a:noFill/>
              </a:ln>
              <a:solidFill>
                <a:schemeClr val="bg1"/>
              </a:solidFill>
              <a:effectLst/>
              <a:uLnTx/>
              <a:uFillTx/>
              <a:latin typeface="+mn-lt"/>
              <a:ea typeface="+mn-ea"/>
              <a:cs typeface="+mn-cs"/>
            </a:endParaRPr>
          </a:p>
        </p:txBody>
      </p:sp>
      <p:sp>
        <p:nvSpPr>
          <p:cNvPr id="7" name="Текст 5">
            <a:extLst>
              <a:ext uri="{FF2B5EF4-FFF2-40B4-BE49-F238E27FC236}">
                <a16:creationId xmlns:a16="http://schemas.microsoft.com/office/drawing/2014/main" id="{7D32C2CB-E1EA-854A-8B70-93F81680EBA6}"/>
              </a:ext>
            </a:extLst>
          </p:cNvPr>
          <p:cNvSpPr txBox="1">
            <a:spLocks/>
          </p:cNvSpPr>
          <p:nvPr/>
        </p:nvSpPr>
        <p:spPr>
          <a:xfrm>
            <a:off x="-540568" y="4581128"/>
            <a:ext cx="9484558" cy="1586380"/>
          </a:xfrm>
          <a:prstGeom prst="rect">
            <a:avLst/>
          </a:prstGeom>
        </p:spPr>
        <p:txBody>
          <a:bodyPr>
            <a:normAutofit/>
          </a:bodyPr>
          <a:lstStyle/>
          <a:p>
            <a:pPr marL="2240280" marR="0" lvl="8" indent="-182880" algn="r" defTabSz="914400" rtl="0" eaLnBrk="1" fontAlgn="auto" latinLnBrk="0" hangingPunct="1">
              <a:lnSpc>
                <a:spcPct val="100000"/>
              </a:lnSpc>
              <a:spcBef>
                <a:spcPts val="300"/>
              </a:spcBef>
              <a:spcAft>
                <a:spcPts val="0"/>
              </a:spcAft>
              <a:buClr>
                <a:schemeClr val="accent3"/>
              </a:buClr>
              <a:buSzTx/>
              <a:tabLst/>
              <a:defRPr/>
            </a:pPr>
            <a:endParaRPr kumimoji="0" lang="ru-RU" sz="2000" b="0" i="0" u="none" strike="noStrike" kern="1200" cap="none" spc="0" normalizeH="0" baseline="0" noProof="0" dirty="0">
              <a:ln>
                <a:noFill/>
              </a:ln>
              <a:solidFill>
                <a:srgbClr val="002060"/>
              </a:solidFill>
              <a:effectLst/>
              <a:uLnTx/>
              <a:uFillTx/>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14290"/>
            <a:ext cx="8229600" cy="989034"/>
          </a:xfrm>
        </p:spPr>
        <p:txBody>
          <a:bodyPr/>
          <a:lstStyle/>
          <a:p>
            <a:r>
              <a:rPr lang="kk-KZ" b="1" dirty="0" smtClean="0">
                <a:solidFill>
                  <a:srgbClr val="FF0000"/>
                </a:solidFill>
                <a:latin typeface="Times New Roman" pitchFamily="18" charset="0"/>
                <a:cs typeface="Times New Roman" pitchFamily="18" charset="0"/>
              </a:rPr>
              <a:t>Стресс</a:t>
            </a:r>
            <a:endParaRPr lang="ru-RU" b="1" dirty="0">
              <a:solidFill>
                <a:srgbClr val="FF0000"/>
              </a:solidFill>
              <a:latin typeface="Times New Roman" pitchFamily="18" charset="0"/>
              <a:cs typeface="Times New Roman" pitchFamily="18" charset="0"/>
            </a:endParaRPr>
          </a:p>
        </p:txBody>
      </p:sp>
      <p:sp>
        <p:nvSpPr>
          <p:cNvPr id="4" name="Стрелка вниз 3"/>
          <p:cNvSpPr/>
          <p:nvPr/>
        </p:nvSpPr>
        <p:spPr>
          <a:xfrm>
            <a:off x="3929058" y="1428736"/>
            <a:ext cx="1214446"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Блок-схема: карточка 4"/>
          <p:cNvSpPr/>
          <p:nvPr/>
        </p:nvSpPr>
        <p:spPr>
          <a:xfrm>
            <a:off x="571472" y="2357430"/>
            <a:ext cx="8001056" cy="3571900"/>
          </a:xfrm>
          <a:prstGeom prst="flowChartPunchedCard">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2400" b="1" dirty="0" smtClean="0">
                <a:solidFill>
                  <a:schemeClr val="tx1"/>
                </a:solidFill>
                <a:latin typeface="Times New Roman" pitchFamily="18" charset="0"/>
                <a:cs typeface="Times New Roman" pitchFamily="18" charset="0"/>
              </a:rPr>
              <a:t>Қатты күйзелу,абыржу,мөлшерден тыс ширақтылық деген сияқты бірнеше мағынаны қамтитын жалпылама сөзбен айтылған адамның ерекше күйі.Адамның жеке ерекшеліктеріне,мінезіне,жоғарғы жүйке әрекетінің типтеріен байланысты стресстің бірнеше түрлері анықталады</a:t>
            </a:r>
            <a:endParaRPr lang="ru-RU" sz="2400" b="1"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i="1" dirty="0" smtClean="0">
                <a:solidFill>
                  <a:srgbClr val="FF0000"/>
                </a:solidFill>
                <a:latin typeface="Times New Roman" pitchFamily="18" charset="0"/>
                <a:cs typeface="Times New Roman" pitchFamily="18" charset="0"/>
              </a:rPr>
              <a:t>Стресс туралы ілім</a:t>
            </a:r>
            <a:endParaRPr lang="ru-RU" b="1" i="1"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928802"/>
            <a:ext cx="8229600" cy="4197361"/>
          </a:xfrm>
        </p:spPr>
        <p:txBody>
          <a:bodyPr>
            <a:normAutofit lnSpcReduction="10000"/>
          </a:bodyPr>
          <a:lstStyle/>
          <a:p>
            <a:r>
              <a:rPr lang="kk-KZ" dirty="0" smtClean="0">
                <a:latin typeface="Times New Roman" pitchFamily="18" charset="0"/>
                <a:cs typeface="Times New Roman" pitchFamily="18" charset="0"/>
              </a:rPr>
              <a:t>Ганс Сельемен негізі құралған қазіргі медицинаның ең басты бөлімдерінің бірі.Ганс Селье 1926 жылы әр түрлі өзін нашар сезінумен зардап шегетін аурулар туралы алғашқы бақылауын жазды.Бұндай аурулардың бәрінде тәбеттің болмауы,бұлшық  ет әлсіздігі,АҚҚ жоғарылауы,жетістікке талпынудың жоғалуы сияқты өзгерістер байқалады.Ол оны дай ауру синдромы сияқты белгіледі.Ол көптеген адамдардың ағзасында ауырған кезде біртекті байқалатынын көрсетті:бүйрек ұсті безінің қыртысындағы өзгеріс,лимфоидты тіннің құлдырауы,асқазанның жаралануы.Ағза ішіндегі барлық мұндай өзгерістердің жиынтығын сипаттау үшін ол күйзеліс түсінігін енгізді.Осыдан кейін олұзақ жылдар бойы зерттеу медициналық және хирургия институтында және кейіннен стресстің халықаралық иститутын болған.Монреальда жұмыс істеді.1936жылы Г.Селье өзінің стресс туралы түсінігін құрастырған кішкене статьясын жазды және бір мезгілде “Әр түрлі зақымдаушы себеппен шақырылатын стресс” және “Жалпы бейімделу синдромы” және “Биологиялық стресс синдромы” деген жаңа ұғымдарын енгізді.</a:t>
            </a:r>
            <a:endParaRPr lang="ru-RU"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magia-stroinosti.ru/wp-content/uploads/2015/02/Gans-Sel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2414" y="624111"/>
            <a:ext cx="6878057" cy="5731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4001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0" y="2928934"/>
            <a:ext cx="3000396" cy="71438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latin typeface="Times New Roman" pitchFamily="18" charset="0"/>
                <a:cs typeface="Times New Roman" pitchFamily="18" charset="0"/>
              </a:rPr>
              <a:t>Стресс </a:t>
            </a:r>
            <a:r>
              <a:rPr lang="ru-RU" sz="2400" b="1" dirty="0" err="1" smtClean="0">
                <a:latin typeface="Times New Roman" pitchFamily="18" charset="0"/>
                <a:cs typeface="Times New Roman" pitchFamily="18" charset="0"/>
              </a:rPr>
              <a:t>түрлері</a:t>
            </a:r>
            <a:endParaRPr lang="ru-RU" sz="2400" b="1" dirty="0">
              <a:latin typeface="Times New Roman" pitchFamily="18" charset="0"/>
              <a:cs typeface="Times New Roman" pitchFamily="18" charset="0"/>
            </a:endParaRPr>
          </a:p>
        </p:txBody>
      </p:sp>
      <p:sp>
        <p:nvSpPr>
          <p:cNvPr id="5" name="Прямоугольник 4"/>
          <p:cNvSpPr/>
          <p:nvPr/>
        </p:nvSpPr>
        <p:spPr>
          <a:xfrm>
            <a:off x="3786182" y="1928802"/>
            <a:ext cx="2071702" cy="57150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smtClean="0">
                <a:solidFill>
                  <a:schemeClr val="tx1"/>
                </a:solidFill>
                <a:latin typeface="Times New Roman" pitchFamily="18" charset="0"/>
                <a:cs typeface="Times New Roman" pitchFamily="18" charset="0"/>
              </a:rPr>
              <a:t>Жедел</a:t>
            </a:r>
            <a:endParaRPr lang="ru-RU" sz="2400" b="1" dirty="0">
              <a:solidFill>
                <a:schemeClr val="tx1"/>
              </a:solidFill>
              <a:latin typeface="Times New Roman" pitchFamily="18" charset="0"/>
              <a:cs typeface="Times New Roman" pitchFamily="18" charset="0"/>
            </a:endParaRPr>
          </a:p>
        </p:txBody>
      </p:sp>
      <p:sp>
        <p:nvSpPr>
          <p:cNvPr id="6" name="Прямоугольник 5"/>
          <p:cNvSpPr/>
          <p:nvPr/>
        </p:nvSpPr>
        <p:spPr>
          <a:xfrm>
            <a:off x="3786182" y="3643314"/>
            <a:ext cx="2071702" cy="57150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dirty="0" smtClean="0">
                <a:solidFill>
                  <a:schemeClr val="tx1"/>
                </a:solidFill>
                <a:latin typeface="Times New Roman" pitchFamily="18" charset="0"/>
                <a:cs typeface="Times New Roman" pitchFamily="18" charset="0"/>
              </a:rPr>
              <a:t>Созылмалы</a:t>
            </a:r>
            <a:endParaRPr lang="ru-RU" sz="2000" b="1" dirty="0">
              <a:solidFill>
                <a:schemeClr val="tx1"/>
              </a:solidFill>
              <a:latin typeface="Times New Roman" pitchFamily="18" charset="0"/>
              <a:cs typeface="Times New Roman" pitchFamily="18" charset="0"/>
            </a:endParaRPr>
          </a:p>
        </p:txBody>
      </p:sp>
      <p:sp>
        <p:nvSpPr>
          <p:cNvPr id="7" name="Блок-схема: подготовка 6"/>
          <p:cNvSpPr/>
          <p:nvPr/>
        </p:nvSpPr>
        <p:spPr>
          <a:xfrm>
            <a:off x="5929322" y="0"/>
            <a:ext cx="3214678" cy="2143116"/>
          </a:xfrm>
          <a:prstGeom prst="flowChartPreparati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itchFamily="18" charset="0"/>
                <a:cs typeface="Times New Roman" pitchFamily="18" charset="0"/>
              </a:rPr>
              <a:t>Жедел стресте қорғаныс механизмдері қысқа уақытты-тек тітіркенгіштік әсер еткенде </a:t>
            </a:r>
            <a:r>
              <a:rPr lang="kk-KZ" b="1" dirty="0" smtClean="0">
                <a:solidFill>
                  <a:schemeClr val="tx1"/>
                </a:solidFill>
              </a:rPr>
              <a:t>қосылады. </a:t>
            </a:r>
            <a:endParaRPr lang="ru-RU" b="1" dirty="0">
              <a:solidFill>
                <a:schemeClr val="tx1"/>
              </a:solidFill>
            </a:endParaRPr>
          </a:p>
        </p:txBody>
      </p:sp>
      <p:sp>
        <p:nvSpPr>
          <p:cNvPr id="8" name="Блок-схема: подготовка 7"/>
          <p:cNvSpPr/>
          <p:nvPr/>
        </p:nvSpPr>
        <p:spPr>
          <a:xfrm>
            <a:off x="6000760" y="4286256"/>
            <a:ext cx="3143240" cy="1571636"/>
          </a:xfrm>
          <a:prstGeom prst="flowChartPreparati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itchFamily="18" charset="0"/>
                <a:cs typeface="Times New Roman" pitchFamily="18" charset="0"/>
              </a:rPr>
              <a:t>Созылмалы стресте организмге ұзақ уақытта әсер етеді.</a:t>
            </a:r>
            <a:endParaRPr lang="ru-RU" b="1" dirty="0">
              <a:solidFill>
                <a:schemeClr val="tx1"/>
              </a:solidFill>
              <a:latin typeface="Times New Roman" pitchFamily="18" charset="0"/>
              <a:cs typeface="Times New Roman" pitchFamily="18" charset="0"/>
            </a:endParaRPr>
          </a:p>
        </p:txBody>
      </p:sp>
      <p:sp>
        <p:nvSpPr>
          <p:cNvPr id="9" name="Стрелка вправо 8"/>
          <p:cNvSpPr/>
          <p:nvPr/>
        </p:nvSpPr>
        <p:spPr>
          <a:xfrm>
            <a:off x="3071802" y="2071678"/>
            <a:ext cx="50006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p:cNvSpPr/>
          <p:nvPr/>
        </p:nvSpPr>
        <p:spPr>
          <a:xfrm>
            <a:off x="3071802" y="3643314"/>
            <a:ext cx="50006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p:cNvSpPr/>
          <p:nvPr/>
        </p:nvSpPr>
        <p:spPr>
          <a:xfrm rot="1032510">
            <a:off x="5920664" y="3991845"/>
            <a:ext cx="50006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p:cNvSpPr/>
          <p:nvPr/>
        </p:nvSpPr>
        <p:spPr>
          <a:xfrm rot="20014779">
            <a:off x="5728709" y="1299559"/>
            <a:ext cx="500066"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типовой процесс 3"/>
          <p:cNvSpPr/>
          <p:nvPr/>
        </p:nvSpPr>
        <p:spPr>
          <a:xfrm>
            <a:off x="2357422" y="857232"/>
            <a:ext cx="6357982" cy="1571636"/>
          </a:xfrm>
          <a:prstGeom prst="flowChartPredefined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itchFamily="18" charset="0"/>
                <a:cs typeface="Times New Roman" pitchFamily="18" charset="0"/>
              </a:rPr>
              <a:t>Ұзақтайтын көтеріңкі көңіл күйде болуға әкеледі,оның өзі организмге жақсы әсер етеді:иммунитет артады,аурулардың беті қайтады,адам қуаныш толысуын сезеді,өте жақсыкөрінеді және тамаша сезінеді.</a:t>
            </a:r>
            <a:endParaRPr lang="ru-RU" b="1" dirty="0">
              <a:solidFill>
                <a:schemeClr val="tx1"/>
              </a:solidFill>
              <a:latin typeface="Times New Roman" pitchFamily="18" charset="0"/>
              <a:cs typeface="Times New Roman" pitchFamily="18" charset="0"/>
            </a:endParaRPr>
          </a:p>
        </p:txBody>
      </p:sp>
      <p:sp>
        <p:nvSpPr>
          <p:cNvPr id="5" name="Блок-схема: типовой процесс 4"/>
          <p:cNvSpPr/>
          <p:nvPr/>
        </p:nvSpPr>
        <p:spPr>
          <a:xfrm>
            <a:off x="2357422" y="4071942"/>
            <a:ext cx="6357982" cy="1571636"/>
          </a:xfrm>
          <a:prstGeom prst="flowChartPredefinedProcess">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itchFamily="18" charset="0"/>
                <a:cs typeface="Times New Roman" pitchFamily="18" charset="0"/>
              </a:rPr>
              <a:t>Дағдылы қалыптан ұзақ уақытқа шығарып тастайды және денсаулығына елеулі зиян келтіреді</a:t>
            </a:r>
            <a:endParaRPr lang="ru-RU" b="1" dirty="0">
              <a:solidFill>
                <a:schemeClr val="tx1"/>
              </a:solidFill>
              <a:latin typeface="Times New Roman" pitchFamily="18" charset="0"/>
              <a:cs typeface="Times New Roman" pitchFamily="18" charset="0"/>
            </a:endParaRPr>
          </a:p>
        </p:txBody>
      </p:sp>
      <p:sp>
        <p:nvSpPr>
          <p:cNvPr id="6" name="Пятиугольник 5"/>
          <p:cNvSpPr/>
          <p:nvPr/>
        </p:nvSpPr>
        <p:spPr>
          <a:xfrm>
            <a:off x="214282" y="1000108"/>
            <a:ext cx="1928826" cy="114300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b="1" dirty="0" smtClean="0">
                <a:solidFill>
                  <a:srgbClr val="FF0000"/>
                </a:solidFill>
                <a:latin typeface="Times New Roman" pitchFamily="18" charset="0"/>
                <a:cs typeface="Times New Roman" pitchFamily="18" charset="0"/>
              </a:rPr>
              <a:t>Жағымды стресс</a:t>
            </a:r>
            <a:endParaRPr lang="ru-RU" sz="2400" b="1" dirty="0">
              <a:solidFill>
                <a:srgbClr val="FF0000"/>
              </a:solidFill>
              <a:latin typeface="Times New Roman" pitchFamily="18" charset="0"/>
              <a:cs typeface="Times New Roman" pitchFamily="18" charset="0"/>
            </a:endParaRPr>
          </a:p>
        </p:txBody>
      </p:sp>
      <p:sp>
        <p:nvSpPr>
          <p:cNvPr id="7" name="Пятиугольник 6"/>
          <p:cNvSpPr/>
          <p:nvPr/>
        </p:nvSpPr>
        <p:spPr>
          <a:xfrm>
            <a:off x="214282" y="4286256"/>
            <a:ext cx="1928826" cy="114300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dirty="0" smtClean="0">
                <a:solidFill>
                  <a:srgbClr val="FF0000"/>
                </a:solidFill>
                <a:latin typeface="Times New Roman" pitchFamily="18" charset="0"/>
                <a:cs typeface="Times New Roman" pitchFamily="18" charset="0"/>
              </a:rPr>
              <a:t>Жағымсыз стресс</a:t>
            </a:r>
            <a:endParaRPr lang="ru-RU" sz="2000" b="1" dirty="0">
              <a:solidFill>
                <a:srgbClr val="FF0000"/>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764704"/>
            <a:ext cx="7128792" cy="523220"/>
          </a:xfrm>
          <a:prstGeom prst="rect">
            <a:avLst/>
          </a:prstGeom>
        </p:spPr>
        <p:txBody>
          <a:bodyPr wrap="square">
            <a:spAutoFit/>
          </a:bodyPr>
          <a:lstStyle/>
          <a:p>
            <a:pPr fontAlgn="base"/>
            <a:r>
              <a:rPr lang="ru-RU" sz="2800" dirty="0" err="1">
                <a:solidFill>
                  <a:srgbClr val="002060"/>
                </a:solidFill>
                <a:latin typeface="Times New Roman" pitchFamily="18" charset="0"/>
                <a:cs typeface="Times New Roman" pitchFamily="18" charset="0"/>
              </a:rPr>
              <a:t>Күйзеліске</a:t>
            </a:r>
            <a:r>
              <a:rPr lang="ru-RU" sz="2800" dirty="0">
                <a:solidFill>
                  <a:srgbClr val="002060"/>
                </a:solidFill>
                <a:latin typeface="Times New Roman" pitchFamily="18" charset="0"/>
                <a:cs typeface="Times New Roman" pitchFamily="18" charset="0"/>
              </a:rPr>
              <a:t> </a:t>
            </a:r>
            <a:r>
              <a:rPr lang="ru-RU" sz="2800" dirty="0" err="1">
                <a:solidFill>
                  <a:srgbClr val="002060"/>
                </a:solidFill>
                <a:latin typeface="Times New Roman" pitchFamily="18" charset="0"/>
                <a:cs typeface="Times New Roman" pitchFamily="18" charset="0"/>
              </a:rPr>
              <a:t>нелер</a:t>
            </a:r>
            <a:r>
              <a:rPr lang="ru-RU" sz="2800" dirty="0">
                <a:solidFill>
                  <a:srgbClr val="002060"/>
                </a:solidFill>
                <a:latin typeface="Times New Roman" pitchFamily="18" charset="0"/>
                <a:cs typeface="Times New Roman" pitchFamily="18" charset="0"/>
              </a:rPr>
              <a:t> </a:t>
            </a:r>
            <a:r>
              <a:rPr lang="ru-RU" sz="2800" dirty="0" err="1">
                <a:solidFill>
                  <a:srgbClr val="002060"/>
                </a:solidFill>
                <a:latin typeface="Times New Roman" pitchFamily="18" charset="0"/>
                <a:cs typeface="Times New Roman" pitchFamily="18" charset="0"/>
              </a:rPr>
              <a:t>түрткі</a:t>
            </a:r>
            <a:r>
              <a:rPr lang="ru-RU" sz="2800" dirty="0">
                <a:solidFill>
                  <a:srgbClr val="002060"/>
                </a:solidFill>
                <a:latin typeface="Times New Roman" pitchFamily="18" charset="0"/>
                <a:cs typeface="Times New Roman" pitchFamily="18" charset="0"/>
              </a:rPr>
              <a:t> </a:t>
            </a:r>
            <a:r>
              <a:rPr lang="ru-RU" sz="2800" dirty="0" err="1">
                <a:solidFill>
                  <a:srgbClr val="002060"/>
                </a:solidFill>
                <a:latin typeface="Times New Roman" pitchFamily="18" charset="0"/>
                <a:cs typeface="Times New Roman" pitchFamily="18" charset="0"/>
              </a:rPr>
              <a:t>болуы</a:t>
            </a:r>
            <a:r>
              <a:rPr lang="ru-RU" sz="2800" dirty="0">
                <a:solidFill>
                  <a:srgbClr val="002060"/>
                </a:solidFill>
                <a:latin typeface="Times New Roman" pitchFamily="18" charset="0"/>
                <a:cs typeface="Times New Roman" pitchFamily="18" charset="0"/>
              </a:rPr>
              <a:t> </a:t>
            </a:r>
            <a:r>
              <a:rPr lang="ru-RU" sz="2800" dirty="0" err="1">
                <a:solidFill>
                  <a:srgbClr val="002060"/>
                </a:solidFill>
                <a:latin typeface="Times New Roman" pitchFamily="18" charset="0"/>
                <a:cs typeface="Times New Roman" pitchFamily="18" charset="0"/>
              </a:rPr>
              <a:t>мүмкін</a:t>
            </a:r>
            <a:r>
              <a:rPr lang="ru-RU" sz="2800" dirty="0" smtClean="0">
                <a:solidFill>
                  <a:srgbClr val="002060"/>
                </a:solidFill>
                <a:latin typeface="Times New Roman" pitchFamily="18" charset="0"/>
                <a:cs typeface="Times New Roman" pitchFamily="18" charset="0"/>
              </a:rPr>
              <a:t>?</a:t>
            </a:r>
            <a:endParaRPr lang="ru-RU" sz="2800" dirty="0">
              <a:solidFill>
                <a:srgbClr val="002060"/>
              </a:solidFill>
              <a:latin typeface="Times New Roman" pitchFamily="18" charset="0"/>
              <a:cs typeface="Times New Roman" pitchFamily="18" charset="0"/>
            </a:endParaRPr>
          </a:p>
        </p:txBody>
      </p:sp>
      <p:sp>
        <p:nvSpPr>
          <p:cNvPr id="3" name="Прямоугольник 2"/>
          <p:cNvSpPr/>
          <p:nvPr/>
        </p:nvSpPr>
        <p:spPr>
          <a:xfrm>
            <a:off x="251520" y="1443841"/>
            <a:ext cx="8352928" cy="4154984"/>
          </a:xfrm>
          <a:prstGeom prst="rect">
            <a:avLst/>
          </a:prstGeom>
        </p:spPr>
        <p:txBody>
          <a:bodyPr wrap="square">
            <a:spAutoFit/>
          </a:bodyPr>
          <a:lstStyle/>
          <a:p>
            <a:pPr marL="342900" indent="-342900" fontAlgn="base">
              <a:buFont typeface="Wingdings" pitchFamily="2" charset="2"/>
              <a:buChar char="Ø"/>
            </a:pPr>
            <a:r>
              <a:rPr lang="ru-RU" sz="2400" dirty="0" err="1">
                <a:latin typeface="Times New Roman" pitchFamily="18" charset="0"/>
                <a:cs typeface="Times New Roman" pitchFamily="18" charset="0"/>
              </a:rPr>
              <a:t>Физикалық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түрткілер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ыстық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суық</a:t>
            </a:r>
            <a:r>
              <a:rPr lang="ru-RU" sz="2400" dirty="0">
                <a:latin typeface="Times New Roman" pitchFamily="18" charset="0"/>
                <a:cs typeface="Times New Roman" pitchFamily="18" charset="0"/>
              </a:rPr>
              <a:t>, шу, от, </a:t>
            </a:r>
            <a:r>
              <a:rPr lang="ru-RU" sz="2400" dirty="0" err="1">
                <a:latin typeface="Times New Roman" pitchFamily="18" charset="0"/>
                <a:cs typeface="Times New Roman" pitchFamily="18" charset="0"/>
              </a:rPr>
              <a:t>жол</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қозғалысы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зорлық</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зомбылық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аурулар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жұмыс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жағдайларының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нашарлығы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т.б</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342900" indent="-342900" fontAlgn="base">
              <a:buFont typeface="Wingdings" pitchFamily="2" charset="2"/>
              <a:buChar char="Ø"/>
            </a:pPr>
            <a:endParaRPr lang="ru-RU" sz="2400" dirty="0" smtClean="0">
              <a:latin typeface="Times New Roman" pitchFamily="18" charset="0"/>
              <a:cs typeface="Times New Roman" pitchFamily="18" charset="0"/>
            </a:endParaRPr>
          </a:p>
          <a:p>
            <a:pPr marL="342900" indent="-342900" fontAlgn="base">
              <a:buFont typeface="Wingdings" pitchFamily="2" charset="2"/>
              <a:buChar char="Ø"/>
            </a:pPr>
            <a:r>
              <a:rPr lang="ru-RU" sz="2400" dirty="0" err="1" smtClean="0">
                <a:latin typeface="Times New Roman" pitchFamily="18" charset="0"/>
                <a:cs typeface="Times New Roman" pitchFamily="18" charset="0"/>
              </a:rPr>
              <a:t>Әлеуметтік</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түрткілер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қоғамдық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эконоикалық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саясаттық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отбасылық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жұмыспен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мансаптылықпен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байланыстылар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жеке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адамдар</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аралық</a:t>
            </a:r>
            <a:endParaRPr lang="ru-RU" sz="2400" dirty="0" smtClean="0">
              <a:latin typeface="Times New Roman" pitchFamily="18" charset="0"/>
              <a:cs typeface="Times New Roman" pitchFamily="18" charset="0"/>
            </a:endParaRPr>
          </a:p>
          <a:p>
            <a:pPr marL="342900" indent="-342900" fontAlgn="base">
              <a:buFont typeface="Wingdings" pitchFamily="2" charset="2"/>
              <a:buChar char="Ø"/>
            </a:pPr>
            <a:endParaRPr lang="ru-RU" sz="2400" dirty="0" smtClean="0">
              <a:latin typeface="Times New Roman" pitchFamily="18" charset="0"/>
              <a:cs typeface="Times New Roman" pitchFamily="18" charset="0"/>
            </a:endParaRPr>
          </a:p>
          <a:p>
            <a:pPr marL="342900" indent="-342900" fontAlgn="base">
              <a:buFont typeface="Wingdings" pitchFamily="2" charset="2"/>
              <a:buChar char="Ø"/>
            </a:pPr>
            <a:r>
              <a:rPr lang="ru-RU" sz="2400" dirty="0" err="1" smtClean="0">
                <a:latin typeface="Times New Roman" pitchFamily="18" charset="0"/>
                <a:cs typeface="Times New Roman" pitchFamily="18" charset="0"/>
              </a:rPr>
              <a:t>Отбасылық</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түрткілер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міндеттерді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бөлу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қызғаншықтық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құндылықтар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жүйесіндегі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өзгешелік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аурулар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отбасындағы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өлім</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жітім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т.б</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491370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68780" y="764704"/>
            <a:ext cx="8352927"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400" b="1" dirty="0" err="1">
                <a:solidFill>
                  <a:schemeClr val="tx1"/>
                </a:solidFill>
                <a:latin typeface="Times New Roman" pitchFamily="18" charset="0"/>
                <a:cs typeface="Times New Roman" pitchFamily="18" charset="0"/>
              </a:rPr>
              <a:t>Стресстің</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күйзеліс</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бірнеше</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сатылары</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болады.Олар</a:t>
            </a:r>
            <a:r>
              <a:rPr lang="ru-RU" sz="2400" dirty="0">
                <a:solidFill>
                  <a:schemeClr val="tx1"/>
                </a:solidFill>
                <a:latin typeface="Times New Roman" pitchFamily="18" charset="0"/>
                <a:cs typeface="Times New Roman" pitchFamily="18" charset="0"/>
              </a:rPr>
              <a:t>:</a:t>
            </a:r>
          </a:p>
        </p:txBody>
      </p:sp>
      <p:sp>
        <p:nvSpPr>
          <p:cNvPr id="4" name="Стрелка вниз 3"/>
          <p:cNvSpPr/>
          <p:nvPr/>
        </p:nvSpPr>
        <p:spPr>
          <a:xfrm rot="2430270">
            <a:off x="1364457" y="2089997"/>
            <a:ext cx="484632" cy="8640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a:off x="4329683" y="2143845"/>
            <a:ext cx="484632" cy="8640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rot="19393883">
            <a:off x="7443572" y="2116034"/>
            <a:ext cx="484632" cy="8640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238621" y="3212976"/>
            <a:ext cx="2736304" cy="792088"/>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000" b="1" dirty="0" err="1">
                <a:solidFill>
                  <a:schemeClr val="tx1"/>
                </a:solidFill>
                <a:latin typeface="Times New Roman" pitchFamily="18" charset="0"/>
                <a:cs typeface="Times New Roman" pitchFamily="18" charset="0"/>
              </a:rPr>
              <a:t>Бірінші</a:t>
            </a:r>
            <a:r>
              <a:rPr lang="ru-RU" sz="2000" b="1" dirty="0">
                <a:solidFill>
                  <a:schemeClr val="tx1"/>
                </a:solidFill>
                <a:latin typeface="Times New Roman" pitchFamily="18" charset="0"/>
                <a:cs typeface="Times New Roman" pitchFamily="18" charset="0"/>
              </a:rPr>
              <a:t> </a:t>
            </a:r>
            <a:br>
              <a:rPr lang="ru-RU" sz="2000" b="1" dirty="0">
                <a:solidFill>
                  <a:schemeClr val="tx1"/>
                </a:solidFill>
                <a:latin typeface="Times New Roman" pitchFamily="18" charset="0"/>
                <a:cs typeface="Times New Roman" pitchFamily="18" charset="0"/>
              </a:rPr>
            </a:br>
            <a:r>
              <a:rPr lang="ru-RU" sz="2000" b="1" dirty="0">
                <a:solidFill>
                  <a:schemeClr val="tx1"/>
                </a:solidFill>
                <a:latin typeface="Times New Roman" pitchFamily="18" charset="0"/>
                <a:cs typeface="Times New Roman" pitchFamily="18" charset="0"/>
              </a:rPr>
              <a:t>(</a:t>
            </a:r>
            <a:r>
              <a:rPr lang="ru-RU" sz="2000" b="1" dirty="0" err="1">
                <a:solidFill>
                  <a:schemeClr val="tx1"/>
                </a:solidFill>
                <a:latin typeface="Times New Roman" pitchFamily="18" charset="0"/>
                <a:cs typeface="Times New Roman" pitchFamily="18" charset="0"/>
              </a:rPr>
              <a:t>үрейлену</a:t>
            </a:r>
            <a:r>
              <a:rPr lang="ru-RU" sz="2000" b="1" dirty="0">
                <a:solidFill>
                  <a:schemeClr val="tx1"/>
                </a:solidFill>
                <a:latin typeface="Times New Roman" pitchFamily="18" charset="0"/>
                <a:cs typeface="Times New Roman" pitchFamily="18" charset="0"/>
              </a:rPr>
              <a:t> </a:t>
            </a:r>
            <a:r>
              <a:rPr lang="ru-RU" sz="2000" b="1" dirty="0" err="1" smtClean="0">
                <a:solidFill>
                  <a:schemeClr val="tx1"/>
                </a:solidFill>
                <a:latin typeface="Times New Roman" pitchFamily="18" charset="0"/>
                <a:cs typeface="Times New Roman" pitchFamily="18" charset="0"/>
              </a:rPr>
              <a:t>сатысы</a:t>
            </a:r>
            <a:r>
              <a:rPr lang="ru-RU" sz="2000" b="1" dirty="0" smtClean="0">
                <a:solidFill>
                  <a:schemeClr val="tx1"/>
                </a:solidFill>
                <a:latin typeface="Times New Roman" pitchFamily="18" charset="0"/>
                <a:cs typeface="Times New Roman" pitchFamily="18" charset="0"/>
              </a:rPr>
              <a:t>)</a:t>
            </a:r>
            <a:endParaRPr lang="ru-RU" sz="2000" b="1" dirty="0">
              <a:solidFill>
                <a:schemeClr val="tx1"/>
              </a:solidFill>
              <a:latin typeface="Times New Roman" pitchFamily="18" charset="0"/>
              <a:cs typeface="Times New Roman" pitchFamily="18" charset="0"/>
            </a:endParaRPr>
          </a:p>
        </p:txBody>
      </p:sp>
      <p:sp>
        <p:nvSpPr>
          <p:cNvPr id="9" name="Прямоугольник 8"/>
          <p:cNvSpPr/>
          <p:nvPr/>
        </p:nvSpPr>
        <p:spPr>
          <a:xfrm>
            <a:off x="3203847" y="3214254"/>
            <a:ext cx="2736304" cy="790810"/>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000" b="1" dirty="0" err="1">
                <a:solidFill>
                  <a:schemeClr val="tx1"/>
                </a:solidFill>
                <a:latin typeface="Times New Roman" pitchFamily="18" charset="0"/>
                <a:cs typeface="Times New Roman" pitchFamily="18" charset="0"/>
              </a:rPr>
              <a:t>Екінші</a:t>
            </a:r>
            <a:r>
              <a:rPr lang="ru-RU" sz="2000" b="1" dirty="0">
                <a:solidFill>
                  <a:schemeClr val="tx1"/>
                </a:solidFill>
                <a:latin typeface="Times New Roman" pitchFamily="18" charset="0"/>
                <a:cs typeface="Times New Roman" pitchFamily="18" charset="0"/>
              </a:rPr>
              <a:t> </a:t>
            </a:r>
            <a:br>
              <a:rPr lang="ru-RU" sz="2000" b="1" dirty="0">
                <a:solidFill>
                  <a:schemeClr val="tx1"/>
                </a:solidFill>
                <a:latin typeface="Times New Roman" pitchFamily="18" charset="0"/>
                <a:cs typeface="Times New Roman" pitchFamily="18" charset="0"/>
              </a:rPr>
            </a:br>
            <a:r>
              <a:rPr lang="ru-RU" sz="2000" b="1" dirty="0">
                <a:solidFill>
                  <a:schemeClr val="tx1"/>
                </a:solidFill>
                <a:latin typeface="Times New Roman" pitchFamily="18" charset="0"/>
                <a:cs typeface="Times New Roman" pitchFamily="18" charset="0"/>
              </a:rPr>
              <a:t>(</a:t>
            </a:r>
            <a:r>
              <a:rPr lang="ru-RU" sz="2000" b="1" dirty="0" err="1">
                <a:solidFill>
                  <a:schemeClr val="tx1"/>
                </a:solidFill>
                <a:latin typeface="Times New Roman" pitchFamily="18" charset="0"/>
                <a:cs typeface="Times New Roman" pitchFamily="18" charset="0"/>
              </a:rPr>
              <a:t>қарсыласу</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сатысы</a:t>
            </a:r>
            <a:r>
              <a:rPr lang="ru-RU" sz="2000" b="1" dirty="0" smtClean="0">
                <a:solidFill>
                  <a:schemeClr val="tx1"/>
                </a:solidFill>
                <a:latin typeface="Times New Roman" pitchFamily="18" charset="0"/>
                <a:cs typeface="Times New Roman" pitchFamily="18" charset="0"/>
              </a:rPr>
              <a:t>)</a:t>
            </a:r>
            <a:endParaRPr lang="ru-RU" sz="2000" b="1" dirty="0">
              <a:solidFill>
                <a:schemeClr val="tx1"/>
              </a:solidFill>
              <a:latin typeface="Times New Roman" pitchFamily="18" charset="0"/>
              <a:cs typeface="Times New Roman" pitchFamily="18" charset="0"/>
            </a:endParaRPr>
          </a:p>
        </p:txBody>
      </p:sp>
      <p:sp>
        <p:nvSpPr>
          <p:cNvPr id="10" name="Прямоугольник 9"/>
          <p:cNvSpPr/>
          <p:nvPr/>
        </p:nvSpPr>
        <p:spPr>
          <a:xfrm>
            <a:off x="6317735" y="3212976"/>
            <a:ext cx="2736304" cy="792088"/>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000" b="1" dirty="0" err="1">
                <a:solidFill>
                  <a:schemeClr val="tx1"/>
                </a:solidFill>
                <a:latin typeface="Times New Roman" pitchFamily="18" charset="0"/>
                <a:cs typeface="Times New Roman" pitchFamily="18" charset="0"/>
              </a:rPr>
              <a:t>Үшінші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әлсіреу</a:t>
            </a:r>
            <a:r>
              <a:rPr lang="ru-RU" sz="2000" b="1" dirty="0">
                <a:solidFill>
                  <a:schemeClr val="tx1"/>
                </a:solidFill>
                <a:latin typeface="Times New Roman" pitchFamily="18" charset="0"/>
                <a:cs typeface="Times New Roman" pitchFamily="18" charset="0"/>
              </a:rPr>
              <a:t> </a:t>
            </a:r>
            <a:r>
              <a:rPr lang="ru-RU" sz="2000" b="1" dirty="0" err="1" smtClean="0">
                <a:solidFill>
                  <a:schemeClr val="tx1"/>
                </a:solidFill>
                <a:latin typeface="Times New Roman" pitchFamily="18" charset="0"/>
                <a:cs typeface="Times New Roman" pitchFamily="18" charset="0"/>
              </a:rPr>
              <a:t>сатысы</a:t>
            </a:r>
            <a:r>
              <a:rPr lang="ru-RU" sz="2000" b="1" dirty="0" smtClean="0">
                <a:solidFill>
                  <a:schemeClr val="tx1"/>
                </a:solidFill>
                <a:latin typeface="Times New Roman" pitchFamily="18" charset="0"/>
                <a:cs typeface="Times New Roman" pitchFamily="18" charset="0"/>
              </a:rPr>
              <a:t>)</a:t>
            </a:r>
            <a:endParaRPr lang="ru-RU" sz="2000" b="1"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1" y="4500563"/>
            <a:ext cx="2431156"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1908" y="4500564"/>
            <a:ext cx="2998044" cy="2024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0600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395536" y="908720"/>
            <a:ext cx="3888432" cy="4896544"/>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400" b="1" i="1" dirty="0" err="1">
                <a:solidFill>
                  <a:schemeClr val="tx1"/>
                </a:solidFill>
                <a:latin typeface="Times New Roman" pitchFamily="18" charset="0"/>
                <a:cs typeface="Times New Roman" pitchFamily="18" charset="0"/>
              </a:rPr>
              <a:t>Бірінші</a:t>
            </a:r>
            <a:r>
              <a:rPr lang="ru-RU" sz="2400" b="1" i="1" dirty="0">
                <a:solidFill>
                  <a:schemeClr val="tx1"/>
                </a:solidFill>
                <a:latin typeface="Times New Roman" pitchFamily="18" charset="0"/>
                <a:cs typeface="Times New Roman" pitchFamily="18" charset="0"/>
              </a:rPr>
              <a:t> (</a:t>
            </a:r>
            <a:r>
              <a:rPr lang="ru-RU" sz="2400" b="1" i="1" dirty="0" err="1">
                <a:solidFill>
                  <a:schemeClr val="tx1"/>
                </a:solidFill>
                <a:latin typeface="Times New Roman" pitchFamily="18" charset="0"/>
                <a:cs typeface="Times New Roman" pitchFamily="18" charset="0"/>
              </a:rPr>
              <a:t>үрейлену</a:t>
            </a:r>
            <a:r>
              <a:rPr lang="ru-RU" sz="2400" b="1" i="1" dirty="0">
                <a:solidFill>
                  <a:schemeClr val="tx1"/>
                </a:solidFill>
                <a:latin typeface="Times New Roman" pitchFamily="18" charset="0"/>
                <a:cs typeface="Times New Roman" pitchFamily="18" charset="0"/>
              </a:rPr>
              <a:t> </a:t>
            </a:r>
            <a:r>
              <a:rPr lang="ru-RU" sz="2400" b="1" i="1" dirty="0" err="1">
                <a:solidFill>
                  <a:schemeClr val="tx1"/>
                </a:solidFill>
                <a:latin typeface="Times New Roman" pitchFamily="18" charset="0"/>
                <a:cs typeface="Times New Roman" pitchFamily="18" charset="0"/>
              </a:rPr>
              <a:t>сатысы</a:t>
            </a:r>
            <a:r>
              <a:rPr lang="ru-RU" sz="2400" b="1" i="1" dirty="0" smtClean="0">
                <a:solidFill>
                  <a:schemeClr val="tx1"/>
                </a:solidFill>
                <a:latin typeface="Times New Roman" pitchFamily="18" charset="0"/>
                <a:cs typeface="Times New Roman" pitchFamily="18" charset="0"/>
              </a:rPr>
              <a:t>)</a:t>
            </a:r>
          </a:p>
          <a:p>
            <a:pPr fontAlgn="base"/>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Мұндай</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кезеңде</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жүрек</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жиірек</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соғады</a:t>
            </a:r>
            <a:r>
              <a:rPr lang="ru-RU" sz="2400" b="1" dirty="0">
                <a:solidFill>
                  <a:schemeClr val="tx1"/>
                </a:solidFill>
                <a:latin typeface="Times New Roman" pitchFamily="18" charset="0"/>
                <a:cs typeface="Times New Roman" pitchFamily="18" charset="0"/>
              </a:rPr>
              <a:t> , ас </a:t>
            </a:r>
            <a:r>
              <a:rPr lang="ru-RU" sz="2400" b="1" dirty="0" err="1">
                <a:solidFill>
                  <a:schemeClr val="tx1"/>
                </a:solidFill>
                <a:latin typeface="Times New Roman" pitchFamily="18" charset="0"/>
                <a:cs typeface="Times New Roman" pitchFamily="18" charset="0"/>
              </a:rPr>
              <a:t>қорыту</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уақытша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тойтарылады</a:t>
            </a:r>
            <a:r>
              <a:rPr lang="ru-RU" sz="2400" b="1" dirty="0">
                <a:solidFill>
                  <a:schemeClr val="tx1"/>
                </a:solidFill>
                <a:latin typeface="Times New Roman" pitchFamily="18" charset="0"/>
                <a:cs typeface="Times New Roman" pitchFamily="18" charset="0"/>
              </a:rPr>
              <a:t>. Адам </a:t>
            </a:r>
            <a:r>
              <a:rPr lang="ru-RU" sz="2400" b="1" dirty="0" err="1">
                <a:solidFill>
                  <a:schemeClr val="tx1"/>
                </a:solidFill>
                <a:latin typeface="Times New Roman" pitchFamily="18" charset="0"/>
                <a:cs typeface="Times New Roman" pitchFamily="18" charset="0"/>
              </a:rPr>
              <a:t>бұндай</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күйде</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ұзақ</a:t>
            </a:r>
            <a:r>
              <a:rPr lang="ru-RU" sz="2400" b="1" dirty="0">
                <a:solidFill>
                  <a:schemeClr val="tx1"/>
                </a:solidFill>
                <a:latin typeface="Times New Roman" pitchFamily="18" charset="0"/>
                <a:cs typeface="Times New Roman" pitchFamily="18" charset="0"/>
              </a:rPr>
              <a:t> бола </a:t>
            </a:r>
            <a:r>
              <a:rPr lang="ru-RU" sz="2400" b="1" dirty="0" err="1">
                <a:solidFill>
                  <a:schemeClr val="tx1"/>
                </a:solidFill>
                <a:latin typeface="Times New Roman" pitchFamily="18" charset="0"/>
                <a:cs typeface="Times New Roman" pitchFamily="18" charset="0"/>
              </a:rPr>
              <a:t>алмайды</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өйткені</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шаршайды</a:t>
            </a:r>
            <a:r>
              <a:rPr lang="ru-RU" sz="2400" b="1" dirty="0" smtClean="0">
                <a:solidFill>
                  <a:schemeClr val="tx1"/>
                </a:solidFill>
                <a:latin typeface="Times New Roman" pitchFamily="18" charset="0"/>
                <a:cs typeface="Times New Roman" pitchFamily="18" charset="0"/>
              </a:rPr>
              <a:t>.</a:t>
            </a:r>
          </a:p>
          <a:p>
            <a:pPr fontAlgn="base"/>
            <a:endParaRPr lang="kk-KZ" sz="2400" b="1" dirty="0">
              <a:solidFill>
                <a:schemeClr val="tx1"/>
              </a:solidFill>
              <a:latin typeface="Times New Roman" pitchFamily="18" charset="0"/>
              <a:cs typeface="Times New Roman" pitchFamily="18" charset="0"/>
            </a:endParaRPr>
          </a:p>
          <a:p>
            <a:pPr fontAlgn="base"/>
            <a:endParaRPr lang="kk-KZ" sz="2400" b="1" dirty="0" smtClean="0">
              <a:solidFill>
                <a:schemeClr val="tx1"/>
              </a:solidFill>
              <a:latin typeface="Times New Roman" pitchFamily="18" charset="0"/>
              <a:cs typeface="Times New Roman" pitchFamily="18" charset="0"/>
            </a:endParaRPr>
          </a:p>
          <a:p>
            <a:pPr fontAlgn="base"/>
            <a:endParaRPr lang="ru-RU" sz="2400" b="1" dirty="0">
              <a:solidFill>
                <a:schemeClr val="tx1"/>
              </a:solidFill>
              <a:latin typeface="Times New Roman" pitchFamily="18" charset="0"/>
              <a:cs typeface="Times New Roman" pitchFamily="18" charset="0"/>
            </a:endParaRPr>
          </a:p>
        </p:txBody>
      </p:sp>
      <p:sp>
        <p:nvSpPr>
          <p:cNvPr id="4" name="Скругленный прямоугольник 3"/>
          <p:cNvSpPr/>
          <p:nvPr/>
        </p:nvSpPr>
        <p:spPr>
          <a:xfrm>
            <a:off x="4788024" y="891595"/>
            <a:ext cx="4032448" cy="4909833"/>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400" b="1" i="1" dirty="0" err="1">
                <a:solidFill>
                  <a:schemeClr val="tx1"/>
                </a:solidFill>
                <a:latin typeface="Times New Roman" pitchFamily="18" charset="0"/>
                <a:cs typeface="Times New Roman" pitchFamily="18" charset="0"/>
              </a:rPr>
              <a:t>Екінші</a:t>
            </a:r>
            <a:r>
              <a:rPr lang="ru-RU" sz="2400" b="1" i="1" dirty="0">
                <a:solidFill>
                  <a:schemeClr val="tx1"/>
                </a:solidFill>
                <a:latin typeface="Times New Roman" pitchFamily="18" charset="0"/>
                <a:cs typeface="Times New Roman" pitchFamily="18" charset="0"/>
              </a:rPr>
              <a:t> </a:t>
            </a:r>
            <a:br>
              <a:rPr lang="ru-RU" sz="2400" b="1" i="1" dirty="0">
                <a:solidFill>
                  <a:schemeClr val="tx1"/>
                </a:solidFill>
                <a:latin typeface="Times New Roman" pitchFamily="18" charset="0"/>
                <a:cs typeface="Times New Roman" pitchFamily="18" charset="0"/>
              </a:rPr>
            </a:br>
            <a:r>
              <a:rPr lang="ru-RU" sz="2400" b="1" i="1" dirty="0">
                <a:solidFill>
                  <a:schemeClr val="tx1"/>
                </a:solidFill>
                <a:latin typeface="Times New Roman" pitchFamily="18" charset="0"/>
                <a:cs typeface="Times New Roman" pitchFamily="18" charset="0"/>
              </a:rPr>
              <a:t>(</a:t>
            </a:r>
            <a:r>
              <a:rPr lang="ru-RU" sz="2400" b="1" i="1" dirty="0" err="1">
                <a:solidFill>
                  <a:schemeClr val="tx1"/>
                </a:solidFill>
                <a:latin typeface="Times New Roman" pitchFamily="18" charset="0"/>
                <a:cs typeface="Times New Roman" pitchFamily="18" charset="0"/>
              </a:rPr>
              <a:t>қарсыласу</a:t>
            </a:r>
            <a:r>
              <a:rPr lang="ru-RU" sz="2400" b="1" i="1" dirty="0">
                <a:solidFill>
                  <a:schemeClr val="tx1"/>
                </a:solidFill>
                <a:latin typeface="Times New Roman" pitchFamily="18" charset="0"/>
                <a:cs typeface="Times New Roman" pitchFamily="18" charset="0"/>
              </a:rPr>
              <a:t> </a:t>
            </a:r>
            <a:r>
              <a:rPr lang="ru-RU" sz="2400" b="1" i="1" dirty="0" err="1" smtClean="0">
                <a:solidFill>
                  <a:schemeClr val="tx1"/>
                </a:solidFill>
                <a:latin typeface="Times New Roman" pitchFamily="18" charset="0"/>
                <a:cs typeface="Times New Roman" pitchFamily="18" charset="0"/>
              </a:rPr>
              <a:t>сатысы</a:t>
            </a:r>
            <a:endParaRPr lang="ru-RU" sz="2400" b="1" i="1" dirty="0" smtClean="0">
              <a:solidFill>
                <a:schemeClr val="tx1"/>
              </a:solidFill>
              <a:latin typeface="Times New Roman" pitchFamily="18" charset="0"/>
              <a:cs typeface="Times New Roman" pitchFamily="18" charset="0"/>
            </a:endParaRPr>
          </a:p>
          <a:p>
            <a:pPr fontAlgn="base"/>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Ол</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күйзеліс</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жағдайының</a:t>
            </a:r>
            <a:r>
              <a:rPr lang="ru-RU" sz="2400" b="1" dirty="0">
                <a:solidFill>
                  <a:schemeClr val="tx1"/>
                </a:solidFill>
                <a:latin typeface="Times New Roman" pitchFamily="18" charset="0"/>
                <a:cs typeface="Times New Roman" pitchFamily="18" charset="0"/>
              </a:rPr>
              <a:t> даму </a:t>
            </a:r>
            <a:r>
              <a:rPr lang="ru-RU" sz="2400" b="1" dirty="0" err="1">
                <a:solidFill>
                  <a:schemeClr val="tx1"/>
                </a:solidFill>
                <a:latin typeface="Times New Roman" pitchFamily="18" charset="0"/>
                <a:cs typeface="Times New Roman" pitchFamily="18" charset="0"/>
              </a:rPr>
              <a:t>және</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жалғасуына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қарай</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басталады</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Бұл</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сатыда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адам</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жағдайларға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бейімделе</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отырып</a:t>
            </a:r>
            <a:r>
              <a:rPr lang="ru-RU" sz="2400" b="1" dirty="0">
                <a:solidFill>
                  <a:schemeClr val="tx1"/>
                </a:solidFill>
                <a:latin typeface="Times New Roman" pitchFamily="18" charset="0"/>
                <a:cs typeface="Times New Roman" pitchFamily="18" charset="0"/>
              </a:rPr>
              <a:t> , </a:t>
            </a:r>
            <a:r>
              <a:rPr lang="ru-RU" sz="2400" b="1" dirty="0" err="1">
                <a:solidFill>
                  <a:schemeClr val="tx1"/>
                </a:solidFill>
                <a:latin typeface="Times New Roman" pitchFamily="18" charset="0"/>
                <a:cs typeface="Times New Roman" pitchFamily="18" charset="0"/>
              </a:rPr>
              <a:t>қолайлы</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ережеде</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әрекеттенеді</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Бұл</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саты</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біршама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ұзаққа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созылуы</a:t>
            </a:r>
            <a:r>
              <a:rPr lang="ru-RU" sz="2400" b="1" dirty="0">
                <a:solidFill>
                  <a:schemeClr val="tx1"/>
                </a:solidFill>
                <a:latin typeface="Times New Roman" pitchFamily="18" charset="0"/>
                <a:cs typeface="Times New Roman" pitchFamily="18" charset="0"/>
              </a:rPr>
              <a:t> </a:t>
            </a:r>
            <a:r>
              <a:rPr lang="ru-RU" sz="2400" b="1" dirty="0" err="1" smtClean="0">
                <a:solidFill>
                  <a:schemeClr val="tx1"/>
                </a:solidFill>
                <a:latin typeface="Times New Roman" pitchFamily="18" charset="0"/>
                <a:cs typeface="Times New Roman" pitchFamily="18" charset="0"/>
              </a:rPr>
              <a:t>мүмкін</a:t>
            </a:r>
            <a:r>
              <a:rPr lang="ru-RU" sz="2400" b="1" dirty="0" smtClean="0">
                <a:solidFill>
                  <a:schemeClr val="tx1"/>
                </a:solidFill>
                <a:latin typeface="Times New Roman" pitchFamily="18" charset="0"/>
                <a:cs typeface="Times New Roman" pitchFamily="18" charset="0"/>
              </a:rPr>
              <a:t>.</a:t>
            </a:r>
            <a:endParaRPr lang="ru-RU" sz="24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289188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467544" y="476672"/>
            <a:ext cx="8064896" cy="5832648"/>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400" b="1" i="1" dirty="0" err="1">
                <a:solidFill>
                  <a:schemeClr val="tx1"/>
                </a:solidFill>
                <a:latin typeface="Times New Roman" pitchFamily="18" charset="0"/>
                <a:cs typeface="Times New Roman" pitchFamily="18" charset="0"/>
              </a:rPr>
              <a:t>Үшінші</a:t>
            </a:r>
            <a:r>
              <a:rPr lang="ru-RU" sz="2400" b="1" i="1" dirty="0">
                <a:solidFill>
                  <a:schemeClr val="tx1"/>
                </a:solidFill>
                <a:latin typeface="Times New Roman" pitchFamily="18" charset="0"/>
                <a:cs typeface="Times New Roman" pitchFamily="18" charset="0"/>
              </a:rPr>
              <a:t> (</a:t>
            </a:r>
            <a:r>
              <a:rPr lang="ru-RU" sz="2400" b="1" i="1" dirty="0" err="1">
                <a:solidFill>
                  <a:schemeClr val="tx1"/>
                </a:solidFill>
                <a:latin typeface="Times New Roman" pitchFamily="18" charset="0"/>
                <a:cs typeface="Times New Roman" pitchFamily="18" charset="0"/>
              </a:rPr>
              <a:t>әлсіреу</a:t>
            </a:r>
            <a:r>
              <a:rPr lang="ru-RU" sz="2400" b="1" i="1" dirty="0">
                <a:solidFill>
                  <a:schemeClr val="tx1"/>
                </a:solidFill>
                <a:latin typeface="Times New Roman" pitchFamily="18" charset="0"/>
                <a:cs typeface="Times New Roman" pitchFamily="18" charset="0"/>
              </a:rPr>
              <a:t> </a:t>
            </a:r>
            <a:r>
              <a:rPr lang="ru-RU" sz="2400" b="1" i="1" dirty="0" err="1">
                <a:solidFill>
                  <a:schemeClr val="tx1"/>
                </a:solidFill>
                <a:latin typeface="Times New Roman" pitchFamily="18" charset="0"/>
                <a:cs typeface="Times New Roman" pitchFamily="18" charset="0"/>
              </a:rPr>
              <a:t>сатысы</a:t>
            </a:r>
            <a:r>
              <a:rPr lang="ru-RU" sz="2400" b="1" i="1" dirty="0" smtClean="0">
                <a:solidFill>
                  <a:schemeClr val="tx1"/>
                </a:solidFill>
                <a:latin typeface="Times New Roman" pitchFamily="18" charset="0"/>
                <a:cs typeface="Times New Roman" pitchFamily="18" charset="0"/>
              </a:rPr>
              <a:t>)</a:t>
            </a:r>
          </a:p>
          <a:p>
            <a:pPr fontAlgn="base"/>
            <a:r>
              <a:rPr lang="ru-RU" sz="2400" b="1" dirty="0" err="1" smtClean="0">
                <a:solidFill>
                  <a:schemeClr val="tx1"/>
                </a:solidFill>
                <a:latin typeface="Times New Roman" pitchFamily="18" charset="0"/>
                <a:cs typeface="Times New Roman" pitchFamily="18" charset="0"/>
              </a:rPr>
              <a:t>Әлсіреу</a:t>
            </a:r>
            <a:r>
              <a:rPr lang="ru-RU" sz="2400" b="1" dirty="0" smtClean="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сатысы</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егер</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күйзеліс</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тым</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күшті</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немесе</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ұзақ</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болғанда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басталады</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Оның</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белгілері</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сезім</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әрекетіне</a:t>
            </a:r>
            <a:r>
              <a:rPr lang="ru-RU" sz="2400" b="1" dirty="0">
                <a:solidFill>
                  <a:schemeClr val="tx1"/>
                </a:solidFill>
                <a:latin typeface="Times New Roman" pitchFamily="18" charset="0"/>
                <a:cs typeface="Times New Roman" pitchFamily="18" charset="0"/>
              </a:rPr>
              <a:t> бой </a:t>
            </a:r>
            <a:r>
              <a:rPr lang="ru-RU" sz="2400" b="1" dirty="0" err="1">
                <a:solidFill>
                  <a:schemeClr val="tx1"/>
                </a:solidFill>
                <a:latin typeface="Times New Roman" pitchFamily="18" charset="0"/>
                <a:cs typeface="Times New Roman" pitchFamily="18" charset="0"/>
              </a:rPr>
              <a:t>алдырған</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үрейлену</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енжарлық</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кейігіштік</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психикалық</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шаршағандық</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мінез</a:t>
            </a:r>
            <a:r>
              <a:rPr lang="ru-RU" sz="2400" b="1" dirty="0">
                <a:solidFill>
                  <a:schemeClr val="tx1"/>
                </a:solidFill>
                <a:latin typeface="Times New Roman" pitchFamily="18" charset="0"/>
                <a:cs typeface="Times New Roman" pitchFamily="18" charset="0"/>
              </a:rPr>
              <a:t> – </a:t>
            </a:r>
            <a:r>
              <a:rPr lang="ru-RU" sz="2400" b="1" dirty="0" err="1">
                <a:solidFill>
                  <a:schemeClr val="tx1"/>
                </a:solidFill>
                <a:latin typeface="Times New Roman" pitchFamily="18" charset="0"/>
                <a:cs typeface="Times New Roman" pitchFamily="18" charset="0"/>
              </a:rPr>
              <a:t>құлықтық</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жауаптылықтан</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және</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өзара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қатынастан</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бойды</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аулақ</a:t>
            </a:r>
            <a:r>
              <a:rPr lang="ru-RU" sz="2400" b="1" dirty="0">
                <a:solidFill>
                  <a:schemeClr val="tx1"/>
                </a:solidFill>
                <a:latin typeface="Times New Roman" pitchFamily="18" charset="0"/>
                <a:cs typeface="Times New Roman" pitchFamily="18" charset="0"/>
              </a:rPr>
              <a:t> салу, </a:t>
            </a:r>
            <a:r>
              <a:rPr lang="ru-RU" sz="2400" b="1" dirty="0" err="1">
                <a:solidFill>
                  <a:schemeClr val="tx1"/>
                </a:solidFill>
                <a:latin typeface="Times New Roman" pitchFamily="18" charset="0"/>
                <a:cs typeface="Times New Roman" pitchFamily="18" charset="0"/>
              </a:rPr>
              <a:t>ойда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болмайтын</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мінез</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көрсету</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өзіне</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көңіл</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қоймау</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және</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соматикалық</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денсаулықтың</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нашарлауы</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жүдеу</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тым</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көптеп</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дәрі</a:t>
            </a:r>
            <a:r>
              <a:rPr lang="ru-RU" sz="2400" b="1" dirty="0">
                <a:solidFill>
                  <a:schemeClr val="tx1"/>
                </a:solidFill>
                <a:latin typeface="Times New Roman" pitchFamily="18" charset="0"/>
                <a:cs typeface="Times New Roman" pitchFamily="18" charset="0"/>
              </a:rPr>
              <a:t> – </a:t>
            </a:r>
            <a:r>
              <a:rPr lang="ru-RU" sz="2400" b="1" dirty="0" err="1">
                <a:solidFill>
                  <a:schemeClr val="tx1"/>
                </a:solidFill>
                <a:latin typeface="Times New Roman" pitchFamily="18" charset="0"/>
                <a:cs typeface="Times New Roman" pitchFamily="18" charset="0"/>
              </a:rPr>
              <a:t>дәрмек</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қолдану</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салаларында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басталады</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Қарсыласу</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мүмкіншілігін</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жоғалту</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ауруларға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психологиялық</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жарақат</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алуға</a:t>
            </a:r>
            <a:r>
              <a:rPr lang="ru-RU" sz="2400" b="1" dirty="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әкеліп</a:t>
            </a:r>
            <a:r>
              <a:rPr lang="ru-RU" sz="2400" b="1" dirty="0">
                <a:solidFill>
                  <a:schemeClr val="tx1"/>
                </a:solidFill>
                <a:latin typeface="Times New Roman" pitchFamily="18" charset="0"/>
                <a:cs typeface="Times New Roman" pitchFamily="18" charset="0"/>
              </a:rPr>
              <a:t> </a:t>
            </a:r>
            <a:r>
              <a:rPr lang="ru-RU" sz="2400" b="1" dirty="0" err="1" smtClean="0">
                <a:solidFill>
                  <a:schemeClr val="tx1"/>
                </a:solidFill>
                <a:latin typeface="Times New Roman" pitchFamily="18" charset="0"/>
                <a:cs typeface="Times New Roman" pitchFamily="18" charset="0"/>
              </a:rPr>
              <a:t>соғады</a:t>
            </a:r>
            <a:r>
              <a:rPr lang="ru-RU" sz="2400" b="1" dirty="0" smtClean="0">
                <a:solidFill>
                  <a:schemeClr val="tx1"/>
                </a:solidFill>
                <a:latin typeface="Times New Roman" pitchFamily="18" charset="0"/>
                <a:cs typeface="Times New Roman" pitchFamily="18" charset="0"/>
              </a:rPr>
              <a:t>.</a:t>
            </a:r>
          </a:p>
          <a:p>
            <a:pPr fontAlgn="base"/>
            <a:endParaRPr lang="kk-KZ" sz="2400" b="1" dirty="0">
              <a:solidFill>
                <a:schemeClr val="tx1"/>
              </a:solidFill>
              <a:latin typeface="Times New Roman" pitchFamily="18" charset="0"/>
              <a:cs typeface="Times New Roman" pitchFamily="18" charset="0"/>
            </a:endParaRPr>
          </a:p>
          <a:p>
            <a:pPr fontAlgn="base"/>
            <a:endParaRPr lang="ru-RU" sz="24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626113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3728" y="332655"/>
            <a:ext cx="4572000" cy="461665"/>
          </a:xfrm>
          <a:prstGeom prst="rect">
            <a:avLst/>
          </a:prstGeom>
        </p:spPr>
        <p:txBody>
          <a:bodyPr>
            <a:spAutoFit/>
          </a:bodyPr>
          <a:lstStyle/>
          <a:p>
            <a:pPr fontAlgn="base"/>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Күйзелістің</a:t>
            </a:r>
            <a:r>
              <a:rPr lang="ru-RU" sz="2400" b="1" dirty="0" smtClean="0">
                <a:latin typeface="Times New Roman" pitchFamily="18" charset="0"/>
                <a:cs typeface="Times New Roman" pitchFamily="18" charset="0"/>
              </a:rPr>
              <a:t> </a:t>
            </a:r>
            <a:r>
              <a:rPr lang="ru-RU" sz="2400" b="1" dirty="0" err="1">
                <a:latin typeface="Times New Roman" pitchFamily="18" charset="0"/>
                <a:cs typeface="Times New Roman" pitchFamily="18" charset="0"/>
              </a:rPr>
              <a:t>екі</a:t>
            </a:r>
            <a:r>
              <a:rPr lang="ru-RU" sz="2400" b="1" dirty="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түрі</a:t>
            </a:r>
            <a:r>
              <a:rPr lang="ru-RU" sz="2400" b="1" dirty="0" smtClean="0">
                <a:latin typeface="Times New Roman" pitchFamily="18" charset="0"/>
                <a:cs typeface="Times New Roman" pitchFamily="18" charset="0"/>
              </a:rPr>
              <a:t>:</a:t>
            </a:r>
            <a:endParaRPr lang="ru-RU" sz="2400" b="1" dirty="0">
              <a:latin typeface="Times New Roman" pitchFamily="18" charset="0"/>
              <a:cs typeface="Times New Roman" pitchFamily="18" charset="0"/>
            </a:endParaRPr>
          </a:p>
        </p:txBody>
      </p:sp>
      <p:cxnSp>
        <p:nvCxnSpPr>
          <p:cNvPr id="4" name="Прямая со стрелкой 3"/>
          <p:cNvCxnSpPr/>
          <p:nvPr/>
        </p:nvCxnSpPr>
        <p:spPr>
          <a:xfrm flipH="1">
            <a:off x="1970584" y="980728"/>
            <a:ext cx="648072"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5840613" y="980728"/>
            <a:ext cx="855115"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Овал 9"/>
          <p:cNvSpPr/>
          <p:nvPr/>
        </p:nvSpPr>
        <p:spPr>
          <a:xfrm>
            <a:off x="179512" y="1916832"/>
            <a:ext cx="4230216" cy="468052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000" b="1" dirty="0" smtClean="0">
                <a:solidFill>
                  <a:schemeClr val="tx1"/>
                </a:solidFill>
                <a:latin typeface="Times New Roman" pitchFamily="18" charset="0"/>
                <a:cs typeface="Times New Roman" pitchFamily="18" charset="0"/>
              </a:rPr>
              <a:t> </a:t>
            </a:r>
            <a:r>
              <a:rPr lang="ru-RU" sz="2000" b="1" i="1" dirty="0" smtClean="0">
                <a:solidFill>
                  <a:schemeClr val="tx1"/>
                </a:solidFill>
                <a:latin typeface="Times New Roman" pitchFamily="18" charset="0"/>
                <a:cs typeface="Times New Roman" pitchFamily="18" charset="0"/>
              </a:rPr>
              <a:t>«</a:t>
            </a:r>
            <a:r>
              <a:rPr lang="ru-RU" sz="2000" b="1" i="1" dirty="0" err="1">
                <a:solidFill>
                  <a:schemeClr val="tx1"/>
                </a:solidFill>
                <a:latin typeface="Times New Roman" pitchFamily="18" charset="0"/>
                <a:cs typeface="Times New Roman" pitchFamily="18" charset="0"/>
              </a:rPr>
              <a:t>Жағымды</a:t>
            </a:r>
            <a:r>
              <a:rPr lang="ru-RU" sz="2000" b="1" i="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күйзеліс</a:t>
            </a:r>
            <a:r>
              <a:rPr lang="ru-RU" sz="2000" b="1" dirty="0">
                <a:solidFill>
                  <a:schemeClr val="tx1"/>
                </a:solidFill>
                <a:latin typeface="Times New Roman" pitchFamily="18" charset="0"/>
                <a:cs typeface="Times New Roman" pitchFamily="18" charset="0"/>
              </a:rPr>
              <a:t> </a:t>
            </a:r>
            <a:r>
              <a:rPr lang="ru-RU" sz="2000" b="1" dirty="0" smtClean="0">
                <a:solidFill>
                  <a:schemeClr val="tx1"/>
                </a:solidFill>
                <a:latin typeface="Times New Roman" pitchFamily="18" charset="0"/>
                <a:cs typeface="Times New Roman" pitchFamily="18" charset="0"/>
              </a:rPr>
              <a:t> </a:t>
            </a:r>
            <a:r>
              <a:rPr lang="ru-RU" sz="2000" b="1" dirty="0" err="1" smtClean="0">
                <a:solidFill>
                  <a:schemeClr val="tx1"/>
                </a:solidFill>
                <a:latin typeface="Times New Roman" pitchFamily="18" charset="0"/>
                <a:cs typeface="Times New Roman" pitchFamily="18" charset="0"/>
              </a:rPr>
              <a:t>ұзақтайын</a:t>
            </a:r>
            <a:r>
              <a:rPr lang="ru-RU" sz="2000" b="1" dirty="0" smtClean="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көтеріңкі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көңіл</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күйде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болуға</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әкеледі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оның</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өзі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организмге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жақсы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әсер</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етеді</a:t>
            </a:r>
            <a:r>
              <a:rPr lang="ru-RU" sz="2000" b="1" dirty="0">
                <a:solidFill>
                  <a:schemeClr val="tx1"/>
                </a:solidFill>
                <a:latin typeface="Times New Roman" pitchFamily="18" charset="0"/>
                <a:cs typeface="Times New Roman" pitchFamily="18" charset="0"/>
              </a:rPr>
              <a:t>: иммунитет </a:t>
            </a:r>
            <a:r>
              <a:rPr lang="ru-RU" sz="2000" b="1" dirty="0" err="1">
                <a:solidFill>
                  <a:schemeClr val="tx1"/>
                </a:solidFill>
                <a:latin typeface="Times New Roman" pitchFamily="18" charset="0"/>
                <a:cs typeface="Times New Roman" pitchFamily="18" charset="0"/>
              </a:rPr>
              <a:t>артады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аурулардың</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беті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қайтады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адам</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қуаныш</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толысуын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сезінеді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өте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жақсы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көрінеді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және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тамаша</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сезінеді</a:t>
            </a:r>
            <a:r>
              <a:rPr lang="ru-RU" sz="2000" b="1" dirty="0">
                <a:solidFill>
                  <a:schemeClr val="tx1"/>
                </a:solidFill>
                <a:latin typeface="Times New Roman" pitchFamily="18" charset="0"/>
                <a:cs typeface="Times New Roman" pitchFamily="18" charset="0"/>
              </a:rPr>
              <a:t>. </a:t>
            </a:r>
          </a:p>
        </p:txBody>
      </p:sp>
      <p:sp>
        <p:nvSpPr>
          <p:cNvPr id="11" name="Овал 10"/>
          <p:cNvSpPr/>
          <p:nvPr/>
        </p:nvSpPr>
        <p:spPr>
          <a:xfrm>
            <a:off x="4788024" y="1772816"/>
            <a:ext cx="4032448" cy="4680520"/>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endParaRPr lang="ru-RU" sz="2000" b="1" dirty="0" smtClean="0">
              <a:solidFill>
                <a:schemeClr val="tx1"/>
              </a:solidFill>
              <a:latin typeface="Times New Roman" pitchFamily="18" charset="0"/>
              <a:cs typeface="Times New Roman" pitchFamily="18" charset="0"/>
            </a:endParaRPr>
          </a:p>
          <a:p>
            <a:pPr fontAlgn="base"/>
            <a:endParaRPr lang="ru-RU" sz="2000" b="1" dirty="0">
              <a:solidFill>
                <a:schemeClr val="tx1"/>
              </a:solidFill>
              <a:latin typeface="Times New Roman" pitchFamily="18" charset="0"/>
              <a:cs typeface="Times New Roman" pitchFamily="18" charset="0"/>
            </a:endParaRPr>
          </a:p>
          <a:p>
            <a:pPr fontAlgn="base"/>
            <a:r>
              <a:rPr lang="ru-RU" sz="2000" b="1" i="1" dirty="0" smtClean="0">
                <a:solidFill>
                  <a:schemeClr val="tx1"/>
                </a:solidFill>
                <a:latin typeface="Times New Roman" pitchFamily="18" charset="0"/>
                <a:cs typeface="Times New Roman" pitchFamily="18" charset="0"/>
              </a:rPr>
              <a:t>«</a:t>
            </a:r>
            <a:r>
              <a:rPr lang="ru-RU" sz="2000" b="1" i="1" dirty="0" err="1" smtClean="0">
                <a:solidFill>
                  <a:schemeClr val="tx1"/>
                </a:solidFill>
                <a:latin typeface="Times New Roman" pitchFamily="18" charset="0"/>
                <a:cs typeface="Times New Roman" pitchFamily="18" charset="0"/>
              </a:rPr>
              <a:t>Жағымсыз</a:t>
            </a:r>
            <a:r>
              <a:rPr lang="ru-RU" sz="2000" b="1" i="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күйзеліс</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дағдылы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қалыптан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ұзақ</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уақытқа</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шығарып</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тастайды</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және</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денсаулығына</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елеулі</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зиян</a:t>
            </a:r>
            <a:r>
              <a:rPr lang="ru-RU" sz="2000" b="1" dirty="0">
                <a:solidFill>
                  <a:schemeClr val="tx1"/>
                </a:solidFill>
                <a:latin typeface="Times New Roman" pitchFamily="18" charset="0"/>
                <a:cs typeface="Times New Roman" pitchFamily="18" charset="0"/>
              </a:rPr>
              <a:t> </a:t>
            </a:r>
            <a:r>
              <a:rPr lang="ru-RU" sz="2000" b="1" dirty="0" err="1">
                <a:solidFill>
                  <a:schemeClr val="tx1"/>
                </a:solidFill>
                <a:latin typeface="Times New Roman" pitchFamily="18" charset="0"/>
                <a:cs typeface="Times New Roman" pitchFamily="18" charset="0"/>
              </a:rPr>
              <a:t>келтіреді</a:t>
            </a:r>
            <a:r>
              <a:rPr lang="ru-RU" sz="2000" b="1" dirty="0" smtClean="0">
                <a:solidFill>
                  <a:schemeClr val="tx1"/>
                </a:solidFill>
                <a:latin typeface="Times New Roman" pitchFamily="18" charset="0"/>
                <a:cs typeface="Times New Roman" pitchFamily="18" charset="0"/>
              </a:rPr>
              <a:t>.</a:t>
            </a:r>
          </a:p>
          <a:p>
            <a:pPr fontAlgn="base"/>
            <a:endParaRPr lang="ru-RU" sz="2000" b="1" dirty="0">
              <a:solidFill>
                <a:schemeClr val="tx1"/>
              </a:solidFill>
              <a:latin typeface="Times New Roman" pitchFamily="18" charset="0"/>
              <a:cs typeface="Times New Roman" pitchFamily="18" charset="0"/>
            </a:endParaRPr>
          </a:p>
          <a:p>
            <a:pPr fontAlgn="base"/>
            <a:endParaRPr lang="ru-RU" sz="2000" b="1"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504001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76672"/>
            <a:ext cx="8064896" cy="4154984"/>
          </a:xfrm>
          <a:prstGeom prst="rect">
            <a:avLst/>
          </a:prstGeom>
        </p:spPr>
        <p:txBody>
          <a:bodyPr wrap="square">
            <a:spAutoFit/>
          </a:bodyPr>
          <a:lstStyle/>
          <a:p>
            <a:pPr fontAlgn="base"/>
            <a:r>
              <a:rPr lang="ru-RU" sz="2400" b="1" i="1" dirty="0" err="1">
                <a:latin typeface="Times New Roman" pitchFamily="18" charset="0"/>
                <a:cs typeface="Times New Roman" pitchFamily="18" charset="0"/>
              </a:rPr>
              <a:t>Негізгі</a:t>
            </a:r>
            <a:r>
              <a:rPr lang="ru-RU" sz="2400" b="1" i="1" dirty="0">
                <a:latin typeface="Times New Roman" pitchFamily="18" charset="0"/>
                <a:cs typeface="Times New Roman" pitchFamily="18" charset="0"/>
              </a:rPr>
              <a:t> </a:t>
            </a:r>
            <a:r>
              <a:rPr lang="ru-RU" sz="2400" b="1" i="1" dirty="0" err="1">
                <a:latin typeface="Times New Roman" pitchFamily="18" charset="0"/>
                <a:cs typeface="Times New Roman" pitchFamily="18" charset="0"/>
              </a:rPr>
              <a:t>белгілері</a:t>
            </a:r>
            <a:r>
              <a:rPr lang="ru-RU" sz="2400" b="1" i="1" dirty="0">
                <a:latin typeface="Times New Roman" pitchFamily="18" charset="0"/>
                <a:cs typeface="Times New Roman" pitchFamily="18" charset="0"/>
              </a:rPr>
              <a:t>: </a:t>
            </a:r>
            <a:endParaRPr lang="ru-RU" sz="2400" b="1" i="1" dirty="0" smtClean="0">
              <a:latin typeface="Times New Roman" pitchFamily="18" charset="0"/>
              <a:cs typeface="Times New Roman" pitchFamily="18" charset="0"/>
            </a:endParaRPr>
          </a:p>
          <a:p>
            <a:pPr marL="342900" indent="-342900" fontAlgn="base">
              <a:buFont typeface="Arial" pitchFamily="34" charset="0"/>
              <a:buChar char="•"/>
            </a:pPr>
            <a:r>
              <a:rPr lang="ru-RU" sz="2400" b="1" dirty="0" err="1" smtClean="0">
                <a:latin typeface="Times New Roman" pitchFamily="18" charset="0"/>
                <a:cs typeface="Times New Roman" pitchFamily="18" charset="0"/>
              </a:rPr>
              <a:t>ұмытшақтық</a:t>
            </a:r>
            <a:endParaRPr lang="ru-RU" sz="2400" b="1" dirty="0" smtClean="0">
              <a:latin typeface="Times New Roman" pitchFamily="18" charset="0"/>
              <a:cs typeface="Times New Roman" pitchFamily="18" charset="0"/>
            </a:endParaRPr>
          </a:p>
          <a:p>
            <a:pPr marL="342900" indent="-342900" fontAlgn="base">
              <a:buFont typeface="Arial" pitchFamily="34" charset="0"/>
              <a:buChar char="•"/>
            </a:pPr>
            <a:r>
              <a:rPr lang="ru-RU" sz="2400" b="1" dirty="0" err="1" smtClean="0">
                <a:latin typeface="Times New Roman" pitchFamily="18" charset="0"/>
                <a:cs typeface="Times New Roman" pitchFamily="18" charset="0"/>
              </a:rPr>
              <a:t>көтеріңкі</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қозғыштық</a:t>
            </a:r>
            <a:endParaRPr lang="ru-RU" sz="2400" b="1" dirty="0" smtClean="0">
              <a:latin typeface="Times New Roman" pitchFamily="18" charset="0"/>
              <a:cs typeface="Times New Roman" pitchFamily="18" charset="0"/>
            </a:endParaRPr>
          </a:p>
          <a:p>
            <a:pPr marL="342900" indent="-342900" fontAlgn="base">
              <a:buFont typeface="Arial" pitchFamily="34" charset="0"/>
              <a:buChar char="•"/>
            </a:pPr>
            <a:r>
              <a:rPr lang="ru-RU" sz="2400" b="1" dirty="0" err="1" smtClean="0">
                <a:latin typeface="Times New Roman" pitchFamily="18" charset="0"/>
                <a:cs typeface="Times New Roman" pitchFamily="18" charset="0"/>
              </a:rPr>
              <a:t>тұрақты</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шаршағандық</a:t>
            </a:r>
            <a:endParaRPr lang="ru-RU" sz="2400" b="1" dirty="0" smtClean="0">
              <a:latin typeface="Times New Roman" pitchFamily="18" charset="0"/>
              <a:cs typeface="Times New Roman" pitchFamily="18" charset="0"/>
            </a:endParaRPr>
          </a:p>
          <a:p>
            <a:pPr marL="342900" indent="-342900" fontAlgn="base">
              <a:buFont typeface="Arial" pitchFamily="34" charset="0"/>
              <a:buChar char="•"/>
            </a:pPr>
            <a:r>
              <a:rPr lang="ru-RU" sz="2400" b="1" dirty="0" err="1" smtClean="0">
                <a:latin typeface="Times New Roman" pitchFamily="18" charset="0"/>
                <a:cs typeface="Times New Roman" pitchFamily="18" charset="0"/>
              </a:rPr>
              <a:t>әзіл</a:t>
            </a:r>
            <a:r>
              <a:rPr lang="ru-RU" sz="2400" b="1" dirty="0" smtClean="0">
                <a:latin typeface="Times New Roman" pitchFamily="18" charset="0"/>
                <a:cs typeface="Times New Roman" pitchFamily="18" charset="0"/>
              </a:rPr>
              <a:t> </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оспақты</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түсіне</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білуден</a:t>
            </a:r>
            <a:r>
              <a:rPr lang="ru-RU" sz="2400" b="1" dirty="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айырылу</a:t>
            </a:r>
            <a:endParaRPr lang="ru-RU" sz="2400" b="1" dirty="0" smtClean="0">
              <a:latin typeface="Times New Roman" pitchFamily="18" charset="0"/>
              <a:cs typeface="Times New Roman" pitchFamily="18" charset="0"/>
            </a:endParaRPr>
          </a:p>
          <a:p>
            <a:pPr marL="342900" indent="-342900" fontAlgn="base">
              <a:buFont typeface="Arial" pitchFamily="34" charset="0"/>
              <a:buChar char="•"/>
            </a:pPr>
            <a:r>
              <a:rPr lang="ru-RU" sz="2400" b="1" dirty="0" err="1">
                <a:latin typeface="Times New Roman" pitchFamily="18" charset="0"/>
                <a:cs typeface="Times New Roman" pitchFamily="18" charset="0"/>
              </a:rPr>
              <a:t>к</a:t>
            </a:r>
            <a:r>
              <a:rPr lang="ru-RU" sz="2400" b="1" dirty="0" err="1" smtClean="0">
                <a:latin typeface="Times New Roman" pitchFamily="18" charset="0"/>
                <a:cs typeface="Times New Roman" pitchFamily="18" charset="0"/>
              </a:rPr>
              <a:t>енет</a:t>
            </a:r>
            <a:r>
              <a:rPr lang="ru-RU" sz="2400" b="1" dirty="0" smtClean="0">
                <a:latin typeface="Times New Roman" pitchFamily="18" charset="0"/>
                <a:cs typeface="Times New Roman" pitchFamily="18" charset="0"/>
              </a:rPr>
              <a:t> </a:t>
            </a:r>
            <a:r>
              <a:rPr lang="ru-RU" sz="2400" b="1" dirty="0" err="1">
                <a:latin typeface="Times New Roman" pitchFamily="18" charset="0"/>
                <a:cs typeface="Times New Roman" pitchFamily="18" charset="0"/>
              </a:rPr>
              <a:t>тартылатын</a:t>
            </a:r>
            <a:r>
              <a:rPr lang="ru-RU" sz="2400" b="1" dirty="0">
                <a:latin typeface="Times New Roman" pitchFamily="18" charset="0"/>
                <a:cs typeface="Times New Roman" pitchFamily="18" charset="0"/>
              </a:rPr>
              <a:t> сигарет </a:t>
            </a:r>
            <a:r>
              <a:rPr lang="ru-RU" sz="2400" b="1" dirty="0" err="1">
                <a:latin typeface="Times New Roman" pitchFamily="18" charset="0"/>
                <a:cs typeface="Times New Roman" pitchFamily="18" charset="0"/>
              </a:rPr>
              <a:t>санының</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көбейуімен</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бірге</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бір</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мезгілде</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алкогольдік</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ішімдікке</a:t>
            </a:r>
            <a:r>
              <a:rPr lang="ru-RU" sz="2400" b="1" dirty="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құмарту</a:t>
            </a:r>
            <a:endParaRPr lang="ru-RU" sz="2400" b="1" dirty="0" smtClean="0">
              <a:latin typeface="Times New Roman" pitchFamily="18" charset="0"/>
              <a:cs typeface="Times New Roman" pitchFamily="18" charset="0"/>
            </a:endParaRPr>
          </a:p>
          <a:p>
            <a:pPr marL="342900" indent="-342900" fontAlgn="base">
              <a:buFont typeface="Arial" pitchFamily="34" charset="0"/>
              <a:buChar char="•"/>
            </a:pPr>
            <a:r>
              <a:rPr lang="ru-RU" sz="2400" b="1" dirty="0" err="1" smtClean="0">
                <a:latin typeface="Times New Roman" pitchFamily="18" charset="0"/>
                <a:cs typeface="Times New Roman" pitchFamily="18" charset="0"/>
              </a:rPr>
              <a:t>ұйқы</a:t>
            </a:r>
            <a:r>
              <a:rPr lang="ru-RU" sz="2400" b="1" dirty="0" smtClean="0">
                <a:latin typeface="Times New Roman" pitchFamily="18" charset="0"/>
                <a:cs typeface="Times New Roman" pitchFamily="18" charset="0"/>
              </a:rPr>
              <a:t> </a:t>
            </a:r>
            <a:r>
              <a:rPr lang="ru-RU" sz="2400" b="1" dirty="0">
                <a:latin typeface="Times New Roman" pitchFamily="18" charset="0"/>
                <a:cs typeface="Times New Roman" pitchFamily="18" charset="0"/>
              </a:rPr>
              <a:t>мен </a:t>
            </a:r>
            <a:r>
              <a:rPr lang="ru-RU" sz="2400" b="1" dirty="0" err="1">
                <a:latin typeface="Times New Roman" pitchFamily="18" charset="0"/>
                <a:cs typeface="Times New Roman" pitchFamily="18" charset="0"/>
              </a:rPr>
              <a:t>асқа</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деген</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зауықтылықтың</a:t>
            </a:r>
            <a:r>
              <a:rPr lang="ru-RU" sz="2400" b="1" dirty="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жоғалуы</a:t>
            </a:r>
            <a:endParaRPr lang="ru-RU" sz="2400" b="1" dirty="0" smtClean="0">
              <a:latin typeface="Times New Roman" pitchFamily="18" charset="0"/>
              <a:cs typeface="Times New Roman" pitchFamily="18" charset="0"/>
            </a:endParaRPr>
          </a:p>
          <a:p>
            <a:pPr marL="342900" indent="-342900" fontAlgn="base">
              <a:buFont typeface="Arial" pitchFamily="34" charset="0"/>
              <a:buChar char="•"/>
            </a:pPr>
            <a:r>
              <a:rPr lang="ru-RU" sz="2400" b="1" dirty="0" err="1" smtClean="0">
                <a:latin typeface="Times New Roman" pitchFamily="18" charset="0"/>
                <a:cs typeface="Times New Roman" pitchFamily="18" charset="0"/>
              </a:rPr>
              <a:t>ақыл</a:t>
            </a:r>
            <a:r>
              <a:rPr lang="ru-RU" sz="2400" b="1" dirty="0" smtClean="0">
                <a:latin typeface="Times New Roman" pitchFamily="18" charset="0"/>
                <a:cs typeface="Times New Roman" pitchFamily="18" charset="0"/>
              </a:rPr>
              <a:t> </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естің</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төмендеуі</a:t>
            </a:r>
            <a:r>
              <a:rPr lang="ru-RU" sz="2400" b="1" dirty="0">
                <a:latin typeface="Times New Roman" pitchFamily="18" charset="0"/>
                <a:cs typeface="Times New Roman" pitchFamily="18" charset="0"/>
              </a:rPr>
              <a:t> </a:t>
            </a:r>
            <a:endParaRPr lang="ru-RU" sz="2400" b="1" dirty="0" smtClean="0">
              <a:latin typeface="Times New Roman" pitchFamily="18" charset="0"/>
              <a:cs typeface="Times New Roman" pitchFamily="18" charset="0"/>
            </a:endParaRPr>
          </a:p>
          <a:p>
            <a:pPr marL="342900" indent="-342900" fontAlgn="base">
              <a:buFont typeface="Arial" pitchFamily="34" charset="0"/>
              <a:buChar char="•"/>
            </a:pPr>
            <a:r>
              <a:rPr lang="ru-RU" sz="2400" b="1" dirty="0" err="1">
                <a:latin typeface="Times New Roman" pitchFamily="18" charset="0"/>
                <a:cs typeface="Times New Roman" pitchFamily="18" charset="0"/>
              </a:rPr>
              <a:t>к</a:t>
            </a:r>
            <a:r>
              <a:rPr lang="ru-RU" sz="2400" b="1" dirty="0" err="1" smtClean="0">
                <a:latin typeface="Times New Roman" pitchFamily="18" charset="0"/>
                <a:cs typeface="Times New Roman" pitchFamily="18" charset="0"/>
              </a:rPr>
              <a:t>ейде</a:t>
            </a:r>
            <a:r>
              <a:rPr lang="ru-RU" sz="2400" b="1" dirty="0">
                <a:latin typeface="Times New Roman" pitchFamily="18" charset="0"/>
                <a:cs typeface="Times New Roman" pitchFamily="18" charset="0"/>
              </a:rPr>
              <a:t>, бас, </a:t>
            </a:r>
            <a:r>
              <a:rPr lang="ru-RU" sz="2400" b="1" dirty="0" err="1">
                <a:latin typeface="Times New Roman" pitchFamily="18" charset="0"/>
                <a:cs typeface="Times New Roman" pitchFamily="18" charset="0"/>
              </a:rPr>
              <a:t>арқа</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асқазан</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тұстарында</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былай</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айтылатын</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психосоматикалық</a:t>
            </a:r>
            <a:r>
              <a:rPr lang="ru-RU" sz="2400" b="1" dirty="0">
                <a:latin typeface="Times New Roman" pitchFamily="18" charset="0"/>
                <a:cs typeface="Times New Roman" pitchFamily="18" charset="0"/>
              </a:rPr>
              <a:t>» </a:t>
            </a:r>
            <a:r>
              <a:rPr lang="ru-RU" sz="2400" b="1" dirty="0" smtClean="0">
                <a:latin typeface="Times New Roman" pitchFamily="18" charset="0"/>
                <a:cs typeface="Times New Roman" pitchFamily="18" charset="0"/>
              </a:rPr>
              <a:t>ауру</a:t>
            </a:r>
            <a:endParaRPr lang="ru-RU"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546711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14290"/>
            <a:ext cx="8501122" cy="2031325"/>
          </a:xfrm>
          <a:prstGeom prst="rect">
            <a:avLst/>
          </a:prstGeom>
        </p:spPr>
        <p:txBody>
          <a:bodyPr wrap="square">
            <a:spAutoFit/>
          </a:bodyPr>
          <a:lstStyle/>
          <a:p>
            <a:r>
              <a:rPr lang="ru-RU" b="1" dirty="0" err="1" smtClean="0">
                <a:solidFill>
                  <a:srgbClr val="FF0000"/>
                </a:solidFill>
                <a:latin typeface="Times New Roman" pitchFamily="18" charset="0"/>
                <a:cs typeface="Times New Roman" pitchFamily="18" charset="0"/>
              </a:rPr>
              <a:t>Стреспен</a:t>
            </a:r>
            <a:r>
              <a:rPr lang="ru-RU" b="1" dirty="0" smtClean="0">
                <a:solidFill>
                  <a:srgbClr val="FF0000"/>
                </a:solidFill>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қалай күресу керек</a:t>
            </a:r>
            <a:endParaRPr lang="ru-RU" b="1" dirty="0" smtClean="0">
              <a:solidFill>
                <a:srgbClr val="FF0000"/>
              </a:solidFill>
              <a:latin typeface="Times New Roman" pitchFamily="18" charset="0"/>
              <a:cs typeface="Times New Roman" pitchFamily="18" charset="0"/>
            </a:endParaRPr>
          </a:p>
          <a:p>
            <a:endParaRPr lang="ru-RU" b="1" dirty="0" smtClean="0">
              <a:solidFill>
                <a:srgbClr val="FF0000"/>
              </a:solidFill>
              <a:latin typeface="Times New Roman" pitchFamily="18" charset="0"/>
              <a:cs typeface="Times New Roman" pitchFamily="18" charset="0"/>
            </a:endParaRPr>
          </a:p>
          <a:p>
            <a:r>
              <a:rPr lang="ru-RU" b="1" dirty="0" smtClean="0">
                <a:latin typeface="Times New Roman" pitchFamily="18" charset="0"/>
                <a:cs typeface="Times New Roman" pitchFamily="18" charset="0"/>
              </a:rPr>
              <a:t>Стресс- </a:t>
            </a:r>
            <a:r>
              <a:rPr lang="ru-RU" dirty="0" smtClean="0">
                <a:latin typeface="Times New Roman" pitchFamily="18" charset="0"/>
                <a:cs typeface="Times New Roman" pitchFamily="18" charset="0"/>
              </a:rPr>
              <a:t>сен </a:t>
            </a:r>
            <a:r>
              <a:rPr lang="ru-RU" dirty="0" err="1" smtClean="0">
                <a:latin typeface="Times New Roman" pitchFamily="18" charset="0"/>
                <a:cs typeface="Times New Roman" pitchFamily="18" charset="0"/>
              </a:rPr>
              <a:t>ұйқыдан айғайлап оянған кезде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әлі көзің ілінбегенін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сезіну</a:t>
            </a:r>
            <a:r>
              <a:rPr lang="ru-RU" dirty="0" smtClean="0">
                <a:latin typeface="Times New Roman" pitchFamily="18" charset="0"/>
                <a:cs typeface="Times New Roman" pitchFamily="18" charset="0"/>
              </a:rPr>
              <a:t>. </a:t>
            </a:r>
          </a:p>
          <a:p>
            <a:r>
              <a:rPr lang="ru-RU" b="1" dirty="0" smtClean="0">
                <a:latin typeface="Times New Roman" pitchFamily="18" charset="0"/>
                <a:cs typeface="Times New Roman" pitchFamily="18" charset="0"/>
              </a:rPr>
              <a:t>Стресс- </a:t>
            </a:r>
            <a:r>
              <a:rPr lang="ru-RU" dirty="0" err="1" smtClean="0">
                <a:latin typeface="Times New Roman" pitchFamily="18" charset="0"/>
                <a:cs typeface="Times New Roman" pitchFamily="18" charset="0"/>
              </a:rPr>
              <a:t>адамның  эмоциялық сабырлығы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тепе-теңдігін бұзатын төтенше жағдайларға организмнің жауап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әрекеті</a:t>
            </a:r>
            <a:r>
              <a:rPr lang="ru-RU" dirty="0" smtClean="0">
                <a:latin typeface="Times New Roman" pitchFamily="18" charset="0"/>
                <a:cs typeface="Times New Roman" pitchFamily="18" charset="0"/>
              </a:rPr>
              <a:t>. </a:t>
            </a:r>
          </a:p>
          <a:p>
            <a:r>
              <a:rPr lang="ru-RU" b="1" dirty="0" err="1" smtClean="0">
                <a:latin typeface="Times New Roman" pitchFamily="18" charset="0"/>
                <a:cs typeface="Times New Roman" pitchFamily="18" charset="0"/>
              </a:rPr>
              <a:t>Ақпараттық </a:t>
            </a:r>
            <a:r>
              <a:rPr lang="ru-RU" b="1" dirty="0" smtClean="0">
                <a:latin typeface="Times New Roman" pitchFamily="18" charset="0"/>
                <a:cs typeface="Times New Roman" pitchFamily="18" charset="0"/>
              </a:rPr>
              <a:t>стресс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субьект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тапсырманы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орындай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алмайтын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талап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етілетін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қарқында дұрыс шешім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қабылдауға үлгермейтін кезде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болады</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8194" name="Picture 2" descr="http://43rdmedical.com/wp-content/uploads/2015/03/stress2.jpg"/>
          <p:cNvPicPr>
            <a:picLocks noChangeAspect="1" noChangeArrowheads="1"/>
          </p:cNvPicPr>
          <p:nvPr/>
        </p:nvPicPr>
        <p:blipFill>
          <a:blip r:embed="rId2" cstate="print"/>
          <a:srcRect/>
          <a:stretch>
            <a:fillRect/>
          </a:stretch>
        </p:blipFill>
        <p:spPr bwMode="auto">
          <a:xfrm>
            <a:off x="500034" y="2428868"/>
            <a:ext cx="4287325" cy="3929090"/>
          </a:xfrm>
          <a:prstGeom prst="rect">
            <a:avLst/>
          </a:prstGeom>
          <a:noFill/>
        </p:spPr>
      </p:pic>
      <p:pic>
        <p:nvPicPr>
          <p:cNvPr id="8196" name="Picture 4" descr="http://lifestyle.inquirer.net/files/2013/04/t0416mitch_feat2_1.jpg"/>
          <p:cNvPicPr>
            <a:picLocks noChangeAspect="1" noChangeArrowheads="1"/>
          </p:cNvPicPr>
          <p:nvPr/>
        </p:nvPicPr>
        <p:blipFill>
          <a:blip r:embed="rId3" cstate="print"/>
          <a:srcRect/>
          <a:stretch>
            <a:fillRect/>
          </a:stretch>
        </p:blipFill>
        <p:spPr bwMode="auto">
          <a:xfrm>
            <a:off x="5072066" y="2428869"/>
            <a:ext cx="3571900" cy="3857652"/>
          </a:xfrm>
          <a:prstGeom prst="rect">
            <a:avLst/>
          </a:prstGeom>
          <a:noFill/>
        </p:spPr>
      </p:pic>
    </p:spTree>
    <p:extLst>
      <p:ext uri="{BB962C8B-B14F-4D97-AF65-F5344CB8AC3E}">
        <p14:creationId xmlns:p14="http://schemas.microsoft.com/office/powerpoint/2010/main" val="4190633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71472" y="357166"/>
            <a:ext cx="8143932" cy="3416320"/>
          </a:xfrm>
          <a:prstGeom prst="rect">
            <a:avLst/>
          </a:prstGeom>
        </p:spPr>
        <p:txBody>
          <a:bodyPr wrap="square">
            <a:spAutoFit/>
          </a:bodyPr>
          <a:lstStyle/>
          <a:p>
            <a:r>
              <a:rPr lang="ru-RU" b="1" dirty="0" err="1" smtClean="0">
                <a:solidFill>
                  <a:srgbClr val="FF0000"/>
                </a:solidFill>
                <a:latin typeface="Times New Roman" pitchFamily="18" charset="0"/>
                <a:cs typeface="Times New Roman" pitchFamily="18" charset="0"/>
              </a:rPr>
              <a:t>Эмоциялық </a:t>
            </a:r>
            <a:r>
              <a:rPr lang="ru-RU" b="1" dirty="0" smtClean="0">
                <a:solidFill>
                  <a:srgbClr val="FF0000"/>
                </a:solidFill>
                <a:latin typeface="Times New Roman" pitchFamily="18" charset="0"/>
                <a:cs typeface="Times New Roman" pitchFamily="18" charset="0"/>
              </a:rPr>
              <a:t>стресс </a:t>
            </a:r>
            <a:r>
              <a:rPr lang="ru-RU" dirty="0" err="1" smtClean="0">
                <a:solidFill>
                  <a:srgbClr val="FF0000"/>
                </a:solidFill>
                <a:latin typeface="Times New Roman" pitchFamily="18" charset="0"/>
                <a:cs typeface="Times New Roman" pitchFamily="18" charset="0"/>
              </a:rPr>
              <a:t>-</a:t>
            </a:r>
            <a:r>
              <a:rPr lang="ru-RU" dirty="0" err="1" smtClean="0">
                <a:latin typeface="Times New Roman" pitchFamily="18" charset="0"/>
                <a:cs typeface="Times New Roman" pitchFamily="18" charset="0"/>
              </a:rPr>
              <a:t>қауіп-қатер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реніш</a:t>
            </a:r>
            <a:r>
              <a:rPr lang="ru-RU" dirty="0" smtClean="0">
                <a:latin typeface="Times New Roman" pitchFamily="18" charset="0"/>
                <a:cs typeface="Times New Roman" pitchFamily="18" charset="0"/>
              </a:rPr>
              <a:t>, т.б, </a:t>
            </a:r>
            <a:r>
              <a:rPr lang="ru-RU" dirty="0" err="1" smtClean="0">
                <a:latin typeface="Times New Roman" pitchFamily="18" charset="0"/>
                <a:cs typeface="Times New Roman" pitchFamily="18" charset="0"/>
              </a:rPr>
              <a:t>жағдайларында пайда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a:t>
            </a:r>
            <a:r>
              <a:rPr lang="ru-RU" dirty="0" smtClean="0">
                <a:latin typeface="Times New Roman" pitchFamily="18" charset="0"/>
                <a:cs typeface="Times New Roman" pitchFamily="18" charset="0"/>
              </a:rPr>
              <a:t>де </a:t>
            </a:r>
            <a:r>
              <a:rPr lang="ru-RU" dirty="0" err="1" smtClean="0">
                <a:latin typeface="Times New Roman" pitchFamily="18" charset="0"/>
                <a:cs typeface="Times New Roman" pitchFamily="18" charset="0"/>
              </a:rPr>
              <a:t>оның әр түрлері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импульсивті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тежелушілік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генералдандырылған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эмоциялық өзгерістерге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қозғалыс және сөйлеу мінез-құлықтарының бұзылуына алып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келеді</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Күйзеліс жағдайында жүргенінізді анықтау тәсілі:</a:t>
            </a:r>
            <a:r>
              <a:rPr lang="ru-RU" b="1" dirty="0" smtClean="0">
                <a:solidFill>
                  <a:srgbClr val="FF0000"/>
                </a:solidFill>
                <a:latin typeface="Times New Roman" pitchFamily="18" charset="0"/>
                <a:cs typeface="Times New Roman" pitchFamily="18" charset="0"/>
              </a:rPr>
              <a:t> </a:t>
            </a:r>
          </a:p>
          <a:p>
            <a:r>
              <a:rPr lang="ru-RU" dirty="0" err="1" smtClean="0">
                <a:latin typeface="Times New Roman" pitchFamily="18" charset="0"/>
                <a:cs typeface="Times New Roman" pitchFamily="18" charset="0"/>
              </a:rPr>
              <a:t>Қолдарыңызды алға созып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босаңсытып ұстаңыз.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Ойыңызды жинақтау үшін көзді жабуға болады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Іштей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қолымыздың ақырындап екі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жаққа жайылуын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бір-біріне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магнитше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тартылуын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тілейміз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Сабырмен</a:t>
            </a:r>
            <a:r>
              <a:rPr lang="ru-RU" dirty="0" smtClean="0">
                <a:latin typeface="Times New Roman" pitchFamily="18" charset="0"/>
                <a:cs typeface="Times New Roman" pitchFamily="18" charset="0"/>
              </a:rPr>
              <a:t> 5-10 секунд </a:t>
            </a:r>
            <a:r>
              <a:rPr lang="ru-RU" dirty="0" err="1" smtClean="0">
                <a:latin typeface="Times New Roman" pitchFamily="18" charset="0"/>
                <a:cs typeface="Times New Roman" pitchFamily="18" charset="0"/>
              </a:rPr>
              <a:t>күте тұрыңыз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Қолыңыз қозғалды ма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Демек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сізде</a:t>
            </a:r>
            <a:r>
              <a:rPr lang="ru-RU" dirty="0" smtClean="0">
                <a:latin typeface="Times New Roman" pitchFamily="18" charset="0"/>
                <a:cs typeface="Times New Roman" pitchFamily="18" charset="0"/>
              </a:rPr>
              <a:t> стресс </a:t>
            </a:r>
            <a:r>
              <a:rPr lang="ru-RU" dirty="0" err="1" smtClean="0">
                <a:latin typeface="Times New Roman" pitchFamily="18" charset="0"/>
                <a:cs typeface="Times New Roman" pitchFamily="18" charset="0"/>
              </a:rPr>
              <a:t>жоқ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күніңіз сәтті болмақ</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егер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сіз</a:t>
            </a:r>
            <a:r>
              <a:rPr lang="ru-RU" dirty="0" smtClean="0">
                <a:latin typeface="Times New Roman" pitchFamily="18" charset="0"/>
                <a:cs typeface="Times New Roman" pitchFamily="18" charset="0"/>
              </a:rPr>
              <a:t> не </a:t>
            </a:r>
            <a:r>
              <a:rPr lang="ru-RU" dirty="0" err="1" smtClean="0">
                <a:latin typeface="Times New Roman" pitchFamily="18" charset="0"/>
                <a:cs typeface="Times New Roman" pitchFamily="18" charset="0"/>
              </a:rPr>
              <a:t>жайлы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ойлағыңыз келсе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ойлай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алмасаңыз</a:t>
            </a:r>
            <a:r>
              <a:rPr lang="ru-RU" dirty="0" smtClean="0">
                <a:latin typeface="Times New Roman" pitchFamily="18" charset="0"/>
                <a:cs typeface="Times New Roman" pitchFamily="18" charset="0"/>
              </a:rPr>
              <a:t>, ой </a:t>
            </a:r>
            <a:r>
              <a:rPr lang="ru-RU" dirty="0" err="1" smtClean="0">
                <a:latin typeface="Times New Roman" pitchFamily="18" charset="0"/>
                <a:cs typeface="Times New Roman" pitchFamily="18" charset="0"/>
              </a:rPr>
              <a:t>сізге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өзінен-өзі келетін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болса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сіздің проблемаға байланып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қалғаныңыз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кезде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қолдар қозғалмайды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Демек</a:t>
            </a:r>
            <a:r>
              <a:rPr lang="ru-RU" dirty="0" smtClean="0">
                <a:latin typeface="Times New Roman" pitchFamily="18" charset="0"/>
                <a:cs typeface="Times New Roman" pitchFamily="18" charset="0"/>
              </a:rPr>
              <a:t>, стресс? Не </a:t>
            </a:r>
            <a:r>
              <a:rPr lang="ru-RU" dirty="0" err="1" smtClean="0">
                <a:latin typeface="Times New Roman" pitchFamily="18" charset="0"/>
                <a:cs typeface="Times New Roman" pitchFamily="18" charset="0"/>
              </a:rPr>
              <a:t>істеу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керек</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7170" name="Picture 2" descr="http://www.3dorowo.ru/book/gymnastiks/035/d008.png"/>
          <p:cNvPicPr>
            <a:picLocks noChangeAspect="1" noChangeArrowheads="1"/>
          </p:cNvPicPr>
          <p:nvPr/>
        </p:nvPicPr>
        <p:blipFill>
          <a:blip r:embed="rId2" cstate="print"/>
          <a:srcRect/>
          <a:stretch>
            <a:fillRect/>
          </a:stretch>
        </p:blipFill>
        <p:spPr bwMode="auto">
          <a:xfrm>
            <a:off x="1142976" y="4000504"/>
            <a:ext cx="4643470" cy="2357454"/>
          </a:xfrm>
          <a:prstGeom prst="rect">
            <a:avLst/>
          </a:prstGeom>
          <a:noFill/>
        </p:spPr>
      </p:pic>
    </p:spTree>
    <p:extLst>
      <p:ext uri="{BB962C8B-B14F-4D97-AF65-F5344CB8AC3E}">
        <p14:creationId xmlns:p14="http://schemas.microsoft.com/office/powerpoint/2010/main" val="2632875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14290"/>
            <a:ext cx="8501122" cy="2585323"/>
          </a:xfrm>
          <a:prstGeom prst="rect">
            <a:avLst/>
          </a:prstGeom>
        </p:spPr>
        <p:txBody>
          <a:bodyPr wrap="square">
            <a:spAutoFit/>
          </a:bodyPr>
          <a:lstStyle/>
          <a:p>
            <a:r>
              <a:rPr lang="ru-RU" b="1" dirty="0" smtClean="0">
                <a:solidFill>
                  <a:srgbClr val="FF0000"/>
                </a:solidFill>
                <a:latin typeface="Times New Roman" pitchFamily="18" charset="0"/>
                <a:cs typeface="Times New Roman" pitchFamily="18" charset="0"/>
              </a:rPr>
              <a:t>«</a:t>
            </a:r>
            <a:r>
              <a:rPr lang="ru-RU" b="1" dirty="0" err="1" smtClean="0">
                <a:solidFill>
                  <a:srgbClr val="FF0000"/>
                </a:solidFill>
                <a:latin typeface="Times New Roman" pitchFamily="18" charset="0"/>
                <a:cs typeface="Times New Roman" pitchFamily="18" charset="0"/>
              </a:rPr>
              <a:t>Бастан</a:t>
            </a:r>
            <a:r>
              <a:rPr lang="ru-RU" b="1" dirty="0" smtClean="0">
                <a:solidFill>
                  <a:srgbClr val="FF0000"/>
                </a:solidFill>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проблеманы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шешсе</a:t>
            </a:r>
            <a:r>
              <a:rPr lang="ru-RU" dirty="0" smtClean="0">
                <a:latin typeface="Times New Roman" pitchFamily="18" charset="0"/>
                <a:cs typeface="Times New Roman" pitchFamily="18" charset="0"/>
              </a:rPr>
              <a:t>, стресс </a:t>
            </a:r>
            <a:r>
              <a:rPr lang="ru-RU" dirty="0" err="1" smtClean="0">
                <a:latin typeface="Times New Roman" pitchFamily="18" charset="0"/>
                <a:cs typeface="Times New Roman" pitchFamily="18" charset="0"/>
              </a:rPr>
              <a:t>жойылады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стресті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жоятын</a:t>
            </a:r>
            <a:r>
              <a:rPr lang="ru-RU" dirty="0" smtClean="0">
                <a:latin typeface="Times New Roman" pitchFamily="18" charset="0"/>
                <a:cs typeface="Times New Roman" pitchFamily="18" charset="0"/>
              </a:rPr>
              <a:t> психотерапия, </a:t>
            </a:r>
            <a:r>
              <a:rPr lang="ru-RU" dirty="0" err="1" smtClean="0">
                <a:latin typeface="Times New Roman" pitchFamily="18" charset="0"/>
                <a:cs typeface="Times New Roman" pitchFamily="18" charset="0"/>
              </a:rPr>
              <a:t>психоталдаудан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кейін</a:t>
            </a:r>
            <a:r>
              <a:rPr lang="ru-RU" dirty="0" smtClean="0">
                <a:latin typeface="Times New Roman" pitchFamily="18" charset="0"/>
                <a:cs typeface="Times New Roman" pitchFamily="18" charset="0"/>
              </a:rPr>
              <a:t>. </a:t>
            </a:r>
          </a:p>
          <a:p>
            <a:r>
              <a:rPr lang="ru-RU" dirty="0" smtClean="0">
                <a:latin typeface="Times New Roman" pitchFamily="18" charset="0"/>
                <a:cs typeface="Times New Roman" pitchFamily="18" charset="0"/>
              </a:rPr>
              <a:t>        </a:t>
            </a:r>
          </a:p>
          <a:p>
            <a:r>
              <a:rPr lang="ru-RU" b="1" dirty="0" err="1" smtClean="0">
                <a:solidFill>
                  <a:srgbClr val="FF0000"/>
                </a:solidFill>
                <a:latin typeface="Times New Roman" pitchFamily="18" charset="0"/>
                <a:cs typeface="Times New Roman" pitchFamily="18" charset="0"/>
              </a:rPr>
              <a:t>«Тәннен» </a:t>
            </a:r>
            <a:r>
              <a:rPr lang="ru-RU" b="1" dirty="0" smtClean="0">
                <a:solidFill>
                  <a:srgbClr val="FF0000"/>
                </a:solidFill>
                <a:latin typeface="Times New Roman" pitchFamily="18" charset="0"/>
                <a:cs typeface="Times New Roman" pitchFamily="18" charset="0"/>
              </a:rPr>
              <a:t>-</a:t>
            </a:r>
            <a:r>
              <a:rPr lang="ru-RU" dirty="0" smtClean="0">
                <a:latin typeface="Times New Roman" pitchFamily="18" charset="0"/>
                <a:cs typeface="Times New Roman" pitchFamily="18" charset="0"/>
              </a:rPr>
              <a:t>стресс, </a:t>
            </a:r>
            <a:r>
              <a:rPr lang="ru-RU" dirty="0" err="1" smtClean="0">
                <a:latin typeface="Times New Roman" pitchFamily="18" charset="0"/>
                <a:cs typeface="Times New Roman" pitchFamily="18" charset="0"/>
              </a:rPr>
              <a:t>мысалы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дәрі-дәрмек қабылдау және басқа табиғи  тәсілдермен жойылса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Мазасыздықтан құтылуға инетерапия</a:t>
            </a:r>
            <a:r>
              <a:rPr lang="ru-RU" dirty="0" smtClean="0">
                <a:latin typeface="Times New Roman" pitchFamily="18" charset="0"/>
                <a:cs typeface="Times New Roman" pitchFamily="18" charset="0"/>
              </a:rPr>
              <a:t>, массаж, душ, ванна, </a:t>
            </a:r>
            <a:r>
              <a:rPr lang="ru-RU" dirty="0" err="1" smtClean="0">
                <a:latin typeface="Times New Roman" pitchFamily="18" charset="0"/>
                <a:cs typeface="Times New Roman" pitchFamily="18" charset="0"/>
              </a:rPr>
              <a:t>дене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жаттығулары көмектеседі.</a:t>
            </a:r>
            <a:r>
              <a:rPr lang="ru-RU" dirty="0" smtClean="0">
                <a:latin typeface="Times New Roman" pitchFamily="18" charset="0"/>
                <a:cs typeface="Times New Roman" pitchFamily="18" charset="0"/>
              </a:rPr>
              <a:t> </a:t>
            </a:r>
          </a:p>
          <a:p>
            <a:r>
              <a:rPr lang="ru-RU" b="1" dirty="0" err="1" smtClean="0">
                <a:solidFill>
                  <a:srgbClr val="FF0000"/>
                </a:solidFill>
                <a:latin typeface="Times New Roman" pitchFamily="18" charset="0"/>
                <a:cs typeface="Times New Roman" pitchFamily="18" charset="0"/>
              </a:rPr>
              <a:t>Бұлшықеттеріңізге жүктеме қажет.</a:t>
            </a:r>
            <a:r>
              <a:rPr lang="ru-RU" dirty="0" smtClean="0">
                <a:solidFill>
                  <a:srgbClr val="FF0000"/>
                </a:solidFill>
                <a:latin typeface="Times New Roman" pitchFamily="18" charset="0"/>
                <a:cs typeface="Times New Roman" pitchFamily="18" charset="0"/>
              </a:rPr>
              <a:t> </a:t>
            </a:r>
            <a:r>
              <a:rPr lang="ru-RU" dirty="0" err="1" smtClean="0">
                <a:latin typeface="Times New Roman" pitchFamily="18" charset="0"/>
                <a:cs typeface="Times New Roman" pitchFamily="18" charset="0"/>
              </a:rPr>
              <a:t>Оңаша қалып, жаттығу жасаңыз, 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ғимараттан шығып, біршама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дейін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жүгіріп барыңыз.</a:t>
            </a:r>
            <a:endParaRPr lang="ru-RU"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19458" name="Picture 2" descr="http://img12.nnm.me/b/e/9/6/1/be96195e7139ddd1908035f0f02c8379_full.jpg"/>
          <p:cNvPicPr>
            <a:picLocks noChangeAspect="1" noChangeArrowheads="1"/>
          </p:cNvPicPr>
          <p:nvPr/>
        </p:nvPicPr>
        <p:blipFill>
          <a:blip r:embed="rId2" cstate="print"/>
          <a:srcRect/>
          <a:stretch>
            <a:fillRect/>
          </a:stretch>
        </p:blipFill>
        <p:spPr bwMode="auto">
          <a:xfrm>
            <a:off x="428597" y="3286124"/>
            <a:ext cx="3857652" cy="3214710"/>
          </a:xfrm>
          <a:prstGeom prst="rect">
            <a:avLst/>
          </a:prstGeom>
          <a:noFill/>
        </p:spPr>
      </p:pic>
      <p:pic>
        <p:nvPicPr>
          <p:cNvPr id="19460" name="Picture 4" descr="http://netvaricoza.ru/wp-content/uploads/2015/09/1af90399f7285c7cdaf254371df35d73.jpg?0abc5f"/>
          <p:cNvPicPr>
            <a:picLocks noChangeAspect="1" noChangeArrowheads="1"/>
          </p:cNvPicPr>
          <p:nvPr/>
        </p:nvPicPr>
        <p:blipFill>
          <a:blip r:embed="rId3" cstate="print"/>
          <a:srcRect/>
          <a:stretch>
            <a:fillRect/>
          </a:stretch>
        </p:blipFill>
        <p:spPr bwMode="auto">
          <a:xfrm>
            <a:off x="4786314" y="3286124"/>
            <a:ext cx="3406570" cy="3071834"/>
          </a:xfrm>
          <a:prstGeom prst="rect">
            <a:avLst/>
          </a:prstGeom>
          <a:noFill/>
        </p:spPr>
      </p:pic>
    </p:spTree>
    <p:extLst>
      <p:ext uri="{BB962C8B-B14F-4D97-AF65-F5344CB8AC3E}">
        <p14:creationId xmlns:p14="http://schemas.microsoft.com/office/powerpoint/2010/main" val="30304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85728"/>
            <a:ext cx="8429684" cy="5078313"/>
          </a:xfrm>
          <a:prstGeom prst="rect">
            <a:avLst/>
          </a:prstGeom>
        </p:spPr>
        <p:txBody>
          <a:bodyPr wrap="square">
            <a:spAutoFit/>
          </a:bodyPr>
          <a:lstStyle/>
          <a:p>
            <a:r>
              <a:rPr lang="ru-RU" b="1" dirty="0" err="1" smtClean="0">
                <a:solidFill>
                  <a:srgbClr val="FF0000"/>
                </a:solidFill>
                <a:latin typeface="Times New Roman" pitchFamily="18" charset="0"/>
                <a:cs typeface="Times New Roman" pitchFamily="18" charset="0"/>
              </a:rPr>
              <a:t>Басқа бір</a:t>
            </a:r>
            <a:r>
              <a:rPr lang="ru-RU" b="1" dirty="0" smtClean="0">
                <a:solidFill>
                  <a:srgbClr val="FF0000"/>
                </a:solidFill>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нәрсеге назар</a:t>
            </a:r>
            <a:r>
              <a:rPr lang="ru-RU" b="1" dirty="0" smtClean="0">
                <a:solidFill>
                  <a:srgbClr val="FF0000"/>
                </a:solidFill>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аудару</a:t>
            </a:r>
            <a:r>
              <a:rPr lang="ru-RU" b="1" dirty="0" smtClean="0">
                <a:solidFill>
                  <a:srgbClr val="FF0000"/>
                </a:solidFill>
                <a:latin typeface="Times New Roman" pitchFamily="18" charset="0"/>
                <a:cs typeface="Times New Roman" pitchFamily="18" charset="0"/>
              </a:rPr>
              <a:t>.</a:t>
            </a:r>
            <a:r>
              <a:rPr lang="ru-RU" dirty="0" smtClean="0">
                <a:solidFill>
                  <a:srgbClr val="FF0000"/>
                </a:solidFill>
                <a:latin typeface="Times New Roman" pitchFamily="18" charset="0"/>
                <a:cs typeface="Times New Roman" pitchFamily="18" charset="0"/>
              </a:rPr>
              <a:t> </a:t>
            </a:r>
            <a:r>
              <a:rPr lang="ru-RU" dirty="0" err="1" smtClean="0">
                <a:latin typeface="Times New Roman" pitchFamily="18" charset="0"/>
                <a:cs typeface="Times New Roman" pitchFamily="18" charset="0"/>
              </a:rPr>
              <a:t>Қолыңызға түскен кітапты</a:t>
            </a:r>
            <a:r>
              <a:rPr lang="ru-RU" dirty="0" smtClean="0">
                <a:latin typeface="Times New Roman" pitchFamily="18" charset="0"/>
                <a:cs typeface="Times New Roman" pitchFamily="18" charset="0"/>
              </a:rPr>
              <a:t> ала сала </a:t>
            </a:r>
            <a:r>
              <a:rPr lang="ru-RU" dirty="0" err="1" smtClean="0">
                <a:latin typeface="Times New Roman" pitchFamily="18" charset="0"/>
                <a:cs typeface="Times New Roman" pitchFamily="18" charset="0"/>
              </a:rPr>
              <a:t>оқыңыз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мазмұнына түсіне бастағанша оқу керек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Қолыңызда тіпті</a:t>
            </a:r>
            <a:r>
              <a:rPr lang="ru-RU" dirty="0" smtClean="0">
                <a:latin typeface="Times New Roman" pitchFamily="18" charset="0"/>
                <a:cs typeface="Times New Roman" pitchFamily="18" charset="0"/>
              </a:rPr>
              <a:t> газет те </a:t>
            </a:r>
            <a:r>
              <a:rPr lang="ru-RU" dirty="0" err="1" smtClean="0">
                <a:latin typeface="Times New Roman" pitchFamily="18" charset="0"/>
                <a:cs typeface="Times New Roman" pitchFamily="18" charset="0"/>
              </a:rPr>
              <a:t>болмай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қалды ма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досыңызға немесе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көптен бері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хабарласпай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кеткен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басқа адамға </a:t>
            </a:r>
            <a:r>
              <a:rPr lang="ru-RU" dirty="0" smtClean="0">
                <a:latin typeface="Times New Roman" pitchFamily="18" charset="0"/>
                <a:cs typeface="Times New Roman" pitchFamily="18" charset="0"/>
              </a:rPr>
              <a:t>телефон </a:t>
            </a:r>
            <a:r>
              <a:rPr lang="ru-RU" dirty="0" err="1" smtClean="0">
                <a:latin typeface="Times New Roman" pitchFamily="18" charset="0"/>
                <a:cs typeface="Times New Roman" pitchFamily="18" charset="0"/>
              </a:rPr>
              <a:t>шалыңыз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жағдайын, ата-анасының халын</a:t>
            </a:r>
            <a:r>
              <a:rPr lang="ru-RU" dirty="0" smtClean="0">
                <a:latin typeface="Times New Roman" pitchFamily="18" charset="0"/>
                <a:cs typeface="Times New Roman" pitchFamily="18" charset="0"/>
              </a:rPr>
              <a:t>, т.б. </a:t>
            </a:r>
            <a:r>
              <a:rPr lang="ru-RU" dirty="0" err="1" smtClean="0">
                <a:latin typeface="Times New Roman" pitchFamily="18" charset="0"/>
                <a:cs typeface="Times New Roman" pitchFamily="18" charset="0"/>
              </a:rPr>
              <a:t>жайлы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сұраңыз.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Оның проблемаларына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егжей-тегжейлімән беріңіз, ақыл-кеңес  беріңіз.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Содан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кейін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өзіңізге </a:t>
            </a:r>
            <a:r>
              <a:rPr lang="ru-RU" dirty="0" smtClean="0">
                <a:latin typeface="Times New Roman" pitchFamily="18" charset="0"/>
                <a:cs typeface="Times New Roman" pitchFamily="18" charset="0"/>
              </a:rPr>
              <a:t>маза </a:t>
            </a:r>
            <a:r>
              <a:rPr lang="ru-RU" dirty="0" err="1" smtClean="0">
                <a:latin typeface="Times New Roman" pitchFamily="18" charset="0"/>
                <a:cs typeface="Times New Roman" pitchFamily="18" charset="0"/>
              </a:rPr>
              <a:t>бермей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жүрген мәселе жайәлы айтып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беріңіз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кәдімгідей жеңілдеп қаласыз</a:t>
            </a:r>
            <a:r>
              <a:rPr lang="ru-RU" dirty="0" smtClean="0">
                <a:latin typeface="Times New Roman" pitchFamily="18" charset="0"/>
                <a:cs typeface="Times New Roman" pitchFamily="18" charset="0"/>
              </a:rPr>
              <a:t>.</a:t>
            </a:r>
          </a:p>
          <a:p>
            <a:endParaRPr lang="ru-RU" dirty="0" smtClean="0">
              <a:latin typeface="Times New Roman" pitchFamily="18" charset="0"/>
              <a:cs typeface="Times New Roman" pitchFamily="18" charset="0"/>
            </a:endParaRPr>
          </a:p>
          <a:p>
            <a:r>
              <a:rPr lang="ru-RU" b="1" dirty="0" err="1" smtClean="0">
                <a:solidFill>
                  <a:srgbClr val="FF0000"/>
                </a:solidFill>
                <a:latin typeface="Times New Roman" pitchFamily="18" charset="0"/>
                <a:cs typeface="Times New Roman" pitchFamily="18" charset="0"/>
              </a:rPr>
              <a:t>Болған оқиғаны асыра</a:t>
            </a:r>
            <a:r>
              <a:rPr lang="ru-RU" b="1" dirty="0" smtClean="0">
                <a:solidFill>
                  <a:srgbClr val="FF0000"/>
                </a:solidFill>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бағалау.</a:t>
            </a:r>
            <a:r>
              <a:rPr lang="ru-RU" dirty="0" smtClean="0">
                <a:solidFill>
                  <a:srgbClr val="FF0000"/>
                </a:solidFill>
                <a:latin typeface="Times New Roman" pitchFamily="18" charset="0"/>
                <a:cs typeface="Times New Roman" pitchFamily="18" charset="0"/>
              </a:rPr>
              <a:t> </a:t>
            </a:r>
            <a:r>
              <a:rPr lang="ru-RU" dirty="0" err="1" smtClean="0">
                <a:latin typeface="Times New Roman" pitchFamily="18" charset="0"/>
                <a:cs typeface="Times New Roman" pitchFamily="18" charset="0"/>
              </a:rPr>
              <a:t>Өзіңізді ренжіткен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адамның мінез-құлқына ақтау тауып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көріңіз.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Мүмкін әйелімен ұрысып қалған шығар, қоғамдық  көлікте біреудің тілі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директорынан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сөгіс алған шығар...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алған оқиғадан бір</a:t>
            </a:r>
            <a:r>
              <a:rPr lang="ru-RU" dirty="0" smtClean="0">
                <a:latin typeface="Times New Roman" pitchFamily="18" charset="0"/>
                <a:cs typeface="Times New Roman" pitchFamily="18" charset="0"/>
              </a:rPr>
              <a:t> </a:t>
            </a:r>
          </a:p>
          <a:p>
            <a:r>
              <a:rPr lang="ru-RU" dirty="0" err="1" smtClean="0">
                <a:latin typeface="Times New Roman" pitchFamily="18" charset="0"/>
                <a:cs typeface="Times New Roman" pitchFamily="18" charset="0"/>
              </a:rPr>
              <a:t>жақсылық іздеп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көріңіз.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Бұдан </a:t>
            </a:r>
            <a:r>
              <a:rPr lang="ru-RU" dirty="0" smtClean="0">
                <a:latin typeface="Times New Roman" pitchFamily="18" charset="0"/>
                <a:cs typeface="Times New Roman" pitchFamily="18" charset="0"/>
              </a:rPr>
              <a:t>да  </a:t>
            </a:r>
            <a:r>
              <a:rPr lang="ru-RU" dirty="0" err="1" smtClean="0">
                <a:latin typeface="Times New Roman" pitchFamily="18" charset="0"/>
                <a:cs typeface="Times New Roman" pitchFamily="18" charset="0"/>
              </a:rPr>
              <a:t>жаман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мүмкін екеніне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өзіңізді сендіріңіз</a:t>
            </a:r>
            <a:r>
              <a:rPr lang="ru-RU" dirty="0" smtClean="0">
                <a:latin typeface="Times New Roman" pitchFamily="18" charset="0"/>
                <a:cs typeface="Times New Roman" pitchFamily="18" charset="0"/>
              </a:rPr>
              <a:t>. </a:t>
            </a:r>
          </a:p>
          <a:p>
            <a:r>
              <a:rPr lang="ru-RU" dirty="0" smtClean="0">
                <a:latin typeface="Times New Roman" pitchFamily="18" charset="0"/>
                <a:cs typeface="Times New Roman" pitchFamily="18" charset="0"/>
              </a:rPr>
              <a:t>·        </a:t>
            </a:r>
          </a:p>
          <a:p>
            <a:r>
              <a:rPr lang="ru-RU" b="1" dirty="0" smtClean="0">
                <a:solidFill>
                  <a:srgbClr val="FF0000"/>
                </a:solidFill>
                <a:latin typeface="Times New Roman" pitchFamily="18" charset="0"/>
                <a:cs typeface="Times New Roman" pitchFamily="18" charset="0"/>
              </a:rPr>
              <a:t>Намаз </a:t>
            </a:r>
            <a:r>
              <a:rPr lang="ru-RU" b="1" dirty="0" err="1" smtClean="0">
                <a:solidFill>
                  <a:srgbClr val="FF0000"/>
                </a:solidFill>
                <a:latin typeface="Times New Roman" pitchFamily="18" charset="0"/>
                <a:cs typeface="Times New Roman" pitchFamily="18" charset="0"/>
              </a:rPr>
              <a:t>оқу</a:t>
            </a:r>
            <a:r>
              <a:rPr lang="ru-RU" b="1" dirty="0" smtClean="0">
                <a:solidFill>
                  <a:srgbClr val="FF0000"/>
                </a:solidFill>
                <a:latin typeface="Times New Roman" pitchFamily="18" charset="0"/>
                <a:cs typeface="Times New Roman" pitchFamily="18" charset="0"/>
              </a:rPr>
              <a:t>.</a:t>
            </a:r>
            <a:r>
              <a:rPr lang="ru-RU" dirty="0" smtClean="0">
                <a:solidFill>
                  <a:srgbClr val="FF0000"/>
                </a:solidFill>
                <a:latin typeface="Times New Roman" pitchFamily="18" charset="0"/>
                <a:cs typeface="Times New Roman" pitchFamily="18" charset="0"/>
              </a:rPr>
              <a:t> </a:t>
            </a:r>
            <a:r>
              <a:rPr lang="ru-RU" dirty="0" err="1" smtClean="0">
                <a:latin typeface="Times New Roman" pitchFamily="18" charset="0"/>
                <a:cs typeface="Times New Roman" pitchFamily="18" charset="0"/>
              </a:rPr>
              <a:t>Діндар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a:t>
            </a:r>
            <a:r>
              <a:rPr lang="ru-RU" dirty="0" smtClean="0">
                <a:latin typeface="Times New Roman" pitchFamily="18" charset="0"/>
                <a:cs typeface="Times New Roman" pitchFamily="18" charset="0"/>
              </a:rPr>
              <a:t> намаз </a:t>
            </a:r>
            <a:r>
              <a:rPr lang="ru-RU" dirty="0" err="1" smtClean="0">
                <a:latin typeface="Times New Roman" pitchFamily="18" charset="0"/>
                <a:cs typeface="Times New Roman" pitchFamily="18" charset="0"/>
              </a:rPr>
              <a:t>оқу арқылы жан-жүрегін тазалай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алады</a:t>
            </a:r>
            <a:r>
              <a:rPr lang="ru-RU" dirty="0" smtClean="0">
                <a:latin typeface="Times New Roman" pitchFamily="18" charset="0"/>
                <a:cs typeface="Times New Roman" pitchFamily="18" charset="0"/>
              </a:rPr>
              <a:t>. </a:t>
            </a:r>
            <a:endParaRPr lang="ru-RU"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r>
              <a:rPr lang="ru-RU" b="1" dirty="0" err="1" smtClean="0">
                <a:solidFill>
                  <a:srgbClr val="FF0000"/>
                </a:solidFill>
                <a:latin typeface="Times New Roman" pitchFamily="18" charset="0"/>
                <a:cs typeface="Times New Roman" pitchFamily="18" charset="0"/>
              </a:rPr>
              <a:t>Қалжың.</a:t>
            </a:r>
            <a:r>
              <a:rPr lang="ru-RU" dirty="0" smtClean="0">
                <a:solidFill>
                  <a:srgbClr val="FF0000"/>
                </a:solidFill>
                <a:latin typeface="Times New Roman" pitchFamily="18" charset="0"/>
                <a:cs typeface="Times New Roman" pitchFamily="18" charset="0"/>
              </a:rPr>
              <a:t> </a:t>
            </a:r>
            <a:r>
              <a:rPr lang="ru-RU" dirty="0" err="1" smtClean="0">
                <a:latin typeface="Times New Roman" pitchFamily="18" charset="0"/>
                <a:cs typeface="Times New Roman" pitchFamily="18" charset="0"/>
              </a:rPr>
              <a:t>Күрделі нәрсені ойынға айналдырыңыз.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Күлкіні </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желе-жортып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жүгіру» деп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атайды</a:t>
            </a:r>
            <a:r>
              <a:rPr lang="ru-RU" dirty="0" smtClean="0">
                <a:latin typeface="Times New Roman" pitchFamily="18" charset="0"/>
                <a:cs typeface="Times New Roman" pitchFamily="18" charset="0"/>
              </a:rPr>
              <a:t>. </a:t>
            </a: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4138210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dirty="0"/>
          </a:p>
        </p:txBody>
      </p:sp>
      <p:pic>
        <p:nvPicPr>
          <p:cNvPr id="4098" name="Picture 2" descr="http://oboi-na-stol.com/pub/original_images/oboi-na-stol.com-269632-abstrakciya-linii-zelenyy-goluboy.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714348" y="214290"/>
            <a:ext cx="3602333" cy="400110"/>
          </a:xfrm>
          <a:prstGeom prst="rect">
            <a:avLst/>
          </a:prstGeom>
          <a:noFill/>
        </p:spPr>
        <p:txBody>
          <a:bodyPr wrap="none" rtlCol="0">
            <a:spAutoFit/>
          </a:bodyPr>
          <a:lstStyle/>
          <a:p>
            <a:r>
              <a:rPr lang="kk-KZ" sz="2000" b="1" dirty="0" smtClean="0">
                <a:solidFill>
                  <a:srgbClr val="FF0000"/>
                </a:solidFill>
                <a:latin typeface="Times New Roman" pitchFamily="18" charset="0"/>
                <a:cs typeface="Times New Roman" pitchFamily="18" charset="0"/>
              </a:rPr>
              <a:t>Стреспен қалай күресу керек</a:t>
            </a:r>
            <a:endParaRPr lang="ru-RU" sz="2000" b="1" dirty="0">
              <a:solidFill>
                <a:srgbClr val="FF0000"/>
              </a:solidFill>
              <a:latin typeface="Times New Roman" pitchFamily="18" charset="0"/>
              <a:cs typeface="Times New Roman" pitchFamily="18" charset="0"/>
            </a:endParaRPr>
          </a:p>
        </p:txBody>
      </p:sp>
      <p:sp>
        <p:nvSpPr>
          <p:cNvPr id="6" name="Прямоугольник 5"/>
          <p:cNvSpPr/>
          <p:nvPr/>
        </p:nvSpPr>
        <p:spPr>
          <a:xfrm>
            <a:off x="357158" y="714356"/>
            <a:ext cx="7643866" cy="2585323"/>
          </a:xfrm>
          <a:prstGeom prst="rect">
            <a:avLst/>
          </a:prstGeom>
        </p:spPr>
        <p:txBody>
          <a:bodyPr wrap="square">
            <a:spAutoFit/>
          </a:bodyPr>
          <a:lstStyle/>
          <a:p>
            <a:r>
              <a:rPr lang="ru-RU" b="1" dirty="0" smtClean="0">
                <a:latin typeface="Times New Roman" pitchFamily="18" charset="0"/>
                <a:cs typeface="Times New Roman" pitchFamily="18" charset="0"/>
              </a:rPr>
              <a:t>1) </a:t>
            </a:r>
            <a:r>
              <a:rPr lang="ru-RU" b="1" dirty="0" err="1" smtClean="0">
                <a:latin typeface="Times New Roman" pitchFamily="18" charset="0"/>
                <a:cs typeface="Times New Roman" pitchFamily="18" charset="0"/>
              </a:rPr>
              <a:t>Егер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белгілі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жұмысты істеп</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үлгере алмай</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отырсаңыз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өзіңіздің әріптесіңізден көмек сұраңыз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Сонымен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қатар өз уақытыңызды жоспарлауға тырысыңыз, өйткені стресстің себебі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сіздің </a:t>
            </a:r>
            <a:r>
              <a:rPr lang="ru-RU" b="1" dirty="0" smtClean="0">
                <a:latin typeface="Times New Roman" pitchFamily="18" charset="0"/>
                <a:cs typeface="Times New Roman" pitchFamily="18" charset="0"/>
              </a:rPr>
              <a:t>оны </a:t>
            </a:r>
            <a:r>
              <a:rPr lang="ru-RU" b="1" dirty="0" err="1" smtClean="0">
                <a:latin typeface="Times New Roman" pitchFamily="18" charset="0"/>
                <a:cs typeface="Times New Roman" pitchFamily="18" charset="0"/>
              </a:rPr>
              <a:t>істей</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алмауыңызда болып</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табылады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және ұдайы </a:t>
            </a:r>
            <a:r>
              <a:rPr lang="ru-RU" b="1" dirty="0" smtClean="0">
                <a:latin typeface="Times New Roman" pitchFamily="18" charset="0"/>
                <a:cs typeface="Times New Roman" pitchFamily="18" charset="0"/>
              </a:rPr>
              <a:t>аврал </a:t>
            </a:r>
            <a:r>
              <a:rPr lang="ru-RU" b="1" dirty="0" err="1" smtClean="0">
                <a:latin typeface="Times New Roman" pitchFamily="18" charset="0"/>
                <a:cs typeface="Times New Roman" pitchFamily="18" charset="0"/>
              </a:rPr>
              <a:t>күйінде қалуыңыз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Күндік жоспарды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құрудан бастаңыз, содан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соң апталық, айлық.</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Сонымен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бірге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шектен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тыс</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жоспарлау</a:t>
            </a:r>
            <a:r>
              <a:rPr lang="ru-RU" b="1" dirty="0" smtClean="0">
                <a:latin typeface="Times New Roman" pitchFamily="18" charset="0"/>
                <a:cs typeface="Times New Roman" pitchFamily="18" charset="0"/>
              </a:rPr>
              <a:t> да </a:t>
            </a:r>
            <a:r>
              <a:rPr lang="ru-RU" b="1" dirty="0" err="1" smtClean="0">
                <a:latin typeface="Times New Roman" pitchFamily="18" charset="0"/>
                <a:cs typeface="Times New Roman" pitchFamily="18" charset="0"/>
              </a:rPr>
              <a:t>стресстің себебі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болуы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мүмкін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Сондықтан күн тәртібін уақытыңыздың </a:t>
            </a:r>
            <a:r>
              <a:rPr lang="ru-RU" b="1" dirty="0" smtClean="0">
                <a:latin typeface="Times New Roman" pitchFamily="18" charset="0"/>
                <a:cs typeface="Times New Roman" pitchFamily="18" charset="0"/>
              </a:rPr>
              <a:t>тек 70% </a:t>
            </a:r>
            <a:r>
              <a:rPr lang="ru-RU" b="1" dirty="0" err="1" smtClean="0">
                <a:latin typeface="Times New Roman" pitchFamily="18" charset="0"/>
                <a:cs typeface="Times New Roman" pitchFamily="18" charset="0"/>
              </a:rPr>
              <a:t>ғана құрыңыз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қалған уақытты жоспарсыз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кездесулерге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демалысқа және басқа </a:t>
            </a:r>
            <a:r>
              <a:rPr lang="ru-RU" b="1" dirty="0" smtClean="0">
                <a:latin typeface="Times New Roman" pitchFamily="18" charset="0"/>
                <a:cs typeface="Times New Roman" pitchFamily="18" charset="0"/>
              </a:rPr>
              <a:t>да </a:t>
            </a:r>
            <a:r>
              <a:rPr lang="ru-RU" b="1" dirty="0" err="1" smtClean="0">
                <a:latin typeface="Times New Roman" pitchFamily="18" charset="0"/>
                <a:cs typeface="Times New Roman" pitchFamily="18" charset="0"/>
              </a:rPr>
              <a:t>жағымды айналысуларға қалдырыңыз</a:t>
            </a:r>
            <a:r>
              <a:rPr lang="ru-RU" b="1"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3363826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http://oboi-na-stol.com/pub/original_images/oboi-na-stol.com-269632-abstrakciya-linii-zelenyy-goluboy.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357158" y="500042"/>
            <a:ext cx="8215370" cy="3139321"/>
          </a:xfrm>
          <a:prstGeom prst="rect">
            <a:avLst/>
          </a:prstGeom>
        </p:spPr>
        <p:txBody>
          <a:bodyPr wrap="square">
            <a:spAutoFit/>
          </a:bodyPr>
          <a:lstStyle/>
          <a:p>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Өзіңізбен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бірге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гармонияда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өмір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сүріңіз</a:t>
            </a:r>
            <a:r>
              <a:rPr lang="ru-RU" b="1" dirty="0" smtClean="0">
                <a:latin typeface="Times New Roman" pitchFamily="18" charset="0"/>
                <a:cs typeface="Times New Roman" pitchFamily="18" charset="0"/>
              </a:rPr>
              <a:t> </a:t>
            </a:r>
            <a:endParaRPr lang="ru-RU" b="1" dirty="0" smtClean="0">
              <a:latin typeface="Times New Roman" pitchFamily="18" charset="0"/>
              <a:cs typeface="Times New Roman" pitchFamily="18" charset="0"/>
            </a:endParaRPr>
          </a:p>
          <a:p>
            <a:r>
              <a:rPr lang="ru-RU" b="1" dirty="0" err="1" smtClean="0">
                <a:latin typeface="Times New Roman" pitchFamily="18" charset="0"/>
                <a:cs typeface="Times New Roman" pitchFamily="18" charset="0"/>
              </a:rPr>
              <a:t/>
            </a:r>
            <a:br>
              <a:rPr lang="ru-RU" b="1" dirty="0" err="1" smtClean="0">
                <a:latin typeface="Times New Roman" pitchFamily="18" charset="0"/>
                <a:cs typeface="Times New Roman" pitchFamily="18" charset="0"/>
              </a:rPr>
            </a:br>
            <a:r>
              <a:rPr lang="ru-RU" b="1" dirty="0" err="1" smtClean="0">
                <a:latin typeface="Times New Roman" pitchFamily="18" charset="0"/>
                <a:cs typeface="Times New Roman" pitchFamily="18" charset="0"/>
              </a:rPr>
              <a:t>Әрбір адамның өмірінде белгілі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басымдылықтар </a:t>
            </a:r>
            <a:r>
              <a:rPr lang="ru-RU" b="1" dirty="0" smtClean="0">
                <a:latin typeface="Times New Roman" pitchFamily="18" charset="0"/>
                <a:cs typeface="Times New Roman" pitchFamily="18" charset="0"/>
              </a:rPr>
              <a:t>бар: </a:t>
            </a:r>
            <a:r>
              <a:rPr lang="ru-RU" b="1" dirty="0" err="1" smtClean="0">
                <a:latin typeface="Times New Roman" pitchFamily="18" charset="0"/>
                <a:cs typeface="Times New Roman" pitchFamily="18" charset="0"/>
              </a:rPr>
              <a:t>жанұя, жұмыс, жолдастар</a:t>
            </a:r>
            <a:r>
              <a:rPr lang="ru-RU" b="1" dirty="0" smtClean="0">
                <a:latin typeface="Times New Roman" pitchFamily="18" charset="0"/>
                <a:cs typeface="Times New Roman" pitchFamily="18" charset="0"/>
              </a:rPr>
              <a:t>, хобби. </a:t>
            </a:r>
            <a:r>
              <a:rPr lang="ru-RU" b="1" dirty="0" err="1" smtClean="0">
                <a:latin typeface="Times New Roman" pitchFamily="18" charset="0"/>
                <a:cs typeface="Times New Roman" pitchFamily="18" charset="0"/>
              </a:rPr>
              <a:t>Мысалы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жұмысқа ғана барлық уақытты бөліп, бір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нәрсемен ғана өмір сүрмеңіз.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нәрсеге ғана шамадан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тыс</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көңіл бөлу сізді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бұл аймақта маңызды жетістіктерге</a:t>
            </a:r>
            <a:r>
              <a:rPr lang="ru-RU" b="1" dirty="0" smtClean="0">
                <a:latin typeface="Times New Roman" pitchFamily="18" charset="0"/>
                <a:cs typeface="Times New Roman" pitchFamily="18" charset="0"/>
              </a:rPr>
              <a:t>, ал </a:t>
            </a:r>
            <a:r>
              <a:rPr lang="ru-RU" b="1" dirty="0" err="1" smtClean="0">
                <a:latin typeface="Times New Roman" pitchFamily="18" charset="0"/>
                <a:cs typeface="Times New Roman" pitchFamily="18" charset="0"/>
              </a:rPr>
              <a:t>басқасында сәтсіздікке әкелуі мүмкін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Егер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ажырасу</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үстінде болсаңыз, жұмыстағы жетістік</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сізге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үлкен қуаныш әкелмейді.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Өз уақытыңызды үйлесімді бөлуге ынталыныңыз.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Егер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жақсы жұмыс істесеңіз, жақсы демалуға тырысыңыз.</a:t>
            </a:r>
            <a:r>
              <a:rPr lang="ru-RU" b="1" dirty="0" smtClean="0">
                <a:latin typeface="Times New Roman" pitchFamily="18" charset="0"/>
                <a:cs typeface="Times New Roman" pitchFamily="18" charset="0"/>
              </a:rPr>
              <a:t> Бос </a:t>
            </a:r>
            <a:r>
              <a:rPr lang="ru-RU" b="1" dirty="0" err="1" smtClean="0">
                <a:latin typeface="Times New Roman" pitchFamily="18" charset="0"/>
                <a:cs typeface="Times New Roman" pitchFamily="18" charset="0"/>
              </a:rPr>
              <a:t>уақытты жақсы көретін және жақын адамдармен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өткізіңіз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Түскі </a:t>
            </a:r>
            <a:r>
              <a:rPr lang="ru-RU" b="1" dirty="0" smtClean="0">
                <a:latin typeface="Times New Roman" pitchFamily="18" charset="0"/>
                <a:cs typeface="Times New Roman" pitchFamily="18" charset="0"/>
              </a:rPr>
              <a:t>ас </a:t>
            </a:r>
            <a:r>
              <a:rPr lang="ru-RU" b="1" dirty="0" err="1" smtClean="0">
                <a:latin typeface="Times New Roman" pitchFamily="18" charset="0"/>
                <a:cs typeface="Times New Roman" pitchFamily="18" charset="0"/>
              </a:rPr>
              <a:t>уақытын өткізбеңіз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Жұмыс уақытында үзілістер жасаңыз.</a:t>
            </a:r>
            <a:r>
              <a:rPr lang="ru-RU" b="1"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sp>
        <p:nvSpPr>
          <p:cNvPr id="6" name="Стрелка вправо 5"/>
          <p:cNvSpPr/>
          <p:nvPr/>
        </p:nvSpPr>
        <p:spPr>
          <a:xfrm>
            <a:off x="500034" y="500042"/>
            <a:ext cx="500066" cy="484632"/>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17800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http://oboi-na-stol.com/pub/original_images/oboi-na-stol.com-269632-abstrakciya-linii-zelenyy-goluboy.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285720" y="214290"/>
            <a:ext cx="8643998" cy="3139321"/>
          </a:xfrm>
          <a:prstGeom prst="rect">
            <a:avLst/>
          </a:prstGeom>
        </p:spPr>
        <p:txBody>
          <a:bodyPr wrap="square">
            <a:spAutoFit/>
          </a:bodyPr>
          <a:lstStyle/>
          <a:p>
            <a:r>
              <a:rPr lang="ru-RU" dirty="0" err="1" smtClean="0">
                <a:latin typeface="Times New Roman" pitchFamily="18" charset="0"/>
                <a:cs typeface="Times New Roman" pitchFamily="18" charset="0"/>
              </a:rPr>
              <a:t>Жайлылықтың өз аймағын жасаңыз </a:t>
            </a:r>
            <a:br>
              <a:rPr lang="ru-RU" dirty="0" err="1" smtClean="0">
                <a:latin typeface="Times New Roman" pitchFamily="18" charset="0"/>
                <a:cs typeface="Times New Roman" pitchFamily="18" charset="0"/>
              </a:rPr>
            </a:br>
            <a:r>
              <a:rPr lang="ru-RU" dirty="0" err="1" smtClean="0">
                <a:latin typeface="Times New Roman" pitchFamily="18" charset="0"/>
                <a:cs typeface="Times New Roman" pitchFamily="18" charset="0"/>
              </a:rPr>
              <a:t>Сізге</a:t>
            </a:r>
            <a:r>
              <a:rPr lang="ru-RU" dirty="0" smtClean="0">
                <a:latin typeface="Times New Roman" pitchFamily="18" charset="0"/>
                <a:cs typeface="Times New Roman" pitchFamily="18" charset="0"/>
              </a:rPr>
              <a:t> 5 </a:t>
            </a:r>
            <a:r>
              <a:rPr lang="ru-RU" dirty="0" err="1" smtClean="0">
                <a:latin typeface="Times New Roman" pitchFamily="18" charset="0"/>
                <a:cs typeface="Times New Roman" pitchFamily="18" charset="0"/>
              </a:rPr>
              <a:t>жас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болғанда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өзіңізді еске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түсіріңіз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кезде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сізге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сынған ойыншық, даладағы жаңбыр, ата-ананың жазалауы</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бұл әлемдік масштабтағы </a:t>
            </a:r>
            <a:r>
              <a:rPr lang="ru-RU" dirty="0" smtClean="0">
                <a:latin typeface="Times New Roman" pitchFamily="18" charset="0"/>
                <a:cs typeface="Times New Roman" pitchFamily="18" charset="0"/>
              </a:rPr>
              <a:t>трагедия </a:t>
            </a:r>
            <a:r>
              <a:rPr lang="ru-RU" dirty="0" err="1" smtClean="0">
                <a:latin typeface="Times New Roman" pitchFamily="18" charset="0"/>
                <a:cs typeface="Times New Roman" pitchFamily="18" charset="0"/>
              </a:rPr>
              <a:t>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саналды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Бірнеше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жылдан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кейін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мұны ұсақ-түйек деп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санадыңыз, </a:t>
            </a:r>
            <a:r>
              <a:rPr lang="ru-RU" dirty="0" smtClean="0">
                <a:latin typeface="Times New Roman" pitchFamily="18" charset="0"/>
                <a:cs typeface="Times New Roman" pitchFamily="18" charset="0"/>
              </a:rPr>
              <a:t>ал </a:t>
            </a:r>
            <a:r>
              <a:rPr lang="ru-RU" dirty="0" err="1" smtClean="0">
                <a:latin typeface="Times New Roman" pitchFamily="18" charset="0"/>
                <a:cs typeface="Times New Roman" pitchFamily="18" charset="0"/>
              </a:rPr>
              <a:t>дәптердегі </a:t>
            </a:r>
            <a:r>
              <a:rPr lang="ru-RU" dirty="0" smtClean="0">
                <a:latin typeface="Times New Roman" pitchFamily="18" charset="0"/>
                <a:cs typeface="Times New Roman" pitchFamily="18" charset="0"/>
              </a:rPr>
              <a:t>сия </a:t>
            </a:r>
            <a:r>
              <a:rPr lang="ru-RU" dirty="0" err="1" smtClean="0">
                <a:latin typeface="Times New Roman" pitchFamily="18" charset="0"/>
                <a:cs typeface="Times New Roman" pitchFamily="18" charset="0"/>
              </a:rPr>
              <a:t>тамшысы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ұмытылған оқулық және математикадан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бағасы үлкен </a:t>
            </a:r>
            <a:r>
              <a:rPr lang="ru-RU" dirty="0" smtClean="0">
                <a:latin typeface="Times New Roman" pitchFamily="18" charset="0"/>
                <a:cs typeface="Times New Roman" pitchFamily="18" charset="0"/>
              </a:rPr>
              <a:t>проблема </a:t>
            </a:r>
            <a:r>
              <a:rPr lang="ru-RU" dirty="0" err="1" smtClean="0">
                <a:latin typeface="Times New Roman" pitchFamily="18" charset="0"/>
                <a:cs typeface="Times New Roman" pitchFamily="18" charset="0"/>
              </a:rPr>
              <a:t>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табылды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Қазір сіз</a:t>
            </a:r>
            <a:r>
              <a:rPr lang="ru-RU" dirty="0" smtClean="0">
                <a:latin typeface="Times New Roman" pitchFamily="18" charset="0"/>
                <a:cs typeface="Times New Roman" pitchFamily="18" charset="0"/>
              </a:rPr>
              <a:t> не </a:t>
            </a:r>
            <a:r>
              <a:rPr lang="ru-RU" dirty="0" err="1" smtClean="0">
                <a:latin typeface="Times New Roman" pitchFamily="18" charset="0"/>
                <a:cs typeface="Times New Roman" pitchFamily="18" charset="0"/>
              </a:rPr>
              <a:t>ойлайсыз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Маңызды клиенттің кетуі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сіздің жаныңызды қалай алаңдатқаныңызды еске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түсіріңіз, </a:t>
            </a:r>
            <a:r>
              <a:rPr lang="ru-RU" dirty="0" smtClean="0">
                <a:latin typeface="Times New Roman" pitchFamily="18" charset="0"/>
                <a:cs typeface="Times New Roman" pitchFamily="18" charset="0"/>
              </a:rPr>
              <a:t>ал </a:t>
            </a:r>
            <a:r>
              <a:rPr lang="ru-RU" dirty="0" err="1" smtClean="0">
                <a:latin typeface="Times New Roman" pitchFamily="18" charset="0"/>
                <a:cs typeface="Times New Roman" pitchFamily="18" charset="0"/>
              </a:rPr>
              <a:t>енді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Сіздің бұрынғы клиентіңіз өзін </a:t>
            </a:r>
            <a:r>
              <a:rPr lang="ru-RU" dirty="0" smtClean="0">
                <a:latin typeface="Times New Roman" pitchFamily="18" charset="0"/>
                <a:cs typeface="Times New Roman" pitchFamily="18" charset="0"/>
              </a:rPr>
              <a:t>банкрот </a:t>
            </a:r>
            <a:r>
              <a:rPr lang="ru-RU" dirty="0" err="1" smtClean="0">
                <a:latin typeface="Times New Roman" pitchFamily="18" charset="0"/>
                <a:cs typeface="Times New Roman" pitchFamily="18" charset="0"/>
              </a:rPr>
              <a:t>деп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жариялады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сіздің бәсекелесіңізге белгілі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ақша соммасын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төлемегенін сіз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білдіңіз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Енді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бұл сізге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құтқару болады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санайсыз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қиындықтарға немқұрайлы қараудың керектігін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айтпаймыз</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Жоқ, олар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бізге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көпке үйренуге және үлкен өмірлік тәжірибе алуға көмектеседі.</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2172165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http://oboi-na-stol.com/pub/original_images/oboi-na-stol.com-269632-abstrakciya-linii-zelenyy-goluboy.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Прямоугольник 5"/>
          <p:cNvSpPr/>
          <p:nvPr/>
        </p:nvSpPr>
        <p:spPr>
          <a:xfrm>
            <a:off x="714348" y="357166"/>
            <a:ext cx="7929618" cy="5078313"/>
          </a:xfrm>
          <a:prstGeom prst="rect">
            <a:avLst/>
          </a:prstGeom>
        </p:spPr>
        <p:txBody>
          <a:bodyPr wrap="square">
            <a:spAutoFit/>
          </a:bodyPr>
          <a:lstStyle/>
          <a:p>
            <a:r>
              <a:rPr lang="ru-RU" b="1" dirty="0" err="1" smtClean="0">
                <a:latin typeface="Times New Roman" pitchFamily="18" charset="0"/>
                <a:cs typeface="Times New Roman" pitchFamily="18" charset="0"/>
              </a:rPr>
              <a:t>Егер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белгілі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нәрсені орындай</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алмауыңызды сезсеңіз, жайлылықтың өз аймағына белгілі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уақытқа жөнеліңіз.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Бұл </a:t>
            </a:r>
            <a:r>
              <a:rPr lang="ru-RU" b="1" dirty="0" smtClean="0">
                <a:latin typeface="Times New Roman" pitchFamily="18" charset="0"/>
                <a:cs typeface="Times New Roman" pitchFamily="18" charset="0"/>
              </a:rPr>
              <a:t>не? </a:t>
            </a:r>
            <a:r>
              <a:rPr lang="ru-RU" b="1" dirty="0" err="1" smtClean="0">
                <a:latin typeface="Times New Roman" pitchFamily="18" charset="0"/>
                <a:cs typeface="Times New Roman" pitchFamily="18" charset="0"/>
              </a:rPr>
              <a:t>Қазір түсіндіреміз!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Отырыңыз, денеңізді босатыңыз және жайлылықты сізге</a:t>
            </a:r>
            <a:r>
              <a:rPr lang="ru-RU" b="1" dirty="0" smtClean="0">
                <a:latin typeface="Times New Roman" pitchFamily="18" charset="0"/>
                <a:cs typeface="Times New Roman" pitchFamily="18" charset="0"/>
              </a:rPr>
              <a:t> не </a:t>
            </a:r>
            <a:r>
              <a:rPr lang="ru-RU" b="1" dirty="0" err="1" smtClean="0">
                <a:latin typeface="Times New Roman" pitchFamily="18" charset="0"/>
                <a:cs typeface="Times New Roman" pitchFamily="18" charset="0"/>
              </a:rPr>
              <a:t>беретінін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еске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түсіріңіз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Көңіліңіз босаған кезде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жұмсақ креслода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кітап</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оқуды ұнатып немесе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белгілі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музыканы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тыңдауды жақсы көретін шығарсыз.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Әлде сізді</a:t>
            </a:r>
            <a:r>
              <a:rPr lang="ru-RU" b="1" dirty="0" smtClean="0">
                <a:latin typeface="Times New Roman" pitchFamily="18" charset="0"/>
                <a:cs typeface="Times New Roman" pitchFamily="18" charset="0"/>
              </a:rPr>
              <a:t> таза </a:t>
            </a:r>
            <a:r>
              <a:rPr lang="ru-RU" b="1" dirty="0" err="1" smtClean="0">
                <a:latin typeface="Times New Roman" pitchFamily="18" charset="0"/>
                <a:cs typeface="Times New Roman" pitchFamily="18" charset="0"/>
              </a:rPr>
              <a:t>ауада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серуендеу</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немесе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йогамен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айналысу</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тыныштандырады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Жайлылық аймағына сізді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ненің әкететінін тапқан кезде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әрқашанда шектен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тыс</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шығар кезін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сезінгенде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өз жайлылық аймағына түсе алатындай</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қажетті жағдай жасаңыз.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Яғни егер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сізге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йогамен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айналысу</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ұнаса, үзіліс жасап</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тыныс</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жаттығуларымен айнылысыңыз.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Егер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сізді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жағымды </a:t>
            </a:r>
            <a:r>
              <a:rPr lang="ru-RU" b="1" dirty="0" smtClean="0">
                <a:latin typeface="Times New Roman" pitchFamily="18" charset="0"/>
                <a:cs typeface="Times New Roman" pitchFamily="18" charset="0"/>
              </a:rPr>
              <a:t>музыка </a:t>
            </a:r>
            <a:r>
              <a:rPr lang="ru-RU" b="1" dirty="0" err="1" smtClean="0">
                <a:latin typeface="Times New Roman" pitchFamily="18" charset="0"/>
                <a:cs typeface="Times New Roman" pitchFamily="18" charset="0"/>
              </a:rPr>
              <a:t>тыныштандырса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қалаулы композициялары</a:t>
            </a:r>
            <a:r>
              <a:rPr lang="ru-RU" b="1" dirty="0" smtClean="0">
                <a:latin typeface="Times New Roman" pitchFamily="18" charset="0"/>
                <a:cs typeface="Times New Roman" pitchFamily="18" charset="0"/>
              </a:rPr>
              <a:t> бар </a:t>
            </a:r>
            <a:r>
              <a:rPr lang="ru-RU" b="1" dirty="0" err="1" smtClean="0">
                <a:latin typeface="Times New Roman" pitchFamily="18" charset="0"/>
                <a:cs typeface="Times New Roman" pitchFamily="18" charset="0"/>
              </a:rPr>
              <a:t>дискт</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жазып</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алып</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музыканы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тыңдаңыз.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Ең бастысы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сізге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керек</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кезінде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өз жайлылық аймағында болсаңыз болды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Мысалға, егер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өз креслоңызда жантайып</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отырып</a:t>
            </a:r>
            <a:r>
              <a:rPr lang="ru-RU" b="1" dirty="0" smtClean="0">
                <a:latin typeface="Times New Roman" pitchFamily="18" charset="0"/>
                <a:cs typeface="Times New Roman" pitchFamily="18" charset="0"/>
              </a:rPr>
              <a:t>, газет </a:t>
            </a:r>
            <a:r>
              <a:rPr lang="ru-RU" b="1" dirty="0" err="1" smtClean="0">
                <a:latin typeface="Times New Roman" pitchFamily="18" charset="0"/>
                <a:cs typeface="Times New Roman" pitchFamily="18" charset="0"/>
              </a:rPr>
              <a:t>оқысаңыз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яғни демалыс</a:t>
            </a:r>
            <a:r>
              <a:rPr lang="ru-RU" b="1" dirty="0" smtClean="0">
                <a:latin typeface="Times New Roman" pitchFamily="18" charset="0"/>
                <a:cs typeface="Times New Roman" pitchFamily="18" charset="0"/>
              </a:rPr>
              <a:t> пен </a:t>
            </a:r>
            <a:r>
              <a:rPr lang="ru-RU" b="1" dirty="0" err="1" smtClean="0">
                <a:latin typeface="Times New Roman" pitchFamily="18" charset="0"/>
                <a:cs typeface="Times New Roman" pitchFamily="18" charset="0"/>
              </a:rPr>
              <a:t>тыныштықты қажетсінетіңізді өз жақындарыңызды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әріптестеріңізді ескертіңіз</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Бірақ бұл жұмыс орнында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әрдайым </a:t>
            </a:r>
            <a:r>
              <a:rPr lang="ru-RU" b="1" dirty="0" smtClean="0">
                <a:latin typeface="Times New Roman" pitchFamily="18" charset="0"/>
                <a:cs typeface="Times New Roman" pitchFamily="18" charset="0"/>
              </a:rPr>
              <a:t>газет </a:t>
            </a:r>
            <a:r>
              <a:rPr lang="ru-RU" b="1" dirty="0" err="1" smtClean="0">
                <a:latin typeface="Times New Roman" pitchFamily="18" charset="0"/>
                <a:cs typeface="Times New Roman" pitchFamily="18" charset="0"/>
              </a:rPr>
              <a:t>оқып</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өз қызметтік міндеттерді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орындамауды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білдірмейді</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Барлығының өз орны</a:t>
            </a:r>
            <a:r>
              <a:rPr lang="ru-RU" b="1" dirty="0" smtClean="0">
                <a:latin typeface="Times New Roman" pitchFamily="18" charset="0"/>
                <a:cs typeface="Times New Roman" pitchFamily="18" charset="0"/>
              </a:rPr>
              <a:t> болу </a:t>
            </a:r>
            <a:r>
              <a:rPr lang="ru-RU" b="1" dirty="0" err="1" smtClean="0">
                <a:latin typeface="Times New Roman" pitchFamily="18" charset="0"/>
                <a:cs typeface="Times New Roman" pitchFamily="18" charset="0"/>
              </a:rPr>
              <a:t>қажет</a:t>
            </a:r>
            <a:r>
              <a:rPr lang="ru-RU" b="1"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3549847793"/>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TotalTime>
  <Words>957</Words>
  <Application>Microsoft Office PowerPoint</Application>
  <PresentationFormat>Экран (4:3)</PresentationFormat>
  <Paragraphs>72</Paragraphs>
  <Slides>20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20</vt:i4>
      </vt:variant>
    </vt:vector>
  </HeadingPairs>
  <TitlesOfParts>
    <vt:vector size="27" baseType="lpstr">
      <vt:lpstr>Arial</vt:lpstr>
      <vt:lpstr>Georgia</vt:lpstr>
      <vt:lpstr>Times New Roman</vt:lpstr>
      <vt:lpstr>Trebuchet MS</vt:lpstr>
      <vt:lpstr>Wingdings</vt:lpstr>
      <vt:lpstr>Wingdings 3</vt:lpstr>
      <vt:lpstr>Аспект</vt:lpstr>
      <vt:lpstr>Күнделікті өмірде кездесетін стресс түрлері</vt:lpstr>
      <vt:lpstr>Стресс</vt:lpstr>
      <vt:lpstr>Стресс туралы ілім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Күнделікті өмірде кездесетін стресс</dc:title>
  <dc:creator>1</dc:creator>
  <cp:lastModifiedBy>Админ</cp:lastModifiedBy>
  <cp:revision>6</cp:revision>
  <dcterms:created xsi:type="dcterms:W3CDTF">2016-05-19T08:48:01Z</dcterms:created>
  <dcterms:modified xsi:type="dcterms:W3CDTF">2021-11-11T07:59:11Z</dcterms:modified>
</cp:coreProperties>
</file>