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64" r:id="rId2"/>
    <p:sldId id="256" r:id="rId3"/>
    <p:sldId id="257" r:id="rId4"/>
    <p:sldId id="258" r:id="rId5"/>
    <p:sldId id="259" r:id="rId6"/>
    <p:sldId id="260" r:id="rId7"/>
    <p:sldId id="262" r:id="rId8"/>
    <p:sldId id="261"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24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B4C71EC6-210F-42DE-9C53-41977AD35B3D}" type="datetimeFigureOut">
              <a:rPr lang="ru-RU" smtClean="0"/>
              <a:pPr/>
              <a:t>10.11.2021</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B4C71EC6-210F-42DE-9C53-41977AD35B3D}" type="datetimeFigureOut">
              <a:rPr lang="ru-RU" smtClean="0"/>
              <a:pPr/>
              <a:t>10.11.2021</a:t>
            </a:fld>
            <a:endParaRPr lang="ru-RU"/>
          </a:p>
        </p:txBody>
      </p:sp>
      <p:sp>
        <p:nvSpPr>
          <p:cNvPr id="27" name="Номер слайда 26"/>
          <p:cNvSpPr>
            <a:spLocks noGrp="1"/>
          </p:cNvSpPr>
          <p:nvPr>
            <p:ph type="sldNum" sz="quarter" idx="11"/>
          </p:nvPr>
        </p:nvSpPr>
        <p:spPr/>
        <p:txBody>
          <a:bodyPr rtlCol="0"/>
          <a:lstStyle/>
          <a:p>
            <a:fld id="{B19B0651-EE4F-4900-A07F-96A6BFA9D0F0}"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B4C71EC6-210F-42DE-9C53-41977AD35B3D}" type="datetimeFigureOut">
              <a:rPr lang="ru-RU" smtClean="0"/>
              <a:pPr/>
              <a:t>10.11.2021</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10.11.2021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4C71EC6-210F-42DE-9C53-41977AD35B3D}" type="datetimeFigureOut">
              <a:rPr lang="ru-RU" smtClean="0"/>
              <a:pPr/>
              <a:t>10.11.2021</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ru-RU" dirty="0" smtClean="0"/>
              <a:t>Бас</a:t>
            </a:r>
            <a:r>
              <a:rPr lang="kk-KZ" dirty="0" smtClean="0"/>
              <a:t>қару ғылымының даму тарихы</a:t>
            </a:r>
            <a:endParaRPr lang="ru-RU" dirty="0"/>
          </a:p>
        </p:txBody>
      </p:sp>
      <p:sp>
        <p:nvSpPr>
          <p:cNvPr id="4" name="Текст 5">
            <a:extLst>
              <a:ext uri="{FF2B5EF4-FFF2-40B4-BE49-F238E27FC236}">
                <a16:creationId xmlns:a16="http://schemas.microsoft.com/office/drawing/2014/main" id="{7D32C2CB-E1EA-854A-8B70-93F81680EBA6}"/>
              </a:ext>
            </a:extLst>
          </p:cNvPr>
          <p:cNvSpPr txBox="1">
            <a:spLocks/>
          </p:cNvSpPr>
          <p:nvPr/>
        </p:nvSpPr>
        <p:spPr>
          <a:xfrm>
            <a:off x="-1116632" y="404664"/>
            <a:ext cx="9525000" cy="1586380"/>
          </a:xfrm>
          <a:prstGeom prst="rect">
            <a:avLst/>
          </a:prstGeom>
        </p:spPr>
        <p:txBody>
          <a:bodyPr vert="horz" anchor="ctr">
            <a:normAutofit/>
          </a:bodyPr>
          <a:lstStyle/>
          <a:p>
            <a:pPr marL="3657600" marR="0" lvl="8" indent="0" algn="ctr" defTabSz="914400" rtl="0" eaLnBrk="1" fontAlgn="auto" latinLnBrk="0" hangingPunct="1">
              <a:lnSpc>
                <a:spcPct val="100000"/>
              </a:lnSpc>
              <a:spcBef>
                <a:spcPts val="300"/>
              </a:spcBef>
              <a:spcAft>
                <a:spcPts val="0"/>
              </a:spcAft>
              <a:buClr>
                <a:schemeClr val="accent3"/>
              </a:buClr>
              <a:buSzTx/>
              <a:buFont typeface="Georgia"/>
              <a:buNone/>
              <a:tabLst/>
              <a:defRPr/>
            </a:pPr>
            <a:endParaRPr kumimoji="0" lang="ru-RU" sz="1800" b="0" i="0" u="none" strike="noStrike" kern="1200" cap="none" spc="0" normalizeH="0" baseline="0" noProof="0" dirty="0">
              <a:ln>
                <a:noFill/>
              </a:ln>
              <a:solidFill>
                <a:schemeClr val="bg1"/>
              </a:solidFill>
              <a:effectLst/>
              <a:uLnTx/>
              <a:uFillTx/>
              <a:latin typeface="+mn-lt"/>
              <a:ea typeface="+mn-ea"/>
              <a:cs typeface="+mn-cs"/>
            </a:endParaRPr>
          </a:p>
        </p:txBody>
      </p:sp>
      <p:sp>
        <p:nvSpPr>
          <p:cNvPr id="7" name="Текст 5">
            <a:extLst>
              <a:ext uri="{FF2B5EF4-FFF2-40B4-BE49-F238E27FC236}">
                <a16:creationId xmlns:a16="http://schemas.microsoft.com/office/drawing/2014/main" id="{7D32C2CB-E1EA-854A-8B70-93F81680EBA6}"/>
              </a:ext>
            </a:extLst>
          </p:cNvPr>
          <p:cNvSpPr txBox="1">
            <a:spLocks/>
          </p:cNvSpPr>
          <p:nvPr/>
        </p:nvSpPr>
        <p:spPr>
          <a:xfrm>
            <a:off x="-540568" y="4581128"/>
            <a:ext cx="9484558" cy="1586380"/>
          </a:xfrm>
          <a:prstGeom prst="rect">
            <a:avLst/>
          </a:prstGeom>
        </p:spPr>
        <p:txBody>
          <a:bodyPr>
            <a:normAutofit/>
          </a:bodyPr>
          <a:lstStyle/>
          <a:p>
            <a:pPr marL="2240280" marR="0" lvl="8" indent="-182880" algn="r" defTabSz="914400" rtl="0" eaLnBrk="1" fontAlgn="auto" latinLnBrk="0" hangingPunct="1">
              <a:lnSpc>
                <a:spcPct val="100000"/>
              </a:lnSpc>
              <a:spcBef>
                <a:spcPts val="300"/>
              </a:spcBef>
              <a:spcAft>
                <a:spcPts val="0"/>
              </a:spcAft>
              <a:buClr>
                <a:schemeClr val="accent3"/>
              </a:buClr>
              <a:buSzTx/>
              <a:tabLst/>
              <a:defRPr/>
            </a:pPr>
            <a:endParaRPr kumimoji="0" lang="ru-RU" sz="1800" b="0" i="0" u="none" strike="noStrike" kern="1200" cap="none" spc="0" normalizeH="0" baseline="0" noProof="0" dirty="0" smtClean="0">
              <a:ln>
                <a:noFill/>
              </a:ln>
              <a:solidFill>
                <a:srgbClr val="002060"/>
              </a:solidFill>
              <a:effectLst/>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19672" y="404665"/>
            <a:ext cx="6836296" cy="1080119"/>
          </a:xfrm>
        </p:spPr>
        <p:txBody>
          <a:bodyPr>
            <a:normAutofit fontScale="90000"/>
          </a:bodyPr>
          <a:lstStyle/>
          <a:p>
            <a:r>
              <a:rPr lang="kk-KZ" dirty="0" smtClean="0">
                <a:solidFill>
                  <a:schemeClr val="tx1"/>
                </a:solidFill>
              </a:rPr>
              <a:t>Басқару ғылымының дамуы</a:t>
            </a:r>
            <a:endParaRPr lang="ru-RU" dirty="0">
              <a:solidFill>
                <a:schemeClr val="tx1"/>
              </a:solidFill>
            </a:endParaRPr>
          </a:p>
        </p:txBody>
      </p:sp>
      <p:pic>
        <p:nvPicPr>
          <p:cNvPr id="4" name="Рисунок 3" descr="Картинки по запросу басқару ғылымы дегеніміз не"/>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1628800"/>
            <a:ext cx="5619501" cy="2952328"/>
          </a:xfrm>
          <a:prstGeom prst="rect">
            <a:avLst/>
          </a:prstGeom>
          <a:noFill/>
          <a:ln>
            <a:noFill/>
          </a:ln>
        </p:spPr>
      </p:pic>
    </p:spTree>
    <p:extLst>
      <p:ext uri="{BB962C8B-B14F-4D97-AF65-F5344CB8AC3E}">
        <p14:creationId xmlns:p14="http://schemas.microsoft.com/office/powerpoint/2010/main" val="3824732126"/>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1124744"/>
            <a:ext cx="7668344" cy="4525963"/>
          </a:xfrm>
        </p:spPr>
        <p:txBody>
          <a:bodyPr>
            <a:normAutofit fontScale="85000" lnSpcReduction="20000"/>
          </a:bodyPr>
          <a:lstStyle/>
          <a:p>
            <a:pPr algn="just"/>
            <a:r>
              <a:rPr lang="kk-KZ" b="1" dirty="0"/>
              <a:t>Басқару</a:t>
            </a:r>
            <a:r>
              <a:rPr lang="kk-KZ" dirty="0"/>
              <a:t> - реттеуге, қорғауға, қойылған мақсатқа сай нысанның жүйесін өзгертуге немесе жоюға бағытталған, </a:t>
            </a:r>
            <a:r>
              <a:rPr lang="kk-KZ" dirty="0" smtClean="0">
                <a:solidFill>
                  <a:srgbClr val="FF0000"/>
                </a:solidFill>
              </a:rPr>
              <a:t>субъектінің</a:t>
            </a:r>
            <a:r>
              <a:rPr lang="kk-KZ" dirty="0"/>
              <a:t> нысанға әрекет ету </a:t>
            </a:r>
            <a:r>
              <a:rPr lang="kk-KZ" dirty="0" smtClean="0"/>
              <a:t>процессі. </a:t>
            </a:r>
            <a:r>
              <a:rPr lang="ru-RU" dirty="0" err="1" smtClean="0"/>
              <a:t>Басқару</a:t>
            </a:r>
            <a:r>
              <a:rPr lang="ru-RU" dirty="0" smtClean="0"/>
              <a:t> </a:t>
            </a:r>
            <a:r>
              <a:rPr lang="ru-RU" dirty="0" err="1"/>
              <a:t>өндірісте</a:t>
            </a:r>
            <a:r>
              <a:rPr lang="ru-RU" dirty="0"/>
              <a:t> </a:t>
            </a:r>
            <a:r>
              <a:rPr lang="ru-RU" dirty="0" err="1"/>
              <a:t>еңбек</a:t>
            </a:r>
            <a:r>
              <a:rPr lang="ru-RU" dirty="0"/>
              <a:t> </a:t>
            </a:r>
            <a:r>
              <a:rPr lang="ru-RU" dirty="0" err="1"/>
              <a:t>бөлінісінің</a:t>
            </a:r>
            <a:r>
              <a:rPr lang="ru-RU" dirty="0"/>
              <a:t> </a:t>
            </a:r>
            <a:r>
              <a:rPr lang="ru-RU" dirty="0" err="1"/>
              <a:t>нәтижесінде</a:t>
            </a:r>
            <a:r>
              <a:rPr lang="ru-RU" dirty="0"/>
              <a:t> </a:t>
            </a:r>
            <a:r>
              <a:rPr lang="ru-RU" dirty="0" err="1"/>
              <a:t>пайда</a:t>
            </a:r>
            <a:r>
              <a:rPr lang="ru-RU" dirty="0"/>
              <a:t> </a:t>
            </a:r>
            <a:r>
              <a:rPr lang="ru-RU" dirty="0" err="1"/>
              <a:t>болды</a:t>
            </a:r>
            <a:r>
              <a:rPr lang="ru-RU" dirty="0"/>
              <a:t>. </a:t>
            </a:r>
            <a:r>
              <a:rPr lang="ru-RU" dirty="0" err="1"/>
              <a:t>Басқару</a:t>
            </a:r>
            <a:r>
              <a:rPr lang="ru-RU" dirty="0"/>
              <a:t> </a:t>
            </a:r>
            <a:r>
              <a:rPr lang="ru-RU" dirty="0" err="1"/>
              <a:t>адам</a:t>
            </a:r>
            <a:r>
              <a:rPr lang="ru-RU" dirty="0"/>
              <a:t> </a:t>
            </a:r>
            <a:r>
              <a:rPr lang="ru-RU" dirty="0" err="1" smtClean="0"/>
              <a:t>тұрмысының</a:t>
            </a:r>
            <a:r>
              <a:rPr lang="ru-RU" dirty="0" smtClean="0"/>
              <a:t> </a:t>
            </a:r>
            <a:r>
              <a:rPr lang="ru-RU" dirty="0" err="1" smtClean="0"/>
              <a:t>ажырамас</a:t>
            </a:r>
            <a:r>
              <a:rPr lang="ru-RU" dirty="0" smtClean="0"/>
              <a:t> </a:t>
            </a:r>
            <a:r>
              <a:rPr lang="ru-RU" dirty="0" err="1"/>
              <a:t>бөлігі</a:t>
            </a:r>
            <a:r>
              <a:rPr lang="ru-RU" dirty="0"/>
              <a:t>, </a:t>
            </a:r>
            <a:r>
              <a:rPr lang="ru-RU" dirty="0" err="1"/>
              <a:t>онсыз</a:t>
            </a:r>
            <a:r>
              <a:rPr lang="ru-RU" dirty="0"/>
              <a:t> </a:t>
            </a:r>
            <a:r>
              <a:rPr lang="ru-RU" dirty="0" err="1"/>
              <a:t>адамдардың</a:t>
            </a:r>
            <a:r>
              <a:rPr lang="ru-RU" dirty="0"/>
              <a:t> </a:t>
            </a:r>
            <a:r>
              <a:rPr lang="ru-RU" dirty="0" err="1"/>
              <a:t>ортақ</a:t>
            </a:r>
            <a:r>
              <a:rPr lang="ru-RU" dirty="0"/>
              <a:t> </a:t>
            </a:r>
            <a:r>
              <a:rPr lang="ru-RU" dirty="0" err="1"/>
              <a:t>қызметі</a:t>
            </a:r>
            <a:r>
              <a:rPr lang="ru-RU" dirty="0"/>
              <a:t> де, </a:t>
            </a:r>
            <a:r>
              <a:rPr lang="ru-RU" dirty="0" err="1"/>
              <a:t>жалпы</a:t>
            </a:r>
            <a:r>
              <a:rPr lang="ru-RU" dirty="0"/>
              <a:t> </a:t>
            </a:r>
            <a:r>
              <a:rPr lang="ru-RU" dirty="0" err="1" smtClean="0"/>
              <a:t>қоғам</a:t>
            </a:r>
            <a:r>
              <a:rPr lang="ru-RU" dirty="0"/>
              <a:t> </a:t>
            </a:r>
            <a:r>
              <a:rPr lang="ru-RU" dirty="0" smtClean="0"/>
              <a:t>да </a:t>
            </a:r>
            <a:r>
              <a:rPr lang="ru-RU" dirty="0" err="1"/>
              <a:t>мүмкін</a:t>
            </a:r>
            <a:r>
              <a:rPr lang="ru-RU" dirty="0"/>
              <a:t> </a:t>
            </a:r>
            <a:r>
              <a:rPr lang="ru-RU" dirty="0" err="1"/>
              <a:t>емес</a:t>
            </a:r>
            <a:r>
              <a:rPr lang="ru-RU" dirty="0"/>
              <a:t>. </a:t>
            </a:r>
            <a:r>
              <a:rPr lang="ru-RU" dirty="0" err="1"/>
              <a:t>Тиімді</a:t>
            </a:r>
            <a:r>
              <a:rPr lang="ru-RU" dirty="0"/>
              <a:t> </a:t>
            </a:r>
            <a:r>
              <a:rPr lang="ru-RU" dirty="0" err="1"/>
              <a:t>басқару</a:t>
            </a:r>
            <a:r>
              <a:rPr lang="ru-RU" dirty="0"/>
              <a:t> </a:t>
            </a:r>
            <a:r>
              <a:rPr lang="ru-RU" dirty="0" err="1"/>
              <a:t>дамудың</a:t>
            </a:r>
            <a:r>
              <a:rPr lang="ru-RU" dirty="0"/>
              <a:t> </a:t>
            </a:r>
            <a:r>
              <a:rPr lang="ru-RU" dirty="0" err="1" smtClean="0"/>
              <a:t>негізгі</a:t>
            </a:r>
            <a:r>
              <a:rPr lang="ru-RU" dirty="0"/>
              <a:t> </a:t>
            </a:r>
            <a:r>
              <a:rPr lang="ru-RU" dirty="0" err="1" smtClean="0"/>
              <a:t>факторларының</a:t>
            </a:r>
            <a:r>
              <a:rPr lang="ru-RU" dirty="0"/>
              <a:t> </a:t>
            </a:r>
            <a:r>
              <a:rPr lang="ru-RU" dirty="0" err="1"/>
              <a:t>бірі</a:t>
            </a:r>
            <a:r>
              <a:rPr lang="ru-RU" dirty="0"/>
              <a:t>. </a:t>
            </a:r>
            <a:r>
              <a:rPr lang="ru-RU" dirty="0" err="1"/>
              <a:t>Басқару</a:t>
            </a:r>
            <a:r>
              <a:rPr lang="ru-RU" dirty="0"/>
              <a:t> </a:t>
            </a:r>
            <a:r>
              <a:rPr lang="ru-RU" dirty="0" err="1"/>
              <a:t>теориясын</a:t>
            </a:r>
            <a:r>
              <a:rPr lang="ru-RU" dirty="0"/>
              <a:t> </a:t>
            </a:r>
            <a:r>
              <a:rPr lang="ru-RU" dirty="0" err="1"/>
              <a:t>белгілі</a:t>
            </a:r>
            <a:r>
              <a:rPr lang="ru-RU" dirty="0"/>
              <a:t> </a:t>
            </a:r>
            <a:r>
              <a:rPr lang="ru-RU" dirty="0" err="1"/>
              <a:t>бір</a:t>
            </a:r>
            <a:r>
              <a:rPr lang="ru-RU" dirty="0"/>
              <a:t> </a:t>
            </a:r>
            <a:r>
              <a:rPr lang="ru-RU" dirty="0" err="1" smtClean="0"/>
              <a:t>ережелерге</a:t>
            </a:r>
            <a:r>
              <a:rPr lang="ru-RU" dirty="0" smtClean="0"/>
              <a:t> </a:t>
            </a:r>
            <a:r>
              <a:rPr lang="ru-RU" dirty="0" err="1"/>
              <a:t>сүйенген</a:t>
            </a:r>
            <a:r>
              <a:rPr lang="ru-RU" dirty="0"/>
              <a:t> </a:t>
            </a:r>
            <a:r>
              <a:rPr lang="ru-RU" dirty="0" err="1"/>
              <a:t>қисынды</a:t>
            </a:r>
            <a:r>
              <a:rPr lang="ru-RU" dirty="0"/>
              <a:t> </a:t>
            </a:r>
            <a:r>
              <a:rPr lang="ru-RU" dirty="0" err="1"/>
              <a:t>реттелген</a:t>
            </a:r>
            <a:r>
              <a:rPr lang="ru-RU" dirty="0"/>
              <a:t> </a:t>
            </a:r>
            <a:r>
              <a:rPr lang="ru-RU" dirty="0" err="1" smtClean="0"/>
              <a:t>принциптер</a:t>
            </a:r>
            <a:r>
              <a:rPr lang="ru-RU" dirty="0" smtClean="0"/>
              <a:t>, </a:t>
            </a:r>
            <a:r>
              <a:rPr lang="ru-RU" dirty="0" err="1"/>
              <a:t>әдістер</a:t>
            </a:r>
            <a:r>
              <a:rPr lang="ru-RU" dirty="0"/>
              <a:t> </a:t>
            </a:r>
            <a:r>
              <a:rPr lang="ru-RU" dirty="0" err="1"/>
              <a:t>және</a:t>
            </a:r>
            <a:r>
              <a:rPr lang="ru-RU" dirty="0"/>
              <a:t> </a:t>
            </a:r>
            <a:r>
              <a:rPr lang="ru-RU" dirty="0" err="1"/>
              <a:t>өңделген</a:t>
            </a:r>
            <a:r>
              <a:rPr lang="ru-RU" dirty="0"/>
              <a:t> </a:t>
            </a:r>
            <a:r>
              <a:rPr lang="ru-RU" dirty="0" err="1"/>
              <a:t>ақпарат</a:t>
            </a:r>
            <a:r>
              <a:rPr lang="ru-RU" dirty="0"/>
              <a:t> </a:t>
            </a:r>
            <a:r>
              <a:rPr lang="ru-RU" dirty="0" err="1"/>
              <a:t>негізінде</a:t>
            </a:r>
            <a:r>
              <a:rPr lang="ru-RU" dirty="0"/>
              <a:t> </a:t>
            </a:r>
            <a:r>
              <a:rPr lang="ru-RU" dirty="0" err="1"/>
              <a:t>эмпирикалық</a:t>
            </a:r>
            <a:r>
              <a:rPr lang="ru-RU" dirty="0"/>
              <a:t> </a:t>
            </a:r>
            <a:r>
              <a:rPr lang="ru-RU" dirty="0" err="1"/>
              <a:t>жолмен</a:t>
            </a:r>
            <a:r>
              <a:rPr lang="ru-RU" dirty="0"/>
              <a:t> </a:t>
            </a:r>
            <a:r>
              <a:rPr lang="ru-RU" dirty="0" err="1"/>
              <a:t>немесе</a:t>
            </a:r>
            <a:r>
              <a:rPr lang="ru-RU" dirty="0"/>
              <a:t> </a:t>
            </a:r>
            <a:r>
              <a:rPr lang="ru-RU" dirty="0" err="1"/>
              <a:t>бірқатар</a:t>
            </a:r>
            <a:r>
              <a:rPr lang="ru-RU" dirty="0"/>
              <a:t> </a:t>
            </a:r>
            <a:r>
              <a:rPr lang="ru-RU" dirty="0" err="1"/>
              <a:t>нақтылы</a:t>
            </a:r>
            <a:r>
              <a:rPr lang="ru-RU" dirty="0"/>
              <a:t> </a:t>
            </a:r>
            <a:r>
              <a:rPr lang="ru-RU" dirty="0" err="1"/>
              <a:t>ғылымдардан</a:t>
            </a:r>
            <a:r>
              <a:rPr lang="ru-RU" dirty="0"/>
              <a:t> </a:t>
            </a:r>
            <a:r>
              <a:rPr lang="ru-RU" dirty="0" err="1"/>
              <a:t>алынған</a:t>
            </a:r>
            <a:r>
              <a:rPr lang="ru-RU" dirty="0"/>
              <a:t> </a:t>
            </a:r>
            <a:r>
              <a:rPr lang="ru-RU" dirty="0" err="1"/>
              <a:t>басқару</a:t>
            </a:r>
            <a:r>
              <a:rPr lang="ru-RU" dirty="0"/>
              <a:t> </a:t>
            </a:r>
            <a:r>
              <a:rPr lang="ru-RU" dirty="0" err="1"/>
              <a:t>технологиялары</a:t>
            </a:r>
            <a:r>
              <a:rPr lang="ru-RU" dirty="0"/>
              <a:t> </a:t>
            </a:r>
            <a:r>
              <a:rPr lang="ru-RU" dirty="0" err="1"/>
              <a:t>жүйесі</a:t>
            </a:r>
            <a:r>
              <a:rPr lang="ru-RU" dirty="0"/>
              <a:t> </a:t>
            </a:r>
            <a:r>
              <a:rPr lang="ru-RU" dirty="0" err="1"/>
              <a:t>ретінде</a:t>
            </a:r>
            <a:r>
              <a:rPr lang="ru-RU" dirty="0"/>
              <a:t> </a:t>
            </a:r>
            <a:r>
              <a:rPr lang="ru-RU" dirty="0" err="1"/>
              <a:t>қарастыруға</a:t>
            </a:r>
            <a:r>
              <a:rPr lang="ru-RU" dirty="0"/>
              <a:t> </a:t>
            </a:r>
            <a:r>
              <a:rPr lang="ru-RU" dirty="0" err="1"/>
              <a:t>болады</a:t>
            </a:r>
            <a:r>
              <a:rPr lang="ru-RU" dirty="0"/>
              <a:t>.</a:t>
            </a:r>
          </a:p>
          <a:p>
            <a:endParaRPr lang="ru-RU" dirty="0"/>
          </a:p>
        </p:txBody>
      </p:sp>
    </p:spTree>
    <p:extLst>
      <p:ext uri="{BB962C8B-B14F-4D97-AF65-F5344CB8AC3E}">
        <p14:creationId xmlns:p14="http://schemas.microsoft.com/office/powerpoint/2010/main" val="756981114"/>
      </p:ext>
    </p:extLst>
  </p:cSld>
  <p:clrMapOvr>
    <a:masterClrMapping/>
  </p:clrMapOvr>
  <p:transition spd="slow">
    <p:randomBa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99392"/>
            <a:ext cx="7467600" cy="1296144"/>
          </a:xfrm>
        </p:spPr>
        <p:txBody>
          <a:bodyPr>
            <a:normAutofit fontScale="90000"/>
          </a:bodyPr>
          <a:lstStyle/>
          <a:p>
            <a:pPr>
              <a:lnSpc>
                <a:spcPct val="115000"/>
              </a:lnSpc>
              <a:spcAft>
                <a:spcPts val="1000"/>
              </a:spcAft>
            </a:pPr>
            <a:r>
              <a:rPr lang="ru-RU" sz="2400" b="1" dirty="0" err="1">
                <a:solidFill>
                  <a:srgbClr val="2D2B20"/>
                </a:solidFill>
                <a:latin typeface="Times New Roman"/>
                <a:ea typeface="Calibri"/>
                <a:cs typeface="Times New Roman"/>
              </a:rPr>
              <a:t>Ғ</a:t>
            </a:r>
            <a:r>
              <a:rPr lang="ru-RU" sz="2400" b="1" dirty="0" err="1">
                <a:solidFill>
                  <a:srgbClr val="2D2B20"/>
                </a:solidFill>
                <a:latin typeface="Georgia"/>
                <a:ea typeface="Calibri"/>
                <a:cs typeface="Georgia"/>
              </a:rPr>
              <a:t>ылыми</a:t>
            </a:r>
            <a:r>
              <a:rPr lang="ru-RU" sz="2400" b="1" dirty="0">
                <a:solidFill>
                  <a:srgbClr val="2D2B20"/>
                </a:solidFill>
                <a:latin typeface="Georgia"/>
                <a:ea typeface="Calibri"/>
                <a:cs typeface="Times New Roman"/>
              </a:rPr>
              <a:t> </a:t>
            </a:r>
            <a:r>
              <a:rPr lang="ru-RU" sz="2400" b="1" dirty="0" err="1">
                <a:solidFill>
                  <a:srgbClr val="2D2B20"/>
                </a:solidFill>
                <a:latin typeface="Georgia"/>
                <a:ea typeface="Calibri"/>
                <a:cs typeface="Times New Roman"/>
              </a:rPr>
              <a:t>бас</a:t>
            </a:r>
            <a:r>
              <a:rPr lang="ru-RU" sz="2400" b="1" dirty="0" err="1">
                <a:solidFill>
                  <a:srgbClr val="2D2B20"/>
                </a:solidFill>
                <a:latin typeface="Times New Roman"/>
                <a:ea typeface="Calibri"/>
                <a:cs typeface="Times New Roman"/>
              </a:rPr>
              <a:t>қ</a:t>
            </a:r>
            <a:r>
              <a:rPr lang="ru-RU" sz="2400" b="1" dirty="0" err="1">
                <a:solidFill>
                  <a:srgbClr val="2D2B20"/>
                </a:solidFill>
                <a:latin typeface="Georgia"/>
                <a:ea typeface="Calibri"/>
                <a:cs typeface="Georgia"/>
              </a:rPr>
              <a:t>ару</a:t>
            </a:r>
            <a:r>
              <a:rPr lang="ru-RU" sz="2400" b="1" dirty="0">
                <a:solidFill>
                  <a:srgbClr val="2D2B20"/>
                </a:solidFill>
                <a:latin typeface="Georgia"/>
                <a:ea typeface="Calibri"/>
                <a:cs typeface="Times New Roman"/>
              </a:rPr>
              <a:t> </a:t>
            </a:r>
            <a:r>
              <a:rPr lang="ru-RU" sz="2400" b="1" dirty="0" err="1">
                <a:solidFill>
                  <a:srgbClr val="2D2B20"/>
                </a:solidFill>
                <a:latin typeface="Georgia"/>
                <a:ea typeface="Calibri"/>
                <a:cs typeface="Georgia"/>
              </a:rPr>
              <a:t>мектебі</a:t>
            </a:r>
            <a:r>
              <a:rPr lang="ru-RU" sz="2400" b="1" dirty="0">
                <a:solidFill>
                  <a:srgbClr val="2D2B20"/>
                </a:solidFill>
                <a:latin typeface="Georgia"/>
                <a:ea typeface="Calibri"/>
                <a:cs typeface="Times New Roman"/>
              </a:rPr>
              <a:t> (1885-1920 </a:t>
            </a:r>
            <a:r>
              <a:rPr lang="ru-RU" sz="2400" b="1" dirty="0" err="1">
                <a:solidFill>
                  <a:srgbClr val="2D2B20"/>
                </a:solidFill>
                <a:latin typeface="Georgia"/>
                <a:ea typeface="Calibri"/>
                <a:cs typeface="Georgia"/>
              </a:rPr>
              <a:t>жылдар</a:t>
            </a:r>
            <a:r>
              <a:rPr lang="ru-RU" sz="2400" b="1" dirty="0">
                <a:solidFill>
                  <a:srgbClr val="2D2B20"/>
                </a:solidFill>
                <a:latin typeface="Georgia"/>
                <a:ea typeface="Calibri"/>
                <a:cs typeface="Times New Roman"/>
              </a:rPr>
              <a:t>)</a:t>
            </a:r>
            <a:r>
              <a:rPr lang="ru-RU" sz="2400" dirty="0">
                <a:solidFill>
                  <a:srgbClr val="575F6D"/>
                </a:solidFill>
                <a:ea typeface="Calibri"/>
                <a:cs typeface="Times New Roman"/>
              </a:rPr>
              <a:t/>
            </a:r>
            <a:br>
              <a:rPr lang="ru-RU" sz="2400" dirty="0">
                <a:solidFill>
                  <a:srgbClr val="575F6D"/>
                </a:solidFill>
                <a:ea typeface="Calibri"/>
                <a:cs typeface="Times New Roman"/>
              </a:rPr>
            </a:br>
            <a:endParaRPr lang="ru-RU" dirty="0"/>
          </a:p>
        </p:txBody>
      </p:sp>
      <p:pic>
        <p:nvPicPr>
          <p:cNvPr id="4" name="Объект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484784"/>
            <a:ext cx="2476500" cy="1847850"/>
          </a:xfrm>
          <a:prstGeom prst="rect">
            <a:avLst/>
          </a:prstGeom>
          <a:ln w="88900" cap="sq" cmpd="thickThin">
            <a:solidFill>
              <a:srgbClr val="000000"/>
            </a:solidFill>
            <a:prstDash val="solid"/>
            <a:miter lim="800000"/>
          </a:ln>
          <a:effectLst>
            <a:innerShdw blurRad="76200">
              <a:srgbClr val="000000"/>
            </a:innerShdw>
          </a:effectLst>
          <a:extLst/>
        </p:spPr>
      </p:pic>
      <p:sp>
        <p:nvSpPr>
          <p:cNvPr id="5" name="Прямоугольник 4"/>
          <p:cNvSpPr/>
          <p:nvPr/>
        </p:nvSpPr>
        <p:spPr>
          <a:xfrm>
            <a:off x="3491880" y="1397675"/>
            <a:ext cx="4824536" cy="2031325"/>
          </a:xfrm>
          <a:prstGeom prst="rect">
            <a:avLst/>
          </a:prstGeom>
        </p:spPr>
        <p:txBody>
          <a:bodyPr wrap="square">
            <a:spAutoFit/>
          </a:bodyPr>
          <a:lstStyle/>
          <a:p>
            <a:pPr algn="just"/>
            <a:r>
              <a:rPr lang="ru-RU" dirty="0" err="1" smtClean="0"/>
              <a:t>Басқаруға</a:t>
            </a:r>
            <a:r>
              <a:rPr lang="ru-RU" dirty="0" smtClean="0"/>
              <a:t> </a:t>
            </a:r>
            <a:r>
              <a:rPr lang="ru-RU" dirty="0" err="1" smtClean="0"/>
              <a:t>қызығушылықтың</a:t>
            </a:r>
            <a:r>
              <a:rPr lang="ru-RU" dirty="0" smtClean="0"/>
              <a:t> </a:t>
            </a:r>
            <a:r>
              <a:rPr lang="ru-RU" dirty="0" err="1" smtClean="0"/>
              <a:t>алғашқы</a:t>
            </a:r>
            <a:r>
              <a:rPr lang="ru-RU" dirty="0" smtClean="0"/>
              <a:t> </a:t>
            </a:r>
            <a:r>
              <a:rPr lang="ru-RU" dirty="0" err="1" smtClean="0"/>
              <a:t>ұшқыны</a:t>
            </a:r>
            <a:r>
              <a:rPr lang="ru-RU" dirty="0" smtClean="0"/>
              <a:t> 1911 </a:t>
            </a:r>
            <a:r>
              <a:rPr lang="ru-RU" dirty="0" err="1" smtClean="0"/>
              <a:t>жылы</a:t>
            </a:r>
            <a:r>
              <a:rPr lang="ru-RU" dirty="0" smtClean="0"/>
              <a:t> </a:t>
            </a:r>
            <a:r>
              <a:rPr lang="ru-RU" dirty="0" err="1" smtClean="0"/>
              <a:t>көрінген</a:t>
            </a:r>
            <a:r>
              <a:rPr lang="ru-RU" dirty="0" smtClean="0"/>
              <a:t>. Американ </a:t>
            </a:r>
            <a:r>
              <a:rPr lang="ru-RU" dirty="0" err="1" smtClean="0"/>
              <a:t>инженері</a:t>
            </a:r>
            <a:r>
              <a:rPr lang="ru-RU" dirty="0" smtClean="0"/>
              <a:t> Фредерик </a:t>
            </a:r>
            <a:r>
              <a:rPr lang="ru-RU" dirty="0" err="1" smtClean="0"/>
              <a:t>Уинслоу</a:t>
            </a:r>
            <a:r>
              <a:rPr lang="ru-RU" dirty="0" smtClean="0"/>
              <a:t> Тейлор (1856-1915) «</a:t>
            </a:r>
            <a:r>
              <a:rPr lang="ru-RU" dirty="0" err="1" smtClean="0"/>
              <a:t>Ғылыми</a:t>
            </a:r>
            <a:r>
              <a:rPr lang="ru-RU" dirty="0" smtClean="0"/>
              <a:t> </a:t>
            </a:r>
            <a:r>
              <a:rPr lang="ru-RU" dirty="0" err="1" smtClean="0"/>
              <a:t>басқару</a:t>
            </a:r>
            <a:r>
              <a:rPr lang="ru-RU" dirty="0" smtClean="0"/>
              <a:t> </a:t>
            </a:r>
            <a:r>
              <a:rPr lang="ru-RU" dirty="0" err="1" smtClean="0"/>
              <a:t>принциптері</a:t>
            </a:r>
            <a:r>
              <a:rPr lang="ru-RU" dirty="0" smtClean="0"/>
              <a:t>» </a:t>
            </a:r>
            <a:r>
              <a:rPr lang="ru-RU" dirty="0" err="1" smtClean="0"/>
              <a:t>кітабын</a:t>
            </a:r>
            <a:r>
              <a:rPr lang="ru-RU" dirty="0" smtClean="0"/>
              <a:t> </a:t>
            </a:r>
            <a:r>
              <a:rPr lang="ru-RU" dirty="0" err="1" smtClean="0"/>
              <a:t>жарыққа</a:t>
            </a:r>
            <a:r>
              <a:rPr lang="ru-RU" dirty="0" smtClean="0"/>
              <a:t> </a:t>
            </a:r>
            <a:r>
              <a:rPr lang="ru-RU" dirty="0" err="1" smtClean="0"/>
              <a:t>шығарды</a:t>
            </a:r>
            <a:r>
              <a:rPr lang="ru-RU" dirty="0" smtClean="0"/>
              <a:t>. </a:t>
            </a:r>
            <a:r>
              <a:rPr lang="ru-RU" dirty="0" err="1" smtClean="0"/>
              <a:t>Бұл</a:t>
            </a:r>
            <a:r>
              <a:rPr lang="ru-RU" dirty="0" smtClean="0"/>
              <a:t> </a:t>
            </a:r>
            <a:r>
              <a:rPr lang="ru-RU" dirty="0" err="1" smtClean="0"/>
              <a:t>басқаруды</a:t>
            </a:r>
            <a:r>
              <a:rPr lang="ru-RU" dirty="0" smtClean="0"/>
              <a:t> </a:t>
            </a:r>
            <a:r>
              <a:rPr lang="ru-RU" dirty="0" err="1" smtClean="0"/>
              <a:t>ғылым</a:t>
            </a:r>
            <a:r>
              <a:rPr lang="ru-RU" dirty="0" smtClean="0"/>
              <a:t> </a:t>
            </a:r>
            <a:r>
              <a:rPr lang="ru-RU" dirty="0" err="1" smtClean="0"/>
              <a:t>ретінде</a:t>
            </a:r>
            <a:r>
              <a:rPr lang="ru-RU" dirty="0" smtClean="0"/>
              <a:t> </a:t>
            </a:r>
            <a:r>
              <a:rPr lang="ru-RU" dirty="0" err="1" smtClean="0"/>
              <a:t>танудың</a:t>
            </a:r>
            <a:r>
              <a:rPr lang="ru-RU" dirty="0" smtClean="0"/>
              <a:t> басы </a:t>
            </a:r>
            <a:r>
              <a:rPr lang="ru-RU" dirty="0" err="1" smtClean="0"/>
              <a:t>болып</a:t>
            </a:r>
            <a:r>
              <a:rPr lang="ru-RU" dirty="0" smtClean="0"/>
              <a:t> </a:t>
            </a:r>
            <a:r>
              <a:rPr lang="ru-RU" dirty="0" err="1" smtClean="0"/>
              <a:t>саналады</a:t>
            </a:r>
            <a:r>
              <a:rPr lang="ru-RU" dirty="0" smtClean="0"/>
              <a:t>.</a:t>
            </a:r>
            <a:endParaRPr lang="ru-RU" dirty="0"/>
          </a:p>
        </p:txBody>
      </p:sp>
      <p:sp>
        <p:nvSpPr>
          <p:cNvPr id="6" name="Прямоугольник 5"/>
          <p:cNvSpPr/>
          <p:nvPr/>
        </p:nvSpPr>
        <p:spPr>
          <a:xfrm>
            <a:off x="755576" y="3428999"/>
            <a:ext cx="7668344" cy="3139321"/>
          </a:xfrm>
          <a:prstGeom prst="rect">
            <a:avLst/>
          </a:prstGeom>
        </p:spPr>
        <p:txBody>
          <a:bodyPr wrap="square">
            <a:spAutoFit/>
          </a:bodyPr>
          <a:lstStyle/>
          <a:p>
            <a:pPr algn="just"/>
            <a:r>
              <a:rPr lang="ru-RU" dirty="0"/>
              <a:t>«Тейлор </a:t>
            </a:r>
            <a:r>
              <a:rPr lang="ru-RU" dirty="0" err="1"/>
              <a:t>жүйесі</a:t>
            </a:r>
            <a:r>
              <a:rPr lang="ru-RU" dirty="0"/>
              <a:t>» </a:t>
            </a:r>
            <a:r>
              <a:rPr lang="ru-RU" dirty="0" err="1"/>
              <a:t>еңбекті</a:t>
            </a:r>
            <a:r>
              <a:rPr lang="ru-RU" dirty="0"/>
              <a:t> </a:t>
            </a:r>
            <a:r>
              <a:rPr lang="ru-RU" dirty="0" err="1"/>
              <a:t>ғылыми</a:t>
            </a:r>
            <a:r>
              <a:rPr lang="ru-RU" dirty="0"/>
              <a:t> </a:t>
            </a:r>
            <a:r>
              <a:rPr lang="ru-RU" dirty="0" err="1"/>
              <a:t>ұйымдастырудың</a:t>
            </a:r>
            <a:r>
              <a:rPr lang="ru-RU" dirty="0"/>
              <a:t> </a:t>
            </a:r>
            <a:r>
              <a:rPr lang="ru-RU" dirty="0" err="1"/>
              <a:t>негізін</a:t>
            </a:r>
            <a:r>
              <a:rPr lang="ru-RU" dirty="0"/>
              <a:t> </a:t>
            </a:r>
            <a:r>
              <a:rPr lang="ru-RU" dirty="0" err="1"/>
              <a:t>қалады</a:t>
            </a:r>
            <a:r>
              <a:rPr lang="ru-RU" dirty="0"/>
              <a:t>, автор «</a:t>
            </a:r>
            <a:r>
              <a:rPr lang="ru-RU" dirty="0" err="1"/>
              <a:t>жеке</a:t>
            </a:r>
            <a:r>
              <a:rPr lang="ru-RU" dirty="0"/>
              <a:t> </a:t>
            </a:r>
            <a:r>
              <a:rPr lang="ru-RU" dirty="0" err="1"/>
              <a:t>жұмыскердің</a:t>
            </a:r>
            <a:r>
              <a:rPr lang="ru-RU" dirty="0"/>
              <a:t> ой-</a:t>
            </a:r>
            <a:r>
              <a:rPr lang="ru-RU" dirty="0" err="1"/>
              <a:t>пікірін</a:t>
            </a:r>
            <a:r>
              <a:rPr lang="ru-RU" dirty="0"/>
              <a:t> </a:t>
            </a:r>
            <a:r>
              <a:rPr lang="ru-RU" dirty="0" err="1"/>
              <a:t>әртүрлі</a:t>
            </a:r>
            <a:r>
              <a:rPr lang="ru-RU" dirty="0"/>
              <a:t> </a:t>
            </a:r>
            <a:r>
              <a:rPr lang="ru-RU" dirty="0" err="1"/>
              <a:t>ережелер</a:t>
            </a:r>
            <a:r>
              <a:rPr lang="ru-RU" dirty="0"/>
              <a:t>, </a:t>
            </a:r>
            <a:r>
              <a:rPr lang="ru-RU" dirty="0" err="1"/>
              <a:t>заңдар</a:t>
            </a:r>
            <a:r>
              <a:rPr lang="ru-RU" dirty="0"/>
              <a:t>, </a:t>
            </a:r>
            <a:r>
              <a:rPr lang="ru-RU" dirty="0" err="1"/>
              <a:t>формулалармен</a:t>
            </a:r>
            <a:r>
              <a:rPr lang="ru-RU" dirty="0"/>
              <a:t> </a:t>
            </a:r>
            <a:r>
              <a:rPr lang="ru-RU" dirty="0" err="1"/>
              <a:t>алмастыруға</a:t>
            </a:r>
            <a:r>
              <a:rPr lang="ru-RU" dirty="0"/>
              <a:t> </a:t>
            </a:r>
            <a:r>
              <a:rPr lang="ru-RU" dirty="0" err="1"/>
              <a:t>және</a:t>
            </a:r>
            <a:r>
              <a:rPr lang="ru-RU" dirty="0"/>
              <a:t> </a:t>
            </a:r>
            <a:r>
              <a:rPr lang="ru-RU" dirty="0" err="1"/>
              <a:t>оларды</a:t>
            </a:r>
            <a:r>
              <a:rPr lang="ru-RU" dirty="0"/>
              <a:t> </a:t>
            </a:r>
            <a:r>
              <a:rPr lang="ru-RU" dirty="0" err="1"/>
              <a:t>тиімді</a:t>
            </a:r>
            <a:r>
              <a:rPr lang="ru-RU" dirty="0"/>
              <a:t> </a:t>
            </a:r>
            <a:r>
              <a:rPr lang="ru-RU" dirty="0" err="1"/>
              <a:t>қолдануға</a:t>
            </a:r>
            <a:r>
              <a:rPr lang="ru-RU" dirty="0"/>
              <a:t> </a:t>
            </a:r>
            <a:r>
              <a:rPr lang="ru-RU" dirty="0" err="1"/>
              <a:t>болады</a:t>
            </a:r>
            <a:r>
              <a:rPr lang="ru-RU" dirty="0"/>
              <a:t>» </a:t>
            </a:r>
            <a:r>
              <a:rPr lang="ru-RU" dirty="0" err="1"/>
              <a:t>деп</a:t>
            </a:r>
            <a:r>
              <a:rPr lang="ru-RU" dirty="0"/>
              <a:t> </a:t>
            </a:r>
            <a:r>
              <a:rPr lang="ru-RU" dirty="0" err="1"/>
              <a:t>санады</a:t>
            </a:r>
            <a:r>
              <a:rPr lang="ru-RU" dirty="0"/>
              <a:t>. </a:t>
            </a:r>
          </a:p>
          <a:p>
            <a:pPr algn="just"/>
            <a:r>
              <a:rPr lang="kk-KZ" dirty="0" smtClean="0"/>
              <a:t>Жалпы </a:t>
            </a:r>
            <a:r>
              <a:rPr lang="kk-KZ" dirty="0"/>
              <a:t>ғылыми басқару тұжырымдамасы маңызды өтпелі кезең болды, соның арқасында басқару ғылыми-зерттеудің өзіндік облысы болып таныла бастады. Бірінші рет практик басшылар мен ғалымдар ғылым және техникада қолданылып жүрген әдістер мен амалдарды ұйымның мақсатына жету практикасында тиімді қолдану мүмкіндігін </a:t>
            </a:r>
            <a:r>
              <a:rPr lang="kk-KZ" dirty="0" smtClean="0"/>
              <a:t>көрді</a:t>
            </a:r>
            <a:r>
              <a:rPr lang="kk-KZ" dirty="0"/>
              <a:t>.</a:t>
            </a:r>
            <a:endParaRPr lang="ru-RU" dirty="0"/>
          </a:p>
          <a:p>
            <a:endParaRPr lang="ru-RU" dirty="0"/>
          </a:p>
        </p:txBody>
      </p:sp>
    </p:spTree>
    <p:extLst>
      <p:ext uri="{BB962C8B-B14F-4D97-AF65-F5344CB8AC3E}">
        <p14:creationId xmlns:p14="http://schemas.microsoft.com/office/powerpoint/2010/main" val="1973780126"/>
      </p:ext>
    </p:extLst>
  </p:cSld>
  <p:clrMapOvr>
    <a:masterClrMapping/>
  </p:clrMapOvr>
  <p:transition spd="slow">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9906" y="1067688"/>
            <a:ext cx="2717778" cy="17281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24473" y="404664"/>
            <a:ext cx="8229600" cy="1143000"/>
          </a:xfrm>
        </p:spPr>
        <p:txBody>
          <a:bodyPr>
            <a:normAutofit fontScale="90000"/>
          </a:bodyPr>
          <a:lstStyle/>
          <a:p>
            <a:r>
              <a:rPr lang="kk-KZ" b="1" dirty="0">
                <a:solidFill>
                  <a:srgbClr val="FF0000"/>
                </a:solidFill>
              </a:rPr>
              <a:t>Әкімшілік баскару мектебі (</a:t>
            </a:r>
            <a:r>
              <a:rPr lang="en-US" b="1" dirty="0">
                <a:solidFill>
                  <a:srgbClr val="FF0000"/>
                </a:solidFill>
              </a:rPr>
              <a:t>1920-1950</a:t>
            </a:r>
            <a:r>
              <a:rPr lang="kk-KZ" b="1" dirty="0">
                <a:solidFill>
                  <a:srgbClr val="FF0000"/>
                </a:solidFill>
              </a:rPr>
              <a:t>)</a:t>
            </a:r>
            <a:r>
              <a:rPr lang="ru-RU" dirty="0">
                <a:solidFill>
                  <a:srgbClr val="FF0000"/>
                </a:solidFill>
              </a:rPr>
              <a:t/>
            </a:r>
            <a:br>
              <a:rPr lang="ru-RU" dirty="0">
                <a:solidFill>
                  <a:srgbClr val="FF0000"/>
                </a:solidFill>
              </a:rPr>
            </a:br>
            <a:endParaRPr lang="ru-RU" dirty="0">
              <a:solidFill>
                <a:srgbClr val="FF0000"/>
              </a:solidFill>
            </a:endParaRPr>
          </a:p>
        </p:txBody>
      </p:sp>
      <p:sp>
        <p:nvSpPr>
          <p:cNvPr id="3" name="Объект 2"/>
          <p:cNvSpPr>
            <a:spLocks noGrp="1"/>
          </p:cNvSpPr>
          <p:nvPr>
            <p:ph idx="1"/>
          </p:nvPr>
        </p:nvSpPr>
        <p:spPr>
          <a:xfrm>
            <a:off x="467544" y="2636912"/>
            <a:ext cx="8064896" cy="4093915"/>
          </a:xfrm>
        </p:spPr>
        <p:txBody>
          <a:bodyPr>
            <a:normAutofit/>
          </a:bodyPr>
          <a:lstStyle/>
          <a:p>
            <a:pPr marL="0" indent="0">
              <a:buNone/>
            </a:pPr>
            <a:r>
              <a:rPr lang="kk-KZ" dirty="0" smtClean="0"/>
              <a:t/>
            </a:r>
            <a:br>
              <a:rPr lang="kk-KZ" dirty="0" smtClean="0"/>
            </a:br>
            <a:endParaRPr lang="ru-RU" dirty="0"/>
          </a:p>
        </p:txBody>
      </p:sp>
      <p:sp>
        <p:nvSpPr>
          <p:cNvPr id="4" name="Прямоугольник 3"/>
          <p:cNvSpPr/>
          <p:nvPr/>
        </p:nvSpPr>
        <p:spPr>
          <a:xfrm>
            <a:off x="409126" y="2954848"/>
            <a:ext cx="8339338" cy="3416320"/>
          </a:xfrm>
          <a:prstGeom prst="rect">
            <a:avLst/>
          </a:prstGeom>
        </p:spPr>
        <p:txBody>
          <a:bodyPr wrap="square">
            <a:spAutoFit/>
          </a:bodyPr>
          <a:lstStyle/>
          <a:p>
            <a:pPr algn="just"/>
            <a:r>
              <a:rPr lang="kk-KZ" dirty="0"/>
              <a:t/>
            </a:r>
            <a:br>
              <a:rPr lang="kk-KZ" dirty="0"/>
            </a:br>
            <a:r>
              <a:rPr lang="kk-KZ" dirty="0"/>
              <a:t>Бұл бағыттың, мектептің негізін салушы Анри Файоль - француз инженері (1841-1925ж.). Ол 30 жыл бойы ісі таукен компаниясының бас директоры болып қызмет атқарған. Осы компанияға келген кезде өндіріс орны ең бір нашар халде болған, ал одан кетер кезде дүние жүзіндегі ең қуатты да ірі компаниялардың қатарына жеткізген.</a:t>
            </a:r>
            <a:br>
              <a:rPr lang="kk-KZ" dirty="0"/>
            </a:br>
            <a:r>
              <a:rPr lang="kk-KZ" dirty="0"/>
              <a:t>А. Файолды - қазіргі менеджменттің әкесі деп атайды. Классикалық - әкімшілік мектептің негізгі мақсаты: - басқарудың ортақ, жалпылама принциптерін ойлап табу. Осы принциптерді күнделікті жұмыста қолдану арқылы үлкен табыстарға жетуге болады.</a:t>
            </a:r>
            <a:br>
              <a:rPr lang="kk-KZ" dirty="0"/>
            </a:br>
            <a:r>
              <a:rPr lang="kk-KZ" dirty="0"/>
              <a:t>А.Файоль әкімшілік басқарудың бірнеше (бірге, айрылмас) принциптерін ұсынады. Олар мыналар:</a:t>
            </a:r>
            <a:endParaRPr lang="ru-RU" dirty="0"/>
          </a:p>
        </p:txBody>
      </p:sp>
    </p:spTree>
    <p:extLst>
      <p:ext uri="{BB962C8B-B14F-4D97-AF65-F5344CB8AC3E}">
        <p14:creationId xmlns:p14="http://schemas.microsoft.com/office/powerpoint/2010/main" val="455510893"/>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76672"/>
            <a:ext cx="8229600" cy="6552728"/>
          </a:xfrm>
        </p:spPr>
        <p:txBody>
          <a:bodyPr>
            <a:normAutofit lnSpcReduction="10000"/>
          </a:bodyPr>
          <a:lstStyle/>
          <a:p>
            <a:pPr marL="0" indent="0">
              <a:spcBef>
                <a:spcPts val="0"/>
              </a:spcBef>
              <a:buNone/>
            </a:pPr>
            <a:r>
              <a:rPr lang="kk-KZ" dirty="0"/>
              <a:t>1. Еңбек бөлінісі.</a:t>
            </a:r>
            <a:br>
              <a:rPr lang="kk-KZ" dirty="0"/>
            </a:br>
            <a:r>
              <a:rPr lang="kk-KZ" dirty="0"/>
              <a:t>2. Заңды билік және жауапкершілік.</a:t>
            </a:r>
            <a:br>
              <a:rPr lang="kk-KZ" dirty="0"/>
            </a:br>
            <a:r>
              <a:rPr lang="kk-KZ" dirty="0"/>
              <a:t>3. Тәртіп сақтау.</a:t>
            </a:r>
            <a:br>
              <a:rPr lang="kk-KZ" dirty="0"/>
            </a:br>
            <a:r>
              <a:rPr lang="kk-KZ" dirty="0"/>
              <a:t>4. Бір басшыға бағыну.</a:t>
            </a:r>
          </a:p>
          <a:p>
            <a:pPr marL="0" indent="0">
              <a:spcBef>
                <a:spcPts val="0"/>
              </a:spcBef>
              <a:buNone/>
            </a:pPr>
            <a:r>
              <a:rPr lang="kk-KZ" dirty="0"/>
              <a:t>5. Бір бағытта жұмыс жасау. </a:t>
            </a:r>
          </a:p>
          <a:p>
            <a:pPr marL="0" indent="0">
              <a:spcBef>
                <a:spcPts val="0"/>
              </a:spcBef>
              <a:buNone/>
            </a:pPr>
            <a:r>
              <a:rPr lang="kk-KZ" dirty="0"/>
              <a:t>6. Жеке бастың мүддесін жалпы мүддеге бағындыру.</a:t>
            </a:r>
            <a:endParaRPr lang="ru-RU" dirty="0"/>
          </a:p>
          <a:p>
            <a:pPr marL="0" indent="0">
              <a:spcBef>
                <a:spcPts val="0"/>
              </a:spcBef>
              <a:buNone/>
            </a:pPr>
            <a:r>
              <a:rPr lang="ru-RU" dirty="0" smtClean="0"/>
              <a:t>7</a:t>
            </a:r>
            <a:r>
              <a:rPr lang="ru-RU" dirty="0"/>
              <a:t>. </a:t>
            </a:r>
            <a:r>
              <a:rPr lang="ru-RU" dirty="0" err="1"/>
              <a:t>Сіңген</a:t>
            </a:r>
            <a:r>
              <a:rPr lang="ru-RU" dirty="0"/>
              <a:t> </a:t>
            </a:r>
            <a:r>
              <a:rPr lang="ru-RU" dirty="0" err="1"/>
              <a:t>еңбегі</a:t>
            </a:r>
            <a:r>
              <a:rPr lang="ru-RU" dirty="0"/>
              <a:t> </a:t>
            </a:r>
            <a:r>
              <a:rPr lang="ru-RU" dirty="0" err="1"/>
              <a:t>үшін</a:t>
            </a:r>
            <a:r>
              <a:rPr lang="ru-RU" dirty="0"/>
              <a:t> </a:t>
            </a:r>
            <a:r>
              <a:rPr lang="ru-RU" dirty="0" err="1"/>
              <a:t>сый</a:t>
            </a:r>
            <a:r>
              <a:rPr lang="ru-RU" dirty="0"/>
              <a:t> беру</a:t>
            </a:r>
            <a:r>
              <a:rPr lang="ru-RU" dirty="0" smtClean="0"/>
              <a:t>.</a:t>
            </a:r>
            <a:r>
              <a:rPr lang="ru-RU" dirty="0"/>
              <a:t/>
            </a:r>
            <a:br>
              <a:rPr lang="ru-RU" dirty="0"/>
            </a:br>
            <a:r>
              <a:rPr lang="ru-RU" dirty="0"/>
              <a:t>8. </a:t>
            </a:r>
            <a:r>
              <a:rPr lang="ru-RU" dirty="0" err="1"/>
              <a:t>Орталықтандыру</a:t>
            </a:r>
            <a:r>
              <a:rPr lang="ru-RU" dirty="0"/>
              <a:t>, </a:t>
            </a:r>
            <a:r>
              <a:rPr lang="ru-RU" dirty="0" err="1"/>
              <a:t>бір</a:t>
            </a:r>
            <a:r>
              <a:rPr lang="ru-RU" dirty="0"/>
              <a:t> </a:t>
            </a:r>
            <a:r>
              <a:rPr lang="ru-RU" dirty="0" err="1"/>
              <a:t>орталықтан</a:t>
            </a:r>
            <a:r>
              <a:rPr lang="ru-RU" dirty="0"/>
              <a:t> </a:t>
            </a:r>
            <a:r>
              <a:rPr lang="ru-RU" dirty="0" err="1"/>
              <a:t>басқару</a:t>
            </a:r>
            <a:r>
              <a:rPr lang="ru-RU" dirty="0" smtClean="0"/>
              <a:t>.</a:t>
            </a:r>
            <a:r>
              <a:rPr lang="ru-RU" dirty="0"/>
              <a:t/>
            </a:r>
            <a:br>
              <a:rPr lang="ru-RU" dirty="0"/>
            </a:br>
            <a:r>
              <a:rPr lang="ru-RU" dirty="0"/>
              <a:t>9. </a:t>
            </a:r>
            <a:r>
              <a:rPr lang="ru-RU" dirty="0" err="1" smtClean="0"/>
              <a:t>Скалярлық</a:t>
            </a:r>
            <a:r>
              <a:rPr lang="ru-RU" dirty="0" smtClean="0"/>
              <a:t> </a:t>
            </a:r>
            <a:r>
              <a:rPr lang="ru-RU" dirty="0" err="1" smtClean="0"/>
              <a:t>шынжыр</a:t>
            </a:r>
            <a:r>
              <a:rPr lang="ru-RU" dirty="0" smtClean="0"/>
              <a:t>.</a:t>
            </a:r>
            <a:r>
              <a:rPr lang="ru-RU" dirty="0"/>
              <a:t/>
            </a:r>
            <a:br>
              <a:rPr lang="ru-RU" dirty="0"/>
            </a:br>
            <a:r>
              <a:rPr lang="ru-RU" dirty="0"/>
              <a:t>10. </a:t>
            </a:r>
            <a:r>
              <a:rPr lang="ru-RU" dirty="0" err="1"/>
              <a:t>Рет</a:t>
            </a:r>
            <a:r>
              <a:rPr lang="ru-RU" dirty="0"/>
              <a:t>, </a:t>
            </a:r>
            <a:r>
              <a:rPr lang="ru-RU" dirty="0" err="1"/>
              <a:t>жөн</a:t>
            </a:r>
            <a:r>
              <a:rPr lang="ru-RU" dirty="0"/>
              <a:t>, </a:t>
            </a:r>
            <a:r>
              <a:rPr lang="ru-RU" dirty="0" err="1"/>
              <a:t>тәртіп</a:t>
            </a:r>
            <a:r>
              <a:rPr lang="ru-RU" dirty="0"/>
              <a:t>.</a:t>
            </a:r>
            <a:br>
              <a:rPr lang="ru-RU" dirty="0"/>
            </a:br>
            <a:r>
              <a:rPr lang="ru-RU" dirty="0" smtClean="0"/>
              <a:t>11</a:t>
            </a:r>
            <a:r>
              <a:rPr lang="ru-RU" dirty="0"/>
              <a:t>. </a:t>
            </a:r>
            <a:r>
              <a:rPr lang="ru-RU" dirty="0" err="1"/>
              <a:t>Әділеттілік</a:t>
            </a:r>
            <a:r>
              <a:rPr lang="ru-RU" dirty="0" smtClean="0"/>
              <a:t>..</a:t>
            </a:r>
            <a:r>
              <a:rPr lang="ru-RU" dirty="0"/>
              <a:t/>
            </a:r>
            <a:br>
              <a:rPr lang="ru-RU" dirty="0"/>
            </a:br>
            <a:r>
              <a:rPr lang="ru-RU" dirty="0"/>
              <a:t>12. </a:t>
            </a:r>
            <a:r>
              <a:rPr lang="ru-RU" dirty="0" err="1"/>
              <a:t>Жұмыскерлердің</a:t>
            </a:r>
            <a:r>
              <a:rPr lang="ru-RU" dirty="0"/>
              <a:t> </a:t>
            </a:r>
            <a:r>
              <a:rPr lang="ru-RU" dirty="0" err="1"/>
              <a:t>тұрақтылығы</a:t>
            </a:r>
            <a:r>
              <a:rPr lang="ru-RU" dirty="0" smtClean="0"/>
              <a:t>.</a:t>
            </a:r>
            <a:r>
              <a:rPr lang="ru-RU" dirty="0"/>
              <a:t/>
            </a:r>
            <a:br>
              <a:rPr lang="ru-RU" dirty="0"/>
            </a:br>
            <a:r>
              <a:rPr lang="ru-RU" dirty="0"/>
              <a:t>13 Инициатива, </a:t>
            </a:r>
            <a:r>
              <a:rPr lang="ru-RU" dirty="0" err="1"/>
              <a:t>ынталылық</a:t>
            </a:r>
            <a:r>
              <a:rPr lang="ru-RU" dirty="0"/>
              <a:t>, </a:t>
            </a:r>
            <a:r>
              <a:rPr lang="ru-RU" dirty="0" err="1"/>
              <a:t>ықыластылық</a:t>
            </a:r>
            <a:r>
              <a:rPr lang="ru-RU" dirty="0" smtClean="0"/>
              <a:t>.</a:t>
            </a:r>
            <a:r>
              <a:rPr lang="ru-RU" dirty="0"/>
              <a:t/>
            </a:r>
            <a:br>
              <a:rPr lang="ru-RU" dirty="0"/>
            </a:br>
            <a:r>
              <a:rPr lang="ru-RU" dirty="0"/>
              <a:t>14. </a:t>
            </a:r>
            <a:r>
              <a:rPr lang="ru-RU" dirty="0" err="1"/>
              <a:t>Корпоративтік</a:t>
            </a:r>
            <a:r>
              <a:rPr lang="ru-RU" dirty="0"/>
              <a:t> </a:t>
            </a:r>
            <a:r>
              <a:rPr lang="ru-RU" dirty="0" err="1"/>
              <a:t>дем</a:t>
            </a:r>
            <a:r>
              <a:rPr lang="ru-RU" dirty="0"/>
              <a:t>.</a:t>
            </a:r>
            <a:br>
              <a:rPr lang="ru-RU" dirty="0"/>
            </a:br>
            <a:endParaRPr lang="ru-RU" dirty="0"/>
          </a:p>
        </p:txBody>
      </p:sp>
    </p:spTree>
    <p:extLst>
      <p:ext uri="{BB962C8B-B14F-4D97-AF65-F5344CB8AC3E}">
        <p14:creationId xmlns:p14="http://schemas.microsoft.com/office/powerpoint/2010/main" val="60161893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435280" cy="936104"/>
          </a:xfrm>
        </p:spPr>
        <p:txBody>
          <a:bodyPr>
            <a:noAutofit/>
          </a:bodyPr>
          <a:lstStyle/>
          <a:p>
            <a:r>
              <a:rPr lang="kk-KZ" sz="2000" b="1" dirty="0">
                <a:solidFill>
                  <a:srgbClr val="FF0000"/>
                </a:solidFill>
              </a:rPr>
              <a:t>Адамдық қатынастар (1930-1950</a:t>
            </a:r>
            <a:r>
              <a:rPr lang="kk-KZ" sz="2000" dirty="0">
                <a:solidFill>
                  <a:srgbClr val="FF0000"/>
                </a:solidFill>
              </a:rPr>
              <a:t> </a:t>
            </a:r>
            <a:r>
              <a:rPr lang="ru-RU" sz="2000" b="1" dirty="0" err="1">
                <a:solidFill>
                  <a:srgbClr val="FF0000"/>
                </a:solidFill>
              </a:rPr>
              <a:t>жылдар</a:t>
            </a:r>
            <a:r>
              <a:rPr lang="ru-RU" sz="2000" b="1" dirty="0">
                <a:solidFill>
                  <a:srgbClr val="FF0000"/>
                </a:solidFill>
              </a:rPr>
              <a:t>) ж</a:t>
            </a:r>
            <a:r>
              <a:rPr lang="kk-KZ" sz="2000" b="1" dirty="0">
                <a:solidFill>
                  <a:srgbClr val="FF0000"/>
                </a:solidFill>
              </a:rPr>
              <a:t>әне тәртіптік ғылымдар (1930 жылдан осы уақытқа дейін) мектебі</a:t>
            </a:r>
            <a:endParaRPr lang="ru-RU" sz="2000" dirty="0">
              <a:solidFill>
                <a:srgbClr val="FF0000"/>
              </a:solidFill>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1019" y="1268760"/>
            <a:ext cx="2552789"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74905" y="1268760"/>
            <a:ext cx="2780491"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843808" y="1268760"/>
            <a:ext cx="3096344" cy="2246769"/>
          </a:xfrm>
          <a:prstGeom prst="rect">
            <a:avLst/>
          </a:prstGeom>
        </p:spPr>
        <p:txBody>
          <a:bodyPr wrap="square">
            <a:spAutoFit/>
          </a:bodyPr>
          <a:lstStyle/>
          <a:p>
            <a:pPr algn="just"/>
            <a:r>
              <a:rPr lang="ru-RU" sz="1400" dirty="0" err="1"/>
              <a:t>Басқарудағы</a:t>
            </a:r>
            <a:r>
              <a:rPr lang="ru-RU" sz="1400" dirty="0"/>
              <a:t> </a:t>
            </a:r>
            <a:r>
              <a:rPr lang="ru-RU" sz="1400" dirty="0" err="1"/>
              <a:t>адамдық</a:t>
            </a:r>
            <a:r>
              <a:rPr lang="ru-RU" sz="1400" dirty="0"/>
              <a:t> </a:t>
            </a:r>
            <a:r>
              <a:rPr lang="ru-RU" sz="1400" dirty="0" err="1"/>
              <a:t>қатынастар</a:t>
            </a:r>
            <a:r>
              <a:rPr lang="ru-RU" sz="1400" dirty="0"/>
              <a:t> </a:t>
            </a:r>
            <a:r>
              <a:rPr lang="ru-RU" sz="1400" dirty="0" err="1"/>
              <a:t>мектебін</a:t>
            </a:r>
            <a:r>
              <a:rPr lang="ru-RU" sz="1400" dirty="0"/>
              <a:t> </a:t>
            </a:r>
            <a:r>
              <a:rPr lang="ru-RU" sz="1400" dirty="0" err="1"/>
              <a:t>дамытудағы</a:t>
            </a:r>
            <a:r>
              <a:rPr lang="ru-RU" sz="1400" dirty="0"/>
              <a:t> аса </a:t>
            </a:r>
            <a:r>
              <a:rPr lang="ru-RU" sz="1400" dirty="0" err="1"/>
              <a:t>ірі</a:t>
            </a:r>
            <a:r>
              <a:rPr lang="ru-RU" sz="1400" dirty="0"/>
              <a:t> </a:t>
            </a:r>
            <a:r>
              <a:rPr lang="ru-RU" sz="1400" dirty="0" err="1"/>
              <a:t>беделді</a:t>
            </a:r>
            <a:r>
              <a:rPr lang="ru-RU" sz="1400" dirty="0"/>
              <a:t> Мэри Паркер </a:t>
            </a:r>
            <a:r>
              <a:rPr lang="ru-RU" sz="1400" dirty="0" err="1"/>
              <a:t>Фоллетт</a:t>
            </a:r>
            <a:r>
              <a:rPr lang="ru-RU" sz="1400" dirty="0"/>
              <a:t> </a:t>
            </a:r>
            <a:r>
              <a:rPr lang="ru-RU" sz="1400" dirty="0" err="1"/>
              <a:t>және</a:t>
            </a:r>
            <a:r>
              <a:rPr lang="ru-RU" sz="1400" dirty="0"/>
              <a:t> Элтон </a:t>
            </a:r>
            <a:r>
              <a:rPr lang="ru-RU" sz="1400" dirty="0" err="1"/>
              <a:t>Мэйо</a:t>
            </a:r>
            <a:r>
              <a:rPr lang="ru-RU" sz="1400" dirty="0"/>
              <a:t> </a:t>
            </a:r>
            <a:r>
              <a:rPr lang="ru-RU" sz="1400" dirty="0" err="1"/>
              <a:t>есімді</a:t>
            </a:r>
            <a:r>
              <a:rPr lang="ru-RU" sz="1400" dirty="0"/>
              <a:t> </a:t>
            </a:r>
            <a:r>
              <a:rPr lang="ru-RU" sz="1400" dirty="0" err="1"/>
              <a:t>екі</a:t>
            </a:r>
            <a:r>
              <a:rPr lang="ru-RU" sz="1400" dirty="0"/>
              <a:t> </a:t>
            </a:r>
            <a:r>
              <a:rPr lang="ru-RU" sz="1400" dirty="0" err="1"/>
              <a:t>ғалымды</a:t>
            </a:r>
            <a:r>
              <a:rPr lang="ru-RU" sz="1400" dirty="0"/>
              <a:t> </a:t>
            </a:r>
            <a:r>
              <a:rPr lang="ru-RU" sz="1400" dirty="0" err="1"/>
              <a:t>атауға</a:t>
            </a:r>
            <a:r>
              <a:rPr lang="ru-RU" sz="1400" dirty="0"/>
              <a:t> </a:t>
            </a:r>
            <a:r>
              <a:rPr lang="ru-RU" sz="1400" dirty="0" err="1"/>
              <a:t>болады</a:t>
            </a:r>
            <a:r>
              <a:rPr lang="ru-RU" sz="1400" dirty="0"/>
              <a:t>. </a:t>
            </a:r>
            <a:r>
              <a:rPr lang="ru-RU" sz="1400" dirty="0" err="1"/>
              <a:t>Дәл</a:t>
            </a:r>
            <a:r>
              <a:rPr lang="ru-RU" sz="1400" dirty="0"/>
              <a:t> </a:t>
            </a:r>
            <a:r>
              <a:rPr lang="ru-RU" sz="1400" dirty="0" err="1"/>
              <a:t>Фоллетт</a:t>
            </a:r>
            <a:r>
              <a:rPr lang="ru-RU" sz="1400" dirty="0"/>
              <a:t> </a:t>
            </a:r>
            <a:r>
              <a:rPr lang="ru-RU" sz="1400" dirty="0" err="1"/>
              <a:t>менеджментті</a:t>
            </a:r>
            <a:r>
              <a:rPr lang="ru-RU" sz="1400" dirty="0"/>
              <a:t> «</a:t>
            </a:r>
            <a:r>
              <a:rPr lang="ru-RU" sz="1400" dirty="0" err="1"/>
              <a:t>жұмыстың</a:t>
            </a:r>
            <a:r>
              <a:rPr lang="ru-RU" sz="1400" dirty="0"/>
              <a:t> </a:t>
            </a:r>
            <a:r>
              <a:rPr lang="ru-RU" sz="1400" dirty="0" err="1"/>
              <a:t>орындалуын</a:t>
            </a:r>
            <a:r>
              <a:rPr lang="ru-RU" sz="1400" dirty="0"/>
              <a:t> </a:t>
            </a:r>
            <a:r>
              <a:rPr lang="ru-RU" sz="1400" dirty="0" err="1"/>
              <a:t>басқа</a:t>
            </a:r>
            <a:r>
              <a:rPr lang="ru-RU" sz="1400" dirty="0"/>
              <a:t> </a:t>
            </a:r>
            <a:r>
              <a:rPr lang="ru-RU" sz="1400" dirty="0" err="1"/>
              <a:t>адамдардың</a:t>
            </a:r>
            <a:r>
              <a:rPr lang="ru-RU" sz="1400" dirty="0"/>
              <a:t> </a:t>
            </a:r>
            <a:r>
              <a:rPr lang="ru-RU" sz="1400" dirty="0" err="1"/>
              <a:t>көмегі</a:t>
            </a:r>
            <a:r>
              <a:rPr lang="ru-RU" sz="1400" dirty="0"/>
              <a:t> </a:t>
            </a:r>
            <a:r>
              <a:rPr lang="ru-RU" sz="1400" dirty="0" err="1"/>
              <a:t>арқылы</a:t>
            </a:r>
            <a:r>
              <a:rPr lang="ru-RU" sz="1400" dirty="0"/>
              <a:t> </a:t>
            </a:r>
            <a:r>
              <a:rPr lang="ru-RU" sz="1400" dirty="0" err="1"/>
              <a:t>қамтамасыз</a:t>
            </a:r>
            <a:r>
              <a:rPr lang="ru-RU" sz="1400" dirty="0"/>
              <a:t> </a:t>
            </a:r>
            <a:r>
              <a:rPr lang="ru-RU" sz="1400" dirty="0" err="1"/>
              <a:t>ету</a:t>
            </a:r>
            <a:r>
              <a:rPr lang="ru-RU" sz="1400" dirty="0"/>
              <a:t>» </a:t>
            </a:r>
            <a:r>
              <a:rPr lang="ru-RU" sz="1400" dirty="0" err="1"/>
              <a:t>деп</a:t>
            </a:r>
            <a:r>
              <a:rPr lang="ru-RU" sz="1400" dirty="0"/>
              <a:t> </a:t>
            </a:r>
            <a:r>
              <a:rPr lang="ru-RU" sz="1400" dirty="0" err="1"/>
              <a:t>бірінші</a:t>
            </a:r>
            <a:r>
              <a:rPr lang="ru-RU" sz="1400" dirty="0"/>
              <a:t> </a:t>
            </a:r>
            <a:r>
              <a:rPr lang="ru-RU" sz="1400" dirty="0" err="1"/>
              <a:t>анықтаған</a:t>
            </a:r>
            <a:r>
              <a:rPr lang="ru-RU" sz="1400" dirty="0"/>
              <a:t> </a:t>
            </a:r>
            <a:r>
              <a:rPr lang="ru-RU" sz="1400" dirty="0" err="1" smtClean="0"/>
              <a:t>болды</a:t>
            </a:r>
            <a:r>
              <a:rPr lang="ru-RU" sz="1400" dirty="0" smtClean="0"/>
              <a:t>.</a:t>
            </a:r>
            <a:endParaRPr lang="ru-RU" sz="1400" dirty="0"/>
          </a:p>
        </p:txBody>
      </p:sp>
      <p:sp>
        <p:nvSpPr>
          <p:cNvPr id="5" name="Прямоугольник 4"/>
          <p:cNvSpPr/>
          <p:nvPr/>
        </p:nvSpPr>
        <p:spPr>
          <a:xfrm>
            <a:off x="467544" y="3501008"/>
            <a:ext cx="8136903" cy="2308324"/>
          </a:xfrm>
          <a:prstGeom prst="rect">
            <a:avLst/>
          </a:prstGeom>
        </p:spPr>
        <p:txBody>
          <a:bodyPr wrap="square">
            <a:spAutoFit/>
          </a:bodyPr>
          <a:lstStyle/>
          <a:p>
            <a:pPr algn="just"/>
            <a:r>
              <a:rPr lang="ru-RU" sz="1600" dirty="0"/>
              <a:t>Психология </a:t>
            </a:r>
            <a:r>
              <a:rPr lang="ru-RU" sz="1600" dirty="0" err="1"/>
              <a:t>ғылымдар</a:t>
            </a:r>
            <a:r>
              <a:rPr lang="ru-RU" sz="1600" dirty="0"/>
              <a:t> </a:t>
            </a:r>
            <a:r>
              <a:rPr lang="ru-RU" sz="1600" dirty="0" err="1"/>
              <a:t>мектебінің</a:t>
            </a:r>
            <a:r>
              <a:rPr lang="ru-RU" sz="1600" dirty="0"/>
              <a:t> </a:t>
            </a:r>
            <a:r>
              <a:rPr lang="ru-RU" sz="1600" dirty="0" err="1"/>
              <a:t>құрылуына</a:t>
            </a:r>
            <a:r>
              <a:rPr lang="ru-RU" sz="1600" dirty="0"/>
              <a:t> </a:t>
            </a:r>
            <a:r>
              <a:rPr lang="ru-RU" sz="1600" dirty="0" err="1"/>
              <a:t>екінші</a:t>
            </a:r>
            <a:r>
              <a:rPr lang="ru-RU" sz="1600" dirty="0"/>
              <a:t> </a:t>
            </a:r>
            <a:r>
              <a:rPr lang="ru-RU" sz="1600" dirty="0" err="1"/>
              <a:t>дүниежүзілік</a:t>
            </a:r>
            <a:r>
              <a:rPr lang="ru-RU" sz="1600" dirty="0"/>
              <a:t> </a:t>
            </a:r>
            <a:r>
              <a:rPr lang="ru-RU" sz="1600" dirty="0" err="1"/>
              <a:t>соғыстан</a:t>
            </a:r>
            <a:r>
              <a:rPr lang="ru-RU" sz="1600" dirty="0"/>
              <a:t> </a:t>
            </a:r>
            <a:r>
              <a:rPr lang="ru-RU" sz="1600" dirty="0" err="1"/>
              <a:t>кейін</a:t>
            </a:r>
            <a:r>
              <a:rPr lang="ru-RU" sz="1600" dirty="0"/>
              <a:t> </a:t>
            </a:r>
            <a:r>
              <a:rPr lang="ru-RU" sz="1600" dirty="0" err="1"/>
              <a:t>дамыған</a:t>
            </a:r>
            <a:r>
              <a:rPr lang="ru-RU" sz="1600" dirty="0"/>
              <a:t> психология, социология </a:t>
            </a:r>
            <a:r>
              <a:rPr lang="ru-RU" sz="1600" dirty="0" err="1"/>
              <a:t>ғылымдарының</a:t>
            </a:r>
            <a:r>
              <a:rPr lang="ru-RU" sz="1600" dirty="0"/>
              <a:t> </a:t>
            </a:r>
            <a:r>
              <a:rPr lang="ru-RU" sz="1600" dirty="0" err="1"/>
              <a:t>және</a:t>
            </a:r>
            <a:r>
              <a:rPr lang="ru-RU" sz="1600" dirty="0"/>
              <a:t> </a:t>
            </a:r>
            <a:r>
              <a:rPr lang="ru-RU" sz="1600" dirty="0" err="1"/>
              <a:t>зерттеу</a:t>
            </a:r>
            <a:r>
              <a:rPr lang="ru-RU" sz="1600" dirty="0"/>
              <a:t> </a:t>
            </a:r>
            <a:r>
              <a:rPr lang="ru-RU" sz="1600" dirty="0" err="1"/>
              <a:t>әдістерінің</a:t>
            </a:r>
            <a:r>
              <a:rPr lang="ru-RU" sz="1600" dirty="0"/>
              <a:t> </a:t>
            </a:r>
            <a:r>
              <a:rPr lang="ru-RU" sz="1600" dirty="0" err="1"/>
              <a:t>жетілдірілуі</a:t>
            </a:r>
            <a:r>
              <a:rPr lang="ru-RU" sz="1600" dirty="0"/>
              <a:t> </a:t>
            </a:r>
            <a:r>
              <a:rPr lang="ru-RU" sz="1600" dirty="0" err="1"/>
              <a:t>әсер</a:t>
            </a:r>
            <a:r>
              <a:rPr lang="ru-RU" sz="1600" dirty="0"/>
              <a:t> </a:t>
            </a:r>
            <a:r>
              <a:rPr lang="ru-RU" sz="1600" dirty="0" err="1"/>
              <a:t>етті</a:t>
            </a:r>
            <a:r>
              <a:rPr lang="ru-RU" sz="1600" dirty="0"/>
              <a:t>. </a:t>
            </a:r>
            <a:r>
              <a:rPr lang="ru-RU" sz="1600" dirty="0" err="1"/>
              <a:t>Жұмыс</a:t>
            </a:r>
            <a:r>
              <a:rPr lang="ru-RU" sz="1600" dirty="0"/>
              <a:t> </a:t>
            </a:r>
            <a:r>
              <a:rPr lang="ru-RU" sz="1600" dirty="0" err="1"/>
              <a:t>орнында</a:t>
            </a:r>
            <a:r>
              <a:rPr lang="ru-RU" sz="1600" dirty="0"/>
              <a:t> </a:t>
            </a:r>
            <a:r>
              <a:rPr lang="ru-RU" sz="1600" dirty="0" err="1"/>
              <a:t>мінез-құлықты</a:t>
            </a:r>
            <a:r>
              <a:rPr lang="ru-RU" sz="1600" dirty="0"/>
              <a:t> </a:t>
            </a:r>
            <a:r>
              <a:rPr lang="ru-RU" sz="1600" dirty="0" err="1"/>
              <a:t>анықтау</a:t>
            </a:r>
            <a:r>
              <a:rPr lang="ru-RU" sz="1600" dirty="0"/>
              <a:t> </a:t>
            </a:r>
            <a:r>
              <a:rPr lang="ru-RU" sz="1600" dirty="0" err="1"/>
              <a:t>біртіндеп</a:t>
            </a:r>
            <a:r>
              <a:rPr lang="ru-RU" sz="1600" dirty="0"/>
              <a:t> таза </a:t>
            </a:r>
            <a:r>
              <a:rPr lang="ru-RU" sz="1600" dirty="0" err="1"/>
              <a:t>ғылыми</a:t>
            </a:r>
            <a:r>
              <a:rPr lang="ru-RU" sz="1600" dirty="0"/>
              <a:t> </a:t>
            </a:r>
            <a:r>
              <a:rPr lang="ru-RU" sz="1600" dirty="0" err="1"/>
              <a:t>болды</a:t>
            </a:r>
            <a:r>
              <a:rPr lang="ru-RU" sz="1600" dirty="0"/>
              <a:t>. Психология-</a:t>
            </a:r>
            <a:r>
              <a:rPr lang="ru-RU" sz="1600" dirty="0" err="1"/>
              <a:t>бихевиористік</a:t>
            </a:r>
            <a:r>
              <a:rPr lang="ru-RU" sz="1600" dirty="0"/>
              <a:t> </a:t>
            </a:r>
            <a:r>
              <a:rPr lang="ru-RU" sz="1600" dirty="0" err="1"/>
              <a:t>бағыттың</a:t>
            </a:r>
            <a:r>
              <a:rPr lang="ru-RU" sz="1600" dirty="0"/>
              <a:t> </a:t>
            </a:r>
            <a:r>
              <a:rPr lang="ru-RU" sz="1600" dirty="0" err="1"/>
              <a:t>дамуының</a:t>
            </a:r>
            <a:r>
              <a:rPr lang="ru-RU" sz="1600" dirty="0"/>
              <a:t> </a:t>
            </a:r>
            <a:r>
              <a:rPr lang="ru-RU" sz="1600" dirty="0" err="1"/>
              <a:t>соңғы</a:t>
            </a:r>
            <a:r>
              <a:rPr lang="ru-RU" sz="1600" dirty="0"/>
              <a:t> </a:t>
            </a:r>
            <a:r>
              <a:rPr lang="ru-RU" sz="1600" dirty="0" err="1"/>
              <a:t>кезеңіндегі</a:t>
            </a:r>
            <a:r>
              <a:rPr lang="ru-RU" sz="1600" dirty="0"/>
              <a:t> </a:t>
            </a:r>
            <a:r>
              <a:rPr lang="ru-RU" sz="1600" dirty="0" err="1"/>
              <a:t>ірі</a:t>
            </a:r>
            <a:r>
              <a:rPr lang="ru-RU" sz="1600" dirty="0"/>
              <a:t> </a:t>
            </a:r>
            <a:r>
              <a:rPr lang="ru-RU" sz="1600" dirty="0" err="1"/>
              <a:t>тұлғаларды</a:t>
            </a:r>
            <a:r>
              <a:rPr lang="ru-RU" sz="1600" dirty="0"/>
              <a:t> </a:t>
            </a:r>
            <a:r>
              <a:rPr lang="ru-RU" sz="1600" dirty="0" err="1"/>
              <a:t>атайтын</a:t>
            </a:r>
            <a:r>
              <a:rPr lang="ru-RU" sz="1600" dirty="0"/>
              <a:t> </a:t>
            </a:r>
            <a:r>
              <a:rPr lang="ru-RU" sz="1600" dirty="0" err="1"/>
              <a:t>болсақ</a:t>
            </a:r>
            <a:r>
              <a:rPr lang="ru-RU" sz="1600" dirty="0"/>
              <a:t>, </a:t>
            </a:r>
            <a:r>
              <a:rPr lang="ru-RU" sz="1600" dirty="0" err="1"/>
              <a:t>олар</a:t>
            </a:r>
            <a:r>
              <a:rPr lang="ru-RU" sz="1600" dirty="0"/>
              <a:t> Крис </a:t>
            </a:r>
            <a:r>
              <a:rPr lang="ru-RU" sz="1600" dirty="0" err="1"/>
              <a:t>Арджирис</a:t>
            </a:r>
            <a:r>
              <a:rPr lang="ru-RU" sz="1600" dirty="0"/>
              <a:t>, </a:t>
            </a:r>
            <a:r>
              <a:rPr lang="ru-RU" sz="1600" dirty="0" err="1"/>
              <a:t>Ренсис</a:t>
            </a:r>
            <a:r>
              <a:rPr lang="ru-RU" sz="1600" dirty="0"/>
              <a:t> </a:t>
            </a:r>
            <a:r>
              <a:rPr lang="ru-RU" sz="1600" dirty="0" err="1"/>
              <a:t>Лайкерт</a:t>
            </a:r>
            <a:r>
              <a:rPr lang="ru-RU" sz="1600" dirty="0"/>
              <a:t>, Дуглас </a:t>
            </a:r>
            <a:r>
              <a:rPr lang="ru-RU" sz="1600" dirty="0" err="1"/>
              <a:t>Макгрегор</a:t>
            </a:r>
            <a:r>
              <a:rPr lang="ru-RU" sz="1600" dirty="0"/>
              <a:t> </a:t>
            </a:r>
            <a:r>
              <a:rPr lang="ru-RU" sz="1600" dirty="0" err="1"/>
              <a:t>және</a:t>
            </a:r>
            <a:r>
              <a:rPr lang="ru-RU" sz="1600" dirty="0"/>
              <a:t> Фредерик </a:t>
            </a:r>
            <a:r>
              <a:rPr lang="ru-RU" sz="1600" dirty="0" err="1"/>
              <a:t>Герцберг</a:t>
            </a:r>
            <a:r>
              <a:rPr lang="ru-RU" sz="1600" dirty="0"/>
              <a:t>. </a:t>
            </a:r>
            <a:r>
              <a:rPr lang="ru-RU" sz="1600" dirty="0" err="1"/>
              <a:t>Осылар</a:t>
            </a:r>
            <a:r>
              <a:rPr lang="ru-RU" sz="1600" dirty="0"/>
              <a:t> </a:t>
            </a:r>
            <a:r>
              <a:rPr lang="ru-RU" sz="1600" dirty="0" err="1"/>
              <a:t>және</a:t>
            </a:r>
            <a:r>
              <a:rPr lang="ru-RU" sz="1600" dirty="0"/>
              <a:t> </a:t>
            </a:r>
            <a:r>
              <a:rPr lang="ru-RU" sz="1600" dirty="0" err="1"/>
              <a:t>басқа</a:t>
            </a:r>
            <a:r>
              <a:rPr lang="ru-RU" sz="1600" dirty="0"/>
              <a:t> </a:t>
            </a:r>
            <a:r>
              <a:rPr lang="ru-RU" sz="1600" dirty="0" err="1"/>
              <a:t>зерттеушілер</a:t>
            </a:r>
            <a:r>
              <a:rPr lang="ru-RU" sz="1600" dirty="0"/>
              <a:t> </a:t>
            </a:r>
            <a:r>
              <a:rPr lang="ru-RU" sz="1600" dirty="0" err="1"/>
              <a:t>әлеуметтік</a:t>
            </a:r>
            <a:r>
              <a:rPr lang="ru-RU" sz="1600" dirty="0"/>
              <a:t> </a:t>
            </a:r>
            <a:r>
              <a:rPr lang="ru-RU" sz="1600" dirty="0" err="1"/>
              <a:t>өзара</a:t>
            </a:r>
            <a:r>
              <a:rPr lang="ru-RU" sz="1600" dirty="0"/>
              <a:t> </a:t>
            </a:r>
            <a:r>
              <a:rPr lang="ru-RU" sz="1600" dirty="0" err="1"/>
              <a:t>әрекеттесудің</a:t>
            </a:r>
            <a:r>
              <a:rPr lang="ru-RU" sz="1600" dirty="0"/>
              <a:t>, </a:t>
            </a:r>
            <a:r>
              <a:rPr lang="ru-RU" sz="1600" dirty="0" err="1"/>
              <a:t>септендірудің</a:t>
            </a:r>
            <a:r>
              <a:rPr lang="ru-RU" sz="1600" dirty="0"/>
              <a:t>, </a:t>
            </a:r>
            <a:r>
              <a:rPr lang="ru-RU" sz="1600" dirty="0" err="1"/>
              <a:t>билік</a:t>
            </a:r>
            <a:r>
              <a:rPr lang="ru-RU" sz="1600" dirty="0"/>
              <a:t> </a:t>
            </a:r>
            <a:r>
              <a:rPr lang="ru-RU" sz="1600" dirty="0" err="1"/>
              <a:t>және</a:t>
            </a:r>
            <a:r>
              <a:rPr lang="ru-RU" sz="1600" dirty="0"/>
              <a:t> </a:t>
            </a:r>
            <a:r>
              <a:rPr lang="ru-RU" sz="1600" dirty="0" err="1"/>
              <a:t>бедел</a:t>
            </a:r>
            <a:r>
              <a:rPr lang="ru-RU" sz="1600" dirty="0"/>
              <a:t> </a:t>
            </a:r>
            <a:r>
              <a:rPr lang="ru-RU" sz="1600" dirty="0" err="1"/>
              <a:t>сипатының</a:t>
            </a:r>
            <a:r>
              <a:rPr lang="ru-RU" sz="1600" dirty="0"/>
              <a:t>, </a:t>
            </a:r>
            <a:r>
              <a:rPr lang="ru-RU" sz="1600" dirty="0" err="1"/>
              <a:t>ұйымдық</a:t>
            </a:r>
            <a:r>
              <a:rPr lang="ru-RU" sz="1600" dirty="0"/>
              <a:t> </a:t>
            </a:r>
            <a:r>
              <a:rPr lang="ru-RU" sz="1600" dirty="0" err="1"/>
              <a:t>құрылымының</a:t>
            </a:r>
            <a:r>
              <a:rPr lang="ru-RU" sz="1600" dirty="0"/>
              <a:t>, </a:t>
            </a:r>
            <a:r>
              <a:rPr lang="ru-RU" sz="1600" dirty="0" err="1"/>
              <a:t>ұйымдағы</a:t>
            </a:r>
            <a:r>
              <a:rPr lang="ru-RU" sz="1600" dirty="0"/>
              <a:t> </a:t>
            </a:r>
            <a:r>
              <a:rPr lang="ru-RU" sz="1600" dirty="0" err="1"/>
              <a:t>коммуникацияның</a:t>
            </a:r>
            <a:r>
              <a:rPr lang="ru-RU" sz="1600" dirty="0"/>
              <a:t>, </a:t>
            </a:r>
            <a:r>
              <a:rPr lang="ru-RU" sz="1600" dirty="0" err="1"/>
              <a:t>лидерліктің</a:t>
            </a:r>
            <a:r>
              <a:rPr lang="ru-RU" sz="1600" dirty="0"/>
              <a:t>, </a:t>
            </a:r>
            <a:r>
              <a:rPr lang="ru-RU" sz="1600" dirty="0" err="1"/>
              <a:t>жұмыс</a:t>
            </a:r>
            <a:r>
              <a:rPr lang="ru-RU" sz="1600" dirty="0"/>
              <a:t> </a:t>
            </a:r>
            <a:r>
              <a:rPr lang="ru-RU" sz="1600" dirty="0" err="1"/>
              <a:t>мазмұнын</a:t>
            </a:r>
            <a:r>
              <a:rPr lang="ru-RU" sz="1600" dirty="0"/>
              <a:t> </a:t>
            </a:r>
            <a:r>
              <a:rPr lang="ru-RU" sz="1600" dirty="0" err="1"/>
              <a:t>және</a:t>
            </a:r>
            <a:r>
              <a:rPr lang="ru-RU" sz="1600" dirty="0"/>
              <a:t> </a:t>
            </a:r>
            <a:r>
              <a:rPr lang="ru-RU" sz="1600" dirty="0" err="1"/>
              <a:t>еңбек</a:t>
            </a:r>
            <a:r>
              <a:rPr lang="ru-RU" sz="1600" dirty="0"/>
              <a:t> </a:t>
            </a:r>
            <a:r>
              <a:rPr lang="ru-RU" sz="1600" dirty="0" err="1"/>
              <a:t>өмірінің</a:t>
            </a:r>
            <a:r>
              <a:rPr lang="ru-RU" sz="1600" dirty="0"/>
              <a:t> </a:t>
            </a:r>
            <a:r>
              <a:rPr lang="ru-RU" sz="1600" dirty="0" err="1"/>
              <a:t>сапасын</a:t>
            </a:r>
            <a:r>
              <a:rPr lang="ru-RU" sz="1600" dirty="0"/>
              <a:t> </a:t>
            </a:r>
            <a:r>
              <a:rPr lang="ru-RU" sz="1600" dirty="0" err="1"/>
              <a:t>өзгертудің</a:t>
            </a:r>
            <a:r>
              <a:rPr lang="ru-RU" sz="1600" dirty="0"/>
              <a:t> </a:t>
            </a:r>
            <a:r>
              <a:rPr lang="ru-RU" sz="1600" dirty="0" err="1"/>
              <a:t>әртүрлі</a:t>
            </a:r>
            <a:r>
              <a:rPr lang="ru-RU" sz="1600" dirty="0"/>
              <a:t> </a:t>
            </a:r>
            <a:r>
              <a:rPr lang="ru-RU" sz="1600" dirty="0" err="1"/>
              <a:t>аспектілерін</a:t>
            </a:r>
            <a:r>
              <a:rPr lang="ru-RU" sz="1600" dirty="0"/>
              <a:t> </a:t>
            </a:r>
            <a:r>
              <a:rPr lang="ru-RU" sz="1600" dirty="0" err="1"/>
              <a:t>талдады</a:t>
            </a:r>
            <a:r>
              <a:rPr lang="ru-RU" sz="1600" dirty="0"/>
              <a:t>.</a:t>
            </a:r>
          </a:p>
        </p:txBody>
      </p:sp>
    </p:spTree>
    <p:extLst>
      <p:ext uri="{BB962C8B-B14F-4D97-AF65-F5344CB8AC3E}">
        <p14:creationId xmlns:p14="http://schemas.microsoft.com/office/powerpoint/2010/main" val="684407337"/>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525" y="1346783"/>
            <a:ext cx="3882840" cy="35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923119" y="746120"/>
            <a:ext cx="4572000" cy="1477328"/>
          </a:xfrm>
          <a:prstGeom prst="rect">
            <a:avLst/>
          </a:prstGeom>
        </p:spPr>
        <p:txBody>
          <a:bodyPr>
            <a:spAutoFit/>
          </a:bodyPr>
          <a:lstStyle/>
          <a:p>
            <a:pPr algn="just"/>
            <a:r>
              <a:rPr lang="ru-RU" dirty="0" err="1"/>
              <a:t>Жоспарлау</a:t>
            </a:r>
            <a:r>
              <a:rPr lang="ru-RU" dirty="0"/>
              <a:t> </a:t>
            </a:r>
            <a:r>
              <a:rPr lang="ru-RU" dirty="0" err="1"/>
              <a:t>функциясы</a:t>
            </a:r>
            <a:r>
              <a:rPr lang="ru-RU" dirty="0"/>
              <a:t>, </a:t>
            </a:r>
            <a:r>
              <a:rPr lang="ru-RU" dirty="0" err="1"/>
              <a:t>ұйымның</a:t>
            </a:r>
            <a:r>
              <a:rPr lang="ru-RU" dirty="0"/>
              <a:t> </a:t>
            </a:r>
            <a:r>
              <a:rPr lang="ru-RU" dirty="0" err="1"/>
              <a:t>мақсаты</a:t>
            </a:r>
            <a:r>
              <a:rPr lang="ru-RU" dirty="0"/>
              <a:t> </a:t>
            </a:r>
            <a:r>
              <a:rPr lang="ru-RU" dirty="0" err="1"/>
              <a:t>қандай</a:t>
            </a:r>
            <a:r>
              <a:rPr lang="ru-RU" dirty="0"/>
              <a:t> болу </a:t>
            </a:r>
            <a:r>
              <a:rPr lang="ru-RU" dirty="0" err="1"/>
              <a:t>керек</a:t>
            </a:r>
            <a:r>
              <a:rPr lang="ru-RU" dirty="0"/>
              <a:t> </a:t>
            </a:r>
            <a:r>
              <a:rPr lang="ru-RU" dirty="0" err="1"/>
              <a:t>және</a:t>
            </a:r>
            <a:r>
              <a:rPr lang="ru-RU" dirty="0"/>
              <a:t> </a:t>
            </a:r>
            <a:r>
              <a:rPr lang="ru-RU" dirty="0" err="1"/>
              <a:t>алға</a:t>
            </a:r>
            <a:r>
              <a:rPr lang="ru-RU" dirty="0"/>
              <a:t> </a:t>
            </a:r>
            <a:r>
              <a:rPr lang="ru-RU" dirty="0" err="1"/>
              <a:t>қойған</a:t>
            </a:r>
            <a:r>
              <a:rPr lang="ru-RU" dirty="0"/>
              <a:t> </a:t>
            </a:r>
            <a:r>
              <a:rPr lang="ru-RU" dirty="0" err="1"/>
              <a:t>мақсатқа</a:t>
            </a:r>
            <a:r>
              <a:rPr lang="ru-RU" dirty="0"/>
              <a:t> </a:t>
            </a:r>
            <a:r>
              <a:rPr lang="ru-RU" dirty="0" err="1"/>
              <a:t>қол</a:t>
            </a:r>
            <a:r>
              <a:rPr lang="ru-RU" dirty="0"/>
              <a:t> </a:t>
            </a:r>
            <a:r>
              <a:rPr lang="ru-RU" dirty="0" err="1"/>
              <a:t>жеткізу</a:t>
            </a:r>
            <a:r>
              <a:rPr lang="ru-RU" dirty="0"/>
              <a:t> </a:t>
            </a:r>
            <a:r>
              <a:rPr lang="ru-RU" dirty="0" err="1"/>
              <a:t>үшін</a:t>
            </a:r>
            <a:r>
              <a:rPr lang="ru-RU" dirty="0"/>
              <a:t> </a:t>
            </a:r>
            <a:r>
              <a:rPr lang="ru-RU" dirty="0" err="1"/>
              <a:t>ұйым</a:t>
            </a:r>
            <a:r>
              <a:rPr lang="ru-RU" dirty="0"/>
              <a:t> </a:t>
            </a:r>
            <a:r>
              <a:rPr lang="ru-RU" dirty="0" err="1"/>
              <a:t>мүшелері</a:t>
            </a:r>
            <a:r>
              <a:rPr lang="ru-RU" dirty="0"/>
              <a:t> не </a:t>
            </a:r>
            <a:r>
              <a:rPr lang="ru-RU" dirty="0" err="1"/>
              <a:t>істеу</a:t>
            </a:r>
            <a:r>
              <a:rPr lang="ru-RU" dirty="0"/>
              <a:t> </a:t>
            </a:r>
            <a:r>
              <a:rPr lang="ru-RU" dirty="0" err="1"/>
              <a:t>керек</a:t>
            </a:r>
            <a:r>
              <a:rPr lang="ru-RU" dirty="0"/>
              <a:t>, </a:t>
            </a:r>
            <a:r>
              <a:rPr lang="ru-RU" dirty="0" err="1"/>
              <a:t>соны</a:t>
            </a:r>
            <a:r>
              <a:rPr lang="ru-RU" dirty="0"/>
              <a:t> </a:t>
            </a:r>
            <a:r>
              <a:rPr lang="ru-RU" dirty="0" err="1"/>
              <a:t>анықтайды</a:t>
            </a:r>
            <a:r>
              <a:rPr lang="ru-RU" dirty="0"/>
              <a:t>.</a:t>
            </a:r>
          </a:p>
        </p:txBody>
      </p:sp>
      <p:sp>
        <p:nvSpPr>
          <p:cNvPr id="5" name="Прямоугольник 4"/>
          <p:cNvSpPr/>
          <p:nvPr/>
        </p:nvSpPr>
        <p:spPr>
          <a:xfrm>
            <a:off x="3897642" y="2413122"/>
            <a:ext cx="4597477" cy="1754326"/>
          </a:xfrm>
          <a:prstGeom prst="rect">
            <a:avLst/>
          </a:prstGeom>
        </p:spPr>
        <p:txBody>
          <a:bodyPr wrap="square">
            <a:spAutoFit/>
          </a:bodyPr>
          <a:lstStyle/>
          <a:p>
            <a:pPr algn="just"/>
            <a:r>
              <a:rPr lang="ru-RU" dirty="0" err="1"/>
              <a:t>Ұйымдастыру</a:t>
            </a:r>
            <a:r>
              <a:rPr lang="ru-RU" dirty="0"/>
              <a:t> </a:t>
            </a:r>
            <a:r>
              <a:rPr lang="ru-RU" dirty="0" err="1"/>
              <a:t>функциясы</a:t>
            </a:r>
            <a:r>
              <a:rPr lang="ru-RU" dirty="0"/>
              <a:t> </a:t>
            </a:r>
            <a:r>
              <a:rPr lang="ru-RU" dirty="0" err="1"/>
              <a:t>ұйымның</a:t>
            </a:r>
            <a:r>
              <a:rPr lang="ru-RU" dirty="0"/>
              <a:t> </a:t>
            </a:r>
            <a:r>
              <a:rPr lang="ru-RU" dirty="0" err="1"/>
              <a:t>барлық</a:t>
            </a:r>
            <a:r>
              <a:rPr lang="ru-RU" dirty="0"/>
              <a:t> </a:t>
            </a:r>
            <a:r>
              <a:rPr lang="ru-RU" dirty="0" err="1"/>
              <a:t>бөлімшелері</a:t>
            </a:r>
            <a:r>
              <a:rPr lang="ru-RU" dirty="0"/>
              <a:t> </a:t>
            </a:r>
            <a:r>
              <a:rPr lang="ru-RU" dirty="0" err="1"/>
              <a:t>арасында</a:t>
            </a:r>
            <a:r>
              <a:rPr lang="ru-RU" dirty="0"/>
              <a:t> </a:t>
            </a:r>
            <a:r>
              <a:rPr lang="ru-RU" dirty="0" err="1"/>
              <a:t>тұрақты</a:t>
            </a:r>
            <a:r>
              <a:rPr lang="ru-RU" dirty="0"/>
              <a:t> </a:t>
            </a:r>
            <a:r>
              <a:rPr lang="ru-RU" dirty="0" err="1"/>
              <a:t>және</a:t>
            </a:r>
            <a:r>
              <a:rPr lang="ru-RU" dirty="0"/>
              <a:t> </a:t>
            </a:r>
            <a:r>
              <a:rPr lang="ru-RU" dirty="0" err="1"/>
              <a:t>уақытша</a:t>
            </a:r>
            <a:r>
              <a:rPr lang="ru-RU" dirty="0"/>
              <a:t> </a:t>
            </a:r>
            <a:r>
              <a:rPr lang="ru-RU" dirty="0" err="1"/>
              <a:t>өзара</a:t>
            </a:r>
            <a:r>
              <a:rPr lang="ru-RU" dirty="0"/>
              <a:t> </a:t>
            </a:r>
            <a:r>
              <a:rPr lang="ru-RU" dirty="0" err="1"/>
              <a:t>қарым-қатынастарды</a:t>
            </a:r>
            <a:r>
              <a:rPr lang="ru-RU" dirty="0"/>
              <a:t> </a:t>
            </a:r>
            <a:r>
              <a:rPr lang="ru-RU" dirty="0" err="1"/>
              <a:t>орнатуға</a:t>
            </a:r>
            <a:r>
              <a:rPr lang="ru-RU" dirty="0"/>
              <a:t>, </a:t>
            </a:r>
            <a:r>
              <a:rPr lang="ru-RU" dirty="0" err="1"/>
              <a:t>ішкі</a:t>
            </a:r>
            <a:r>
              <a:rPr lang="ru-RU" dirty="0"/>
              <a:t> </a:t>
            </a:r>
            <a:r>
              <a:rPr lang="ru-RU" dirty="0" err="1"/>
              <a:t>тәртіпті</a:t>
            </a:r>
            <a:r>
              <a:rPr lang="ru-RU" dirty="0"/>
              <a:t> </a:t>
            </a:r>
            <a:r>
              <a:rPr lang="ru-RU" dirty="0" err="1"/>
              <a:t>және</a:t>
            </a:r>
            <a:r>
              <a:rPr lang="ru-RU" dirty="0"/>
              <a:t> </a:t>
            </a:r>
            <a:r>
              <a:rPr lang="ru-RU" dirty="0" err="1"/>
              <a:t>оның</a:t>
            </a:r>
            <a:r>
              <a:rPr lang="ru-RU" dirty="0"/>
              <a:t> </a:t>
            </a:r>
            <a:r>
              <a:rPr lang="ru-RU" dirty="0" err="1"/>
              <a:t>шарттарын</a:t>
            </a:r>
            <a:r>
              <a:rPr lang="ru-RU" dirty="0"/>
              <a:t> </a:t>
            </a:r>
            <a:r>
              <a:rPr lang="ru-RU" dirty="0" err="1"/>
              <a:t>анықтауға</a:t>
            </a:r>
            <a:r>
              <a:rPr lang="ru-RU" dirty="0"/>
              <a:t> </a:t>
            </a:r>
            <a:r>
              <a:rPr lang="ru-RU" dirty="0" err="1"/>
              <a:t>негізделген</a:t>
            </a:r>
            <a:r>
              <a:rPr lang="ru-RU" dirty="0" smtClean="0"/>
              <a:t>.</a:t>
            </a:r>
          </a:p>
        </p:txBody>
      </p:sp>
      <p:sp>
        <p:nvSpPr>
          <p:cNvPr id="6" name="Прямоугольник 5"/>
          <p:cNvSpPr/>
          <p:nvPr/>
        </p:nvSpPr>
        <p:spPr>
          <a:xfrm>
            <a:off x="3923119" y="4248723"/>
            <a:ext cx="4572000" cy="1200329"/>
          </a:xfrm>
          <a:prstGeom prst="rect">
            <a:avLst/>
          </a:prstGeom>
        </p:spPr>
        <p:txBody>
          <a:bodyPr>
            <a:spAutoFit/>
          </a:bodyPr>
          <a:lstStyle/>
          <a:p>
            <a:pPr algn="just"/>
            <a:r>
              <a:rPr lang="ru-RU" dirty="0"/>
              <a:t>Мотивация – </a:t>
            </a:r>
            <a:r>
              <a:rPr lang="ru-RU" dirty="0" err="1"/>
              <a:t>бұл</a:t>
            </a:r>
            <a:r>
              <a:rPr lang="ru-RU" dirty="0"/>
              <a:t> </a:t>
            </a:r>
            <a:r>
              <a:rPr lang="ru-RU" dirty="0" err="1"/>
              <a:t>ұйым</a:t>
            </a:r>
            <a:r>
              <a:rPr lang="ru-RU" dirty="0"/>
              <a:t> </a:t>
            </a:r>
            <a:r>
              <a:rPr lang="ru-RU" dirty="0" err="1"/>
              <a:t>мақсаты</a:t>
            </a:r>
            <a:r>
              <a:rPr lang="ru-RU" dirty="0"/>
              <a:t> мен </a:t>
            </a:r>
            <a:r>
              <a:rPr lang="ru-RU" dirty="0" err="1"/>
              <a:t>жеке</a:t>
            </a:r>
            <a:r>
              <a:rPr lang="ru-RU" dirty="0"/>
              <a:t> </a:t>
            </a:r>
            <a:r>
              <a:rPr lang="ru-RU" dirty="0" err="1"/>
              <a:t>мақсаттарына</a:t>
            </a:r>
            <a:r>
              <a:rPr lang="ru-RU" dirty="0"/>
              <a:t> </a:t>
            </a:r>
            <a:r>
              <a:rPr lang="ru-RU" dirty="0" err="1"/>
              <a:t>қол</a:t>
            </a:r>
            <a:r>
              <a:rPr lang="ru-RU" dirty="0"/>
              <a:t> </a:t>
            </a:r>
            <a:r>
              <a:rPr lang="ru-RU" dirty="0" err="1"/>
              <a:t>жеткізуі</a:t>
            </a:r>
            <a:r>
              <a:rPr lang="ru-RU" dirty="0"/>
              <a:t> </a:t>
            </a:r>
            <a:r>
              <a:rPr lang="ru-RU" dirty="0" err="1"/>
              <a:t>үшін</a:t>
            </a:r>
            <a:r>
              <a:rPr lang="ru-RU" dirty="0"/>
              <a:t> </a:t>
            </a:r>
            <a:r>
              <a:rPr lang="ru-RU" dirty="0" err="1"/>
              <a:t>өзін</a:t>
            </a:r>
            <a:r>
              <a:rPr lang="ru-RU" dirty="0"/>
              <a:t> </a:t>
            </a:r>
            <a:r>
              <a:rPr lang="ru-RU" dirty="0" err="1"/>
              <a:t>және</a:t>
            </a:r>
            <a:r>
              <a:rPr lang="ru-RU" dirty="0"/>
              <a:t> </a:t>
            </a:r>
            <a:r>
              <a:rPr lang="ru-RU" dirty="0" err="1"/>
              <a:t>басқаларды</a:t>
            </a:r>
            <a:r>
              <a:rPr lang="ru-RU" dirty="0"/>
              <a:t> </a:t>
            </a:r>
            <a:r>
              <a:rPr lang="ru-RU" dirty="0" err="1"/>
              <a:t>қызмет</a:t>
            </a:r>
            <a:r>
              <a:rPr lang="ru-RU" dirty="0"/>
              <a:t> </a:t>
            </a:r>
            <a:r>
              <a:rPr lang="ru-RU" dirty="0" err="1"/>
              <a:t>етуге</a:t>
            </a:r>
            <a:r>
              <a:rPr lang="ru-RU" dirty="0"/>
              <a:t> </a:t>
            </a:r>
            <a:r>
              <a:rPr lang="ru-RU" dirty="0" err="1"/>
              <a:t>ұйытқы</a:t>
            </a:r>
            <a:r>
              <a:rPr lang="ru-RU" dirty="0"/>
              <a:t> болу </a:t>
            </a:r>
            <a:r>
              <a:rPr lang="ru-RU" dirty="0" err="1"/>
              <a:t>процесі</a:t>
            </a:r>
            <a:r>
              <a:rPr lang="ru-RU" dirty="0"/>
              <a:t>.</a:t>
            </a:r>
          </a:p>
        </p:txBody>
      </p:sp>
      <p:sp>
        <p:nvSpPr>
          <p:cNvPr id="7" name="Прямоугольник 6"/>
          <p:cNvSpPr/>
          <p:nvPr/>
        </p:nvSpPr>
        <p:spPr>
          <a:xfrm>
            <a:off x="3923119" y="5517232"/>
            <a:ext cx="4572000" cy="923330"/>
          </a:xfrm>
          <a:prstGeom prst="rect">
            <a:avLst/>
          </a:prstGeom>
        </p:spPr>
        <p:txBody>
          <a:bodyPr>
            <a:spAutoFit/>
          </a:bodyPr>
          <a:lstStyle/>
          <a:p>
            <a:pPr algn="just"/>
            <a:r>
              <a:rPr lang="ru-RU" dirty="0" err="1"/>
              <a:t>Бақылау</a:t>
            </a:r>
            <a:r>
              <a:rPr lang="ru-RU" dirty="0"/>
              <a:t> </a:t>
            </a:r>
            <a:r>
              <a:rPr lang="ru-RU" dirty="0" err="1"/>
              <a:t>бұл</a:t>
            </a:r>
            <a:r>
              <a:rPr lang="ru-RU" dirty="0"/>
              <a:t> </a:t>
            </a:r>
            <a:r>
              <a:rPr lang="ru-RU" dirty="0" err="1"/>
              <a:t>жалпы</a:t>
            </a:r>
            <a:r>
              <a:rPr lang="ru-RU" dirty="0"/>
              <a:t> </a:t>
            </a:r>
            <a:r>
              <a:rPr lang="ru-RU" dirty="0" err="1"/>
              <a:t>алғанда</a:t>
            </a:r>
            <a:r>
              <a:rPr lang="ru-RU" dirty="0"/>
              <a:t> </a:t>
            </a:r>
            <a:r>
              <a:rPr lang="ru-RU" dirty="0" err="1"/>
              <a:t>нақты</a:t>
            </a:r>
            <a:r>
              <a:rPr lang="ru-RU" dirty="0"/>
              <a:t> </a:t>
            </a:r>
            <a:r>
              <a:rPr lang="ru-RU" dirty="0" err="1"/>
              <a:t>қол</a:t>
            </a:r>
            <a:r>
              <a:rPr lang="ru-RU" dirty="0"/>
              <a:t> </a:t>
            </a:r>
            <a:r>
              <a:rPr lang="ru-RU" dirty="0" err="1"/>
              <a:t>жеткізген</a:t>
            </a:r>
            <a:r>
              <a:rPr lang="ru-RU" dirty="0"/>
              <a:t> </a:t>
            </a:r>
            <a:r>
              <a:rPr lang="ru-RU" dirty="0" err="1"/>
              <a:t>нәтижелерді</a:t>
            </a:r>
            <a:r>
              <a:rPr lang="ru-RU" dirty="0"/>
              <a:t> </a:t>
            </a:r>
            <a:r>
              <a:rPr lang="ru-RU" dirty="0" err="1"/>
              <a:t>жоспарланған</a:t>
            </a:r>
            <a:r>
              <a:rPr lang="ru-RU" dirty="0"/>
              <a:t> </a:t>
            </a:r>
            <a:r>
              <a:rPr lang="ru-RU" dirty="0" err="1"/>
              <a:t>көрсеткіштермен</a:t>
            </a:r>
            <a:r>
              <a:rPr lang="ru-RU" dirty="0"/>
              <a:t> </a:t>
            </a:r>
            <a:r>
              <a:rPr lang="ru-RU" dirty="0" err="1"/>
              <a:t>салыстыру</a:t>
            </a:r>
            <a:r>
              <a:rPr lang="ru-RU" dirty="0"/>
              <a:t>.</a:t>
            </a:r>
          </a:p>
        </p:txBody>
      </p:sp>
      <p:sp>
        <p:nvSpPr>
          <p:cNvPr id="8" name="Стрелка вправо 7"/>
          <p:cNvSpPr/>
          <p:nvPr/>
        </p:nvSpPr>
        <p:spPr>
          <a:xfrm rot="19722310">
            <a:off x="3055024" y="1594176"/>
            <a:ext cx="608511" cy="6687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3126817" y="2483013"/>
            <a:ext cx="608511" cy="6687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p:cNvSpPr/>
          <p:nvPr/>
        </p:nvSpPr>
        <p:spPr>
          <a:xfrm>
            <a:off x="3139775" y="3404727"/>
            <a:ext cx="608511" cy="6687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p:cNvSpPr/>
          <p:nvPr/>
        </p:nvSpPr>
        <p:spPr>
          <a:xfrm rot="1937873">
            <a:off x="3095959" y="4374703"/>
            <a:ext cx="670225" cy="6861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676028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73</TotalTime>
  <Words>339</Words>
  <Application>Microsoft Office PowerPoint</Application>
  <PresentationFormat>Экран (4:3)</PresentationFormat>
  <Paragraphs>21</Paragraphs>
  <Slides>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vt:i4>
      </vt:variant>
    </vt:vector>
  </HeadingPairs>
  <TitlesOfParts>
    <vt:vector size="14" baseType="lpstr">
      <vt:lpstr>Calibri</vt:lpstr>
      <vt:lpstr>Georgia</vt:lpstr>
      <vt:lpstr>Times New Roman</vt:lpstr>
      <vt:lpstr>Trebuchet MS</vt:lpstr>
      <vt:lpstr>Wingdings 2</vt:lpstr>
      <vt:lpstr>Городская</vt:lpstr>
      <vt:lpstr>Басқару ғылымының даму тарихы</vt:lpstr>
      <vt:lpstr>Басқару ғылымының дамуы</vt:lpstr>
      <vt:lpstr>Презентация PowerPoint</vt:lpstr>
      <vt:lpstr>Ғылыми басқару мектебі (1885-1920 жылдар) </vt:lpstr>
      <vt:lpstr>Әкімшілік баскару мектебі (1920-1950) </vt:lpstr>
      <vt:lpstr>Презентация PowerPoint</vt:lpstr>
      <vt:lpstr>Адамдық қатынастар (1930-1950 жылдар) және тәртіптік ғылымдар (1930 жылдан осы уақытқа дейін) мектебі</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Басқару ғылымының дамуы</dc:title>
  <dc:creator>бек</dc:creator>
  <cp:lastModifiedBy>Админ</cp:lastModifiedBy>
  <cp:revision>12</cp:revision>
  <dcterms:created xsi:type="dcterms:W3CDTF">2017-10-25T13:39:35Z</dcterms:created>
  <dcterms:modified xsi:type="dcterms:W3CDTF">2021-11-10T13:02:28Z</dcterms:modified>
</cp:coreProperties>
</file>