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84" r:id="rId2"/>
    <p:sldId id="257" r:id="rId3"/>
    <p:sldId id="258" r:id="rId4"/>
    <p:sldId id="262" r:id="rId5"/>
    <p:sldId id="259" r:id="rId6"/>
    <p:sldId id="261" r:id="rId7"/>
    <p:sldId id="260" r:id="rId8"/>
    <p:sldId id="263" r:id="rId9"/>
    <p:sldId id="266" r:id="rId10"/>
    <p:sldId id="281" r:id="rId11"/>
    <p:sldId id="264" r:id="rId12"/>
    <p:sldId id="267" r:id="rId13"/>
    <p:sldId id="283" r:id="rId14"/>
    <p:sldId id="282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76" autoAdjust="0"/>
    <p:restoredTop sz="94660"/>
  </p:normalViewPr>
  <p:slideViewPr>
    <p:cSldViewPr>
      <p:cViewPr varScale="1">
        <p:scale>
          <a:sx n="109" d="100"/>
          <a:sy n="109" d="100"/>
        </p:scale>
        <p:origin x="178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11.11.2021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77072"/>
            <a:ext cx="8183880" cy="1051560"/>
          </a:xfrm>
        </p:spPr>
        <p:txBody>
          <a:bodyPr>
            <a:normAutofit/>
          </a:bodyPr>
          <a:lstStyle/>
          <a:p>
            <a:pPr algn="r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kk-KZ" sz="3600" b="1" dirty="0" smtClean="0"/>
          </a:p>
          <a:p>
            <a:pPr algn="ctr">
              <a:buNone/>
            </a:pPr>
            <a:endParaRPr lang="kk-KZ" sz="3600" b="1" dirty="0"/>
          </a:p>
          <a:p>
            <a:pPr algn="ctr">
              <a:buNone/>
            </a:pPr>
            <a:endParaRPr lang="kk-KZ" sz="3600" b="1" dirty="0" smtClean="0"/>
          </a:p>
          <a:p>
            <a:pPr algn="ctr">
              <a:buNone/>
            </a:pPr>
            <a:r>
              <a:rPr lang="kk-KZ" sz="3600" b="1" dirty="0" smtClean="0"/>
              <a:t>Оқу процесі ұйымдастыру формалары</a:t>
            </a:r>
            <a:endParaRPr lang="ru-RU" sz="3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52128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</a:rPr>
              <a:t>«Форма»</a:t>
            </a:r>
            <a:r>
              <a:rPr lang="kk-KZ" sz="4000" b="1" dirty="0">
                <a:solidFill>
                  <a:schemeClr val="accent1"/>
                </a:solidFill>
              </a:rPr>
              <a:t> түсінігі</a:t>
            </a:r>
            <a:endParaRPr lang="ru-RU" sz="40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420888"/>
            <a:ext cx="7560840" cy="3528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700" dirty="0">
                <a:solidFill>
                  <a:schemeClr val="tx1"/>
                </a:solidFill>
                <a:latin typeface="Arno Pro" pitchFamily="18" charset="0"/>
              </a:rPr>
              <a:t>  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Латын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сөзі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«форма»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тысқы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бейне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сырттай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көрініс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да н</a:t>
            </a:r>
            <a:r>
              <a:rPr lang="en-US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рсенің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құрылымы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дегенді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аңдатады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Оқуға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форма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мағынада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0">
              <a:buNone/>
            </a:pP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0" indent="0">
              <a:buNone/>
            </a:pP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оқу-ұйымдастыру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4721258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err="1">
                <a:solidFill>
                  <a:schemeClr val="accent1"/>
                </a:solidFill>
              </a:rPr>
              <a:t>Оқу</a:t>
            </a:r>
            <a:r>
              <a:rPr lang="ru-RU" sz="4800" b="1" dirty="0">
                <a:solidFill>
                  <a:schemeClr val="accent1"/>
                </a:solidFill>
              </a:rPr>
              <a:t> </a:t>
            </a:r>
            <a:r>
              <a:rPr lang="ru-RU" sz="4800" b="1" dirty="0" err="1">
                <a:solidFill>
                  <a:schemeClr val="accent1"/>
                </a:solidFill>
              </a:rPr>
              <a:t>формалары</a:t>
            </a:r>
            <a:r>
              <a:rPr lang="ru-RU" sz="4400" b="1" dirty="0">
                <a:solidFill>
                  <a:schemeClr val="accent1"/>
                </a:solidFill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2060848"/>
            <a:ext cx="7408333" cy="4065315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Жеке-дара</a:t>
            </a:r>
          </a:p>
          <a:p>
            <a:pPr>
              <a:buFont typeface="Wingdings" pitchFamily="2" charset="2"/>
              <a:buChar char="Ø"/>
            </a:pP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Топтық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сыныптық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Ұжымдық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Жұптастық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рісханалық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рісханадан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сыныптық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Сыныптан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Мектептік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Мектептен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62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9324528" cy="1656184"/>
          </a:xfrm>
        </p:spPr>
        <p:txBody>
          <a:bodyPr>
            <a:noAutofit/>
          </a:bodyPr>
          <a:lstStyle/>
          <a:p>
            <a:r>
              <a:rPr lang="ru-RU" b="1" dirty="0" err="1">
                <a:solidFill>
                  <a:schemeClr val="accent1"/>
                </a:solidFill>
              </a:rPr>
              <a:t>Оқу</a:t>
            </a:r>
            <a:r>
              <a:rPr lang="ru-RU" b="1" dirty="0">
                <a:solidFill>
                  <a:schemeClr val="accent1"/>
                </a:solidFill>
              </a:rPr>
              <a:t> </a:t>
            </a:r>
            <a:r>
              <a:rPr lang="ru-RU" b="1" dirty="0" err="1">
                <a:solidFill>
                  <a:schemeClr val="accent1"/>
                </a:solidFill>
              </a:rPr>
              <a:t>процесін</a:t>
            </a:r>
            <a:r>
              <a:rPr lang="ru-RU" b="1" dirty="0">
                <a:solidFill>
                  <a:schemeClr val="accent1"/>
                </a:solidFill>
              </a:rPr>
              <a:t> </a:t>
            </a:r>
            <a:r>
              <a:rPr lang="ru-RU" b="1" dirty="0" err="1">
                <a:solidFill>
                  <a:schemeClr val="accent1"/>
                </a:solidFill>
              </a:rPr>
              <a:t>ұйымдастыру</a:t>
            </a:r>
            <a:r>
              <a:rPr lang="ru-RU" b="1" dirty="0">
                <a:solidFill>
                  <a:schemeClr val="accent1"/>
                </a:solidFill>
              </a:rPr>
              <a:t> </a:t>
            </a:r>
            <a:r>
              <a:rPr lang="ru-RU" b="1" dirty="0" err="1">
                <a:solidFill>
                  <a:schemeClr val="accent1"/>
                </a:solidFill>
              </a:rPr>
              <a:t>формалары</a:t>
            </a:r>
            <a:r>
              <a:rPr lang="ru-RU" sz="4800" b="1" dirty="0">
                <a:solidFill>
                  <a:schemeClr val="accent1"/>
                </a:solidFill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6655" y="1772816"/>
            <a:ext cx="3822192" cy="309634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Сабақ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(д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стүрлі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түсінімде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рісбаян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Семинар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Конференция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Зертхана-практикалық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ріс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Практикум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Факультатив</a:t>
            </a:r>
          </a:p>
          <a:p>
            <a:pPr>
              <a:buFont typeface="Wingdings" pitchFamily="2" charset="2"/>
              <a:buChar char="Ø"/>
            </a:pP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саяхаты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Курстық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жоба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Дипломдық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жоба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5152" y="2564904"/>
            <a:ext cx="3822192" cy="3561576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 практика</a:t>
            </a:r>
          </a:p>
          <a:p>
            <a:pPr>
              <a:buFont typeface="Wingdings" pitchFamily="2" charset="2"/>
              <a:buChar char="Ø"/>
            </a:pP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Өзіндік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жұмысы</a:t>
            </a: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Кеңес</a:t>
            </a: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Емтихан</a:t>
            </a: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Сынақ</a:t>
            </a: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sz="3100" b="1" dirty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н </a:t>
            </a: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үйірмесі</a:t>
            </a: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Шеберхана</a:t>
            </a: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Студия</a:t>
            </a:r>
          </a:p>
          <a:p>
            <a:pPr>
              <a:buFont typeface="Wingdings" pitchFamily="2" charset="2"/>
              <a:buChar char="Ø"/>
            </a:pP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>
                <a:latin typeface="Times New Roman" pitchFamily="18" charset="0"/>
                <a:cs typeface="Times New Roman" pitchFamily="18" charset="0"/>
              </a:rPr>
              <a:t>қоғам</a:t>
            </a: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Олимпиада, конкур</a:t>
            </a:r>
            <a:r>
              <a:rPr lang="en-US" sz="3100" b="1" dirty="0">
                <a:latin typeface="Times New Roman" pitchFamily="18" charset="0"/>
                <a:cs typeface="Times New Roman" pitchFamily="18" charset="0"/>
              </a:rPr>
              <a:t>c</a:t>
            </a:r>
            <a:endParaRPr lang="ru-RU" sz="31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131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sz="5400" b="1" dirty="0"/>
              <a:t>Жеке-дара </a:t>
            </a:r>
            <a:r>
              <a:rPr lang="ru-RU" sz="5400" b="1" dirty="0" err="1"/>
              <a:t>оқу</a:t>
            </a:r>
            <a:r>
              <a:rPr lang="ru-RU" sz="5400" b="1" dirty="0"/>
              <a:t> </a:t>
            </a:r>
            <a:r>
              <a:rPr lang="ru-RU" sz="5400" b="1" dirty="0" err="1"/>
              <a:t>формасы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4330824" cy="38492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Мұғалімнің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оқушымен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қатынасқа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келуінен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құралады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Жеке-дара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өтілетін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ріс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репетиторлық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тьюторлық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менторлық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гувернерлық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отбасылық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өзіндік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547" y="4005064"/>
            <a:ext cx="2880000" cy="1917191"/>
          </a:xfrm>
          <a:prstGeom prst="rect">
            <a:avLst/>
          </a:prstGeom>
          <a:scene3d>
            <a:camera prst="isometricOffAxis1Right"/>
            <a:lightRig rig="threePt" dir="t"/>
          </a:scene3d>
          <a:sp3d>
            <a:bevelT w="114300" prst="hardEdge"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855" y="1342366"/>
            <a:ext cx="3310950" cy="2340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  <a:bevelB w="114300" prst="hardEdge"/>
          </a:sp3d>
        </p:spPr>
      </p:pic>
    </p:spTree>
    <p:extLst>
      <p:ext uri="{BB962C8B-B14F-4D97-AF65-F5344CB8AC3E}">
        <p14:creationId xmlns:p14="http://schemas.microsoft.com/office/powerpoint/2010/main" val="182131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980728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sz="5400" b="1" dirty="0"/>
              <a:t>Жеке-дара </a:t>
            </a:r>
            <a:r>
              <a:rPr lang="ru-RU" sz="5400" b="1" dirty="0" err="1"/>
              <a:t>оқу</a:t>
            </a:r>
            <a:r>
              <a:rPr lang="ru-RU" sz="5400" b="1" dirty="0"/>
              <a:t> </a:t>
            </a:r>
            <a:r>
              <a:rPr lang="ru-RU" sz="5400" b="1" dirty="0" err="1"/>
              <a:t>формасы</a:t>
            </a:r>
            <a:endParaRPr lang="ru-RU" sz="5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183880" cy="41879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   </a:t>
            </a:r>
            <a:r>
              <a:rPr lang="ru-RU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Репетиторлық</a:t>
            </a: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оқушыны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емтихан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сынақ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тапсыруға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дайындаумен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Тьютор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-оқушыға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жетекшілік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жасап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оны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конференцияларға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іс-шараларға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дайындайды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Ментор 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кеңесшісі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оқылып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жатқан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мазмұнына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даралық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сипат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тапсырмалар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орындауға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рдемдеседі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тұрмысқа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бейімделуге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көмек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82131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/>
              <a:t/>
            </a:r>
            <a:br>
              <a:rPr lang="ru-RU" sz="4800" b="1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r>
              <a:rPr lang="ru-RU" sz="4800" b="1" dirty="0" err="1" smtClean="0"/>
              <a:t>Оқудың </a:t>
            </a:r>
            <a:r>
              <a:rPr lang="ru-RU" sz="4800" b="1" dirty="0" err="1"/>
              <a:t>ұжымдық формасы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28800"/>
            <a:ext cx="8183880" cy="4187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Arno Pro" pitchFamily="18" charset="0"/>
              </a:rPr>
              <a:t>  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Оқушылар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рқилы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мүдде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мақсатқа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орайласқан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топтарда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оқиды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т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рбиеленеді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Ұжымды-топтық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сабақ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ішіне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рісбаян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семинар, конференция, олимпиада,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саяхаттары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іскерлік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ойындарды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Даралықты-ұжымды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рістер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тақырып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жұмыстарына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шомдыру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(погружение),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шығармашылдық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апталары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апталар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жоба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курстық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диплом)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жұмыстары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131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52728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/>
              <a:t>Дидактикалық</a:t>
            </a:r>
            <a:r>
              <a:rPr lang="ru-RU" b="1" dirty="0"/>
              <a:t> </a:t>
            </a:r>
            <a:r>
              <a:rPr lang="ru-RU" b="1" dirty="0" err="1"/>
              <a:t>мақсаттарға</a:t>
            </a:r>
            <a:r>
              <a:rPr lang="ru-RU" b="1" dirty="0"/>
              <a:t> </a:t>
            </a:r>
            <a:r>
              <a:rPr lang="ru-RU" b="1" dirty="0" err="1"/>
              <a:t>байланысты</a:t>
            </a:r>
            <a:r>
              <a:rPr lang="ru-RU" b="1" dirty="0"/>
              <a:t> </a:t>
            </a:r>
            <a:r>
              <a:rPr lang="ru-RU" b="1" dirty="0" err="1"/>
              <a:t>сабақ</a:t>
            </a:r>
            <a:r>
              <a:rPr lang="ru-RU" b="1" dirty="0"/>
              <a:t> </a:t>
            </a:r>
            <a:r>
              <a:rPr lang="ru-RU" b="1" dirty="0" err="1"/>
              <a:t>типтері</a:t>
            </a:r>
            <a:r>
              <a:rPr lang="ru-RU" b="1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44824"/>
            <a:ext cx="8183880" cy="41879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материалын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хабарлау</a:t>
            </a:r>
            <a:endParaRPr lang="ru-RU" sz="2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Білімді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бекіту</a:t>
            </a:r>
            <a:endParaRPr lang="ru-RU" sz="2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Ептіліктер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дағдыларды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қалыптастырып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бекіту</a:t>
            </a:r>
            <a:endParaRPr lang="ru-RU" sz="2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Қорытындылау</a:t>
            </a:r>
            <a:endParaRPr lang="ru-RU" sz="2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ептілік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дағдыларды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тексеру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сабағы</a:t>
            </a:r>
            <a:endParaRPr lang="ru-RU" sz="2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31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kk-KZ" sz="5400" b="1" dirty="0">
                <a:solidFill>
                  <a:schemeClr val="accent1"/>
                </a:solidFill>
              </a:rPr>
              <a:t>Дәрісбаян</a:t>
            </a:r>
            <a:endParaRPr lang="ru-RU" sz="54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8183880" cy="4187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Д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ріс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басынан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ақырына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оқытушы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баяндап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ұсынады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оқушылар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материалды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белсенділікпен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қабылдайды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 Д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рісбаян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ақпаратын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ұсынудың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сіл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жолы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себебі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материалы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қисыны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нақтыланған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формада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шоғырландырылып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беріледі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31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268760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Д</a:t>
            </a:r>
            <a:r>
              <a:rPr lang="en-US" dirty="0" smtClean="0">
                <a:solidFill>
                  <a:schemeClr val="accent1"/>
                </a:solidFill>
              </a:rPr>
              <a:t>ə</a:t>
            </a:r>
            <a:r>
              <a:rPr lang="ru-RU" dirty="0" err="1" smtClean="0">
                <a:solidFill>
                  <a:schemeClr val="accent1"/>
                </a:solidFill>
              </a:rPr>
              <a:t>ріс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бірліктерінің басымдылығын негізге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алған арнайы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сабақ типтері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708920"/>
            <a:ext cx="8183880" cy="3096344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Жаңа материалды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игеру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Arno Pro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Бекіту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Arno Pro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Қайталау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Arno Pro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Білімді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бақылау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,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тексеру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Arno Pro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229600" cy="1012974"/>
          </a:xfrm>
        </p:spPr>
        <p:txBody>
          <a:bodyPr>
            <a:noAutofit/>
          </a:bodyPr>
          <a:lstStyle/>
          <a:p>
            <a:r>
              <a:rPr lang="ru-RU" b="1" dirty="0" err="1">
                <a:solidFill>
                  <a:schemeClr val="accent1"/>
                </a:solidFill>
                <a:cs typeface="Times New Roman" pitchFamily="18" charset="0"/>
              </a:rPr>
              <a:t>Оқу</a:t>
            </a:r>
            <a:r>
              <a:rPr lang="ru-RU" b="1" dirty="0">
                <a:solidFill>
                  <a:schemeClr val="accent1"/>
                </a:solidFill>
                <a:cs typeface="Times New Roman" pitchFamily="18" charset="0"/>
              </a:rPr>
              <a:t> д</a:t>
            </a:r>
            <a:r>
              <a:rPr lang="en-US" b="1" dirty="0">
                <a:solidFill>
                  <a:schemeClr val="accent1"/>
                </a:solidFill>
                <a:cs typeface="Times New Roman" pitchFamily="18" charset="0"/>
              </a:rPr>
              <a:t>ə</a:t>
            </a:r>
            <a:r>
              <a:rPr lang="ru-RU" b="1" dirty="0" err="1">
                <a:solidFill>
                  <a:schemeClr val="accent1"/>
                </a:solidFill>
                <a:cs typeface="Times New Roman" pitchFamily="18" charset="0"/>
              </a:rPr>
              <a:t>рістерін</a:t>
            </a:r>
            <a:r>
              <a:rPr lang="ru-RU" b="1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cs typeface="Times New Roman" pitchFamily="18" charset="0"/>
              </a:rPr>
              <a:t>өткізу</a:t>
            </a:r>
            <a:r>
              <a:rPr lang="ru-RU" b="1" dirty="0">
                <a:solidFill>
                  <a:schemeClr val="accent1"/>
                </a:solidFill>
                <a:cs typeface="Times New Roman" pitchFamily="18" charset="0"/>
              </a:rPr>
              <a:t> т</a:t>
            </a:r>
            <a:r>
              <a:rPr lang="en-US" b="1" dirty="0">
                <a:solidFill>
                  <a:schemeClr val="accent1"/>
                </a:solidFill>
                <a:cs typeface="Times New Roman" pitchFamily="18" charset="0"/>
              </a:rPr>
              <a:t>ə</a:t>
            </a:r>
            <a:r>
              <a:rPr lang="ru-RU" b="1" dirty="0" err="1">
                <a:solidFill>
                  <a:schemeClr val="accent1"/>
                </a:solidFill>
                <a:cs typeface="Times New Roman" pitchFamily="18" charset="0"/>
              </a:rPr>
              <a:t>сілі</a:t>
            </a:r>
            <a:r>
              <a:rPr lang="ru-RU" b="1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cs typeface="Times New Roman" pitchFamily="18" charset="0"/>
              </a:rPr>
              <a:t>бойынша</a:t>
            </a:r>
            <a:r>
              <a:rPr lang="ru-RU" b="1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cs typeface="Times New Roman" pitchFamily="18" charset="0"/>
              </a:rPr>
              <a:t>сабақ</a:t>
            </a:r>
            <a:r>
              <a:rPr lang="ru-RU" b="1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cs typeface="Times New Roman" pitchFamily="18" charset="0"/>
              </a:rPr>
              <a:t>типтері</a:t>
            </a:r>
            <a:endParaRPr lang="ru-RU" b="1" dirty="0">
              <a:solidFill>
                <a:schemeClr val="accent1"/>
              </a:solidFill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саяхаттары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Кино-теле-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сабақтар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Өзіндік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сабақтары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2131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83880" cy="720080"/>
          </a:xfrm>
        </p:spPr>
        <p:txBody>
          <a:bodyPr/>
          <a:lstStyle/>
          <a:p>
            <a:pPr algn="ctr"/>
            <a:r>
              <a:rPr lang="ru-RU" dirty="0"/>
              <a:t>Д</a:t>
            </a:r>
            <a:r>
              <a:rPr lang="en-US" dirty="0"/>
              <a:t>ə</a:t>
            </a:r>
            <a:r>
              <a:rPr lang="ru-RU" dirty="0" err="1"/>
              <a:t>рісбаян</a:t>
            </a:r>
            <a:r>
              <a:rPr lang="ru-RU" dirty="0"/>
              <a:t> </a:t>
            </a:r>
            <a:r>
              <a:rPr lang="ru-RU" dirty="0" err="1"/>
              <a:t>түрлері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183880" cy="489654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рісбаян</a:t>
            </a: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түсіндірме-көрнекілік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діспен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өткізілетін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стүрлі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ежелден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келе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жатқан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 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проблемді</a:t>
            </a: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рісбаян</a:t>
            </a: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материалының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ұсынылуы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сұрақтар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м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селе-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міндеттер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жағдай-ситуациялар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қолданумен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өтілетін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Таным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процесі-ғылыми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ізденіс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диалог,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рқилы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көзқарастарды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жолдармен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орындалатын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шарты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 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көрнекілі</a:t>
            </a: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визуалды</a:t>
            </a: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д</a:t>
            </a: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рісбаян</a:t>
            </a: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құралдарын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аудио,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теледидар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түсіндірме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жүйесі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 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бинарлы</a:t>
            </a: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рісбаян</a:t>
            </a: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диалогты</a:t>
            </a: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рісбаян</a:t>
            </a: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оқытушының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ғалым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екіншісі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практик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бағыт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өкілдерінің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сұхбаты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 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шатастыру</a:t>
            </a: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38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рісбаяны</a:t>
            </a:r>
            <a:r>
              <a:rPr lang="ru-RU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(лекция провокация)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мұндай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рістер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алдын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жоспарланған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қателіктермен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беріледі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Мұндағы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мақсат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оқушылар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ынтасына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дем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беріп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ұсынылып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жатқан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материалға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қоюға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көзделген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олқылықтарды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байқауға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үйрету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490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shred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44824"/>
            <a:ext cx="8183880" cy="388843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>
                <a:latin typeface="Arno Pro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Меңгеріліп жатқан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селелер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баяндамалар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рефераттарды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ұжымдық талқылау формасында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өтетін оқу д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Семинарлардың басқа сабақтардан өзгешелігі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оқушылардың оқу-танымдық іс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рекеттері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көбіне олардың өзіндік жұмыстары негізінде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ұйымдастырылады.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Семинар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желісінде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тұңғыш дерек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көздерінен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құжаттардан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қосымша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дебиеттерден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оқудан тыс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ізденістер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алынған оқушылардың білімдері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тереңдетіледі, жүйеге келтіріледі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бақыланады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дүниетанымдық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бағыт-ұстанымдары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бағалау-сұрыптау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ой-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пікірлері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жүйелі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бекімге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келтіріледі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11560" y="764704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Семинар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72816"/>
            <a:ext cx="8183880" cy="418795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семинар-сұхбат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оқытушының қысқа кіріс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сөзі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қорытындылауымен жоспарға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йкес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рі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ашық сұхбат-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ңгімелесу формасы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ru-RU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семинар-сөз-жарыс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қандай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проблеманың шешілу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жолдарын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айқындау мақсатындағы ұжымдық талқыға арналады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6600" b="1" dirty="0">
                <a:solidFill>
                  <a:schemeClr val="accent1"/>
                </a:solidFill>
              </a:rPr>
              <a:t>Семинар түрлері</a:t>
            </a:r>
            <a:endParaRPr lang="ru-RU" sz="6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Факультатив </a:t>
            </a:r>
            <a:r>
              <a:rPr lang="ru-RU" b="1" dirty="0" err="1"/>
              <a:t>сабақтар</a:t>
            </a:r>
            <a:r>
              <a:rPr lang="ru-RU" b="1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792"/>
            <a:ext cx="8183880" cy="41879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</a:t>
            </a:r>
            <a:r>
              <a:rPr lang="en-US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ндерін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оқушылардың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таңдауы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қызығуларына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орай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тереңдете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оқуына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арналып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ш</a:t>
            </a:r>
            <a:r>
              <a:rPr lang="en-US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кірттердің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ғылыми-теориялық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білімдері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практикалық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ептіліктерін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дамытуды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көздейді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міндеттеріне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en-US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йкес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факультатив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түрлері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келесідей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 </a:t>
            </a:r>
            <a:b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</a:t>
            </a:r>
            <a:r>
              <a:rPr lang="en-US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ндерін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тереңдете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игеру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 </a:t>
            </a:r>
            <a:b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қосымша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</a:t>
            </a:r>
            <a:r>
              <a:rPr lang="en-US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ндерді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(логика, риторика,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шет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ел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тілдері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меңгеру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 </a:t>
            </a:r>
            <a:b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(стенография,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компьютерлі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түзу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қосымша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</a:t>
            </a:r>
            <a:r>
              <a:rPr lang="en-US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ндерді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өту</a:t>
            </a:r>
            <a:r>
              <a:rPr lang="ru-RU" sz="23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01649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erris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183880" cy="105156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Факультатив </a:t>
            </a:r>
            <a:r>
              <a:rPr lang="ru-RU" b="1" dirty="0" err="1">
                <a:solidFill>
                  <a:schemeClr val="accent1"/>
                </a:solidFill>
              </a:rPr>
              <a:t>түрлері</a:t>
            </a:r>
            <a:r>
              <a:rPr lang="ru-RU" b="1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204864"/>
            <a:ext cx="7408333" cy="3633267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ндерін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тереңдете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игеру</a:t>
            </a:r>
            <a:endParaRPr lang="ru-RU" sz="2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қосымша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ндерді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(логика, риторика,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шет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ел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тілдері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меңгеру</a:t>
            </a:r>
            <a:endParaRPr lang="ru-RU" sz="2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(стенография,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компьютерлі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түзу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қосымша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ндерді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1649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err="1">
                <a:solidFill>
                  <a:schemeClr val="accent1"/>
                </a:solidFill>
              </a:rPr>
              <a:t>Оқу</a:t>
            </a:r>
            <a:r>
              <a:rPr lang="ru-RU" sz="4800" b="1" dirty="0">
                <a:solidFill>
                  <a:schemeClr val="accent1"/>
                </a:solidFill>
              </a:rPr>
              <a:t> </a:t>
            </a:r>
            <a:r>
              <a:rPr lang="ru-RU" sz="4800" b="1" dirty="0" err="1">
                <a:solidFill>
                  <a:schemeClr val="accent1"/>
                </a:solidFill>
              </a:rPr>
              <a:t>саяхаттары</a:t>
            </a:r>
            <a:r>
              <a:rPr lang="ru-RU" sz="4800" b="1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183880" cy="4187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Әрқилы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нысандар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қоршаған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дүние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құбылыстарын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оқушылардың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зерттеуіне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арналып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өндіріс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мұражай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көрме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табиғат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аясы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жағдайларында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жүргізілетін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649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err="1">
                <a:solidFill>
                  <a:schemeClr val="accent1"/>
                </a:solidFill>
              </a:rPr>
              <a:t>Курстық</a:t>
            </a:r>
            <a:r>
              <a:rPr lang="ru-RU" sz="4800" b="1" dirty="0">
                <a:solidFill>
                  <a:schemeClr val="accent1"/>
                </a:solidFill>
              </a:rPr>
              <a:t> (</a:t>
            </a:r>
            <a:r>
              <a:rPr lang="ru-RU" sz="4800" b="1" dirty="0" err="1">
                <a:solidFill>
                  <a:schemeClr val="accent1"/>
                </a:solidFill>
              </a:rPr>
              <a:t>жоба</a:t>
            </a:r>
            <a:r>
              <a:rPr lang="ru-RU" sz="4800" b="1" dirty="0">
                <a:solidFill>
                  <a:schemeClr val="accent1"/>
                </a:solidFill>
              </a:rPr>
              <a:t>) </a:t>
            </a:r>
            <a:r>
              <a:rPr lang="ru-RU" sz="4800" b="1" dirty="0" err="1">
                <a:solidFill>
                  <a:schemeClr val="accent1"/>
                </a:solidFill>
              </a:rPr>
              <a:t>жұмыс</a:t>
            </a:r>
            <a:r>
              <a:rPr lang="ru-RU" sz="4800" b="1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183880" cy="41879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   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жүйесінде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нін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игерудің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пайдаланылады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меңгерілген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бөлімдерді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болашақ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мамандардың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рекет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аймағымен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байланысқан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өндіріс-техникалық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міндет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м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селелерін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шешуде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мүмкіндігін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ашады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Курстық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барысында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студенттер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технологиялық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жəне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математикалық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проблемаларды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шешеді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01649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honeycomb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err="1">
                <a:solidFill>
                  <a:schemeClr val="accent1"/>
                </a:solidFill>
              </a:rPr>
              <a:t>Дипломдық</a:t>
            </a:r>
            <a:r>
              <a:rPr lang="ru-RU" sz="4800" b="1" dirty="0">
                <a:solidFill>
                  <a:schemeClr val="accent1"/>
                </a:solidFill>
              </a:rPr>
              <a:t> </a:t>
            </a:r>
            <a:r>
              <a:rPr lang="ru-RU" sz="4800" b="1" dirty="0" err="1">
                <a:solidFill>
                  <a:schemeClr val="accent1"/>
                </a:solidFill>
              </a:rPr>
              <a:t>жоба</a:t>
            </a:r>
            <a:endParaRPr lang="ru-RU" sz="4800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183880" cy="418795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мекемесіндегі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бүкіл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процесінің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аяқталу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қолданылатын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Бітіруші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түлек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ғылыми-теориялық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өндірістік-экономикалық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маңызы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тақырыпта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диплом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жобасын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түзеді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дипломдық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жазады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қорғайды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соның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біліктілік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комиссиясы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студентке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лауазымын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жөнінде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қабылдайды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1649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b="1" dirty="0" err="1">
                <a:solidFill>
                  <a:schemeClr val="accent1"/>
                </a:solidFill>
              </a:rPr>
              <a:t>Өндірістік</a:t>
            </a:r>
            <a:r>
              <a:rPr lang="ru-RU" b="1" dirty="0">
                <a:solidFill>
                  <a:schemeClr val="accent1"/>
                </a:solidFill>
              </a:rPr>
              <a:t> практика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1268760"/>
            <a:ext cx="7992888" cy="64807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Arno Pro" pitchFamily="18" charset="0"/>
              </a:rPr>
              <a:t>   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Дидактикалық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мақсаттары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сіби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ептіліктер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дағдылар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шынайы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болмыста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игерілген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білімдерді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кеңіту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қорытындылау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жүйелеу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практиканың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құрылымы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практикалық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мазмұнына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айқындалып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н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тижеде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маманның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сіби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рекетке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біртұтас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дайындығын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маманның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біліктілігінің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сипаттамасына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йкес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сіби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лауазымдарын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атқаруға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дайын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болуын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етуі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49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err="1">
                <a:solidFill>
                  <a:schemeClr val="accent1"/>
                </a:solidFill>
              </a:rPr>
              <a:t>Кеңес</a:t>
            </a:r>
            <a:r>
              <a:rPr lang="ru-RU" sz="4800" b="1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183880" cy="4187952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оқушыға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жетімсіз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игерілген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тіпті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игерілмеген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материалы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рдем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ұйымдастырылады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нді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тереңдей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меңгеруге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қызығу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білдірген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оқушыларға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алдына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кеңес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өткізіледі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Кеңестерде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оқушылар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емтихан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сынақтарда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қойылатын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талаптармен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таныстырылады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01649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err="1">
                <a:solidFill>
                  <a:schemeClr val="accent1"/>
                </a:solidFill>
              </a:rPr>
              <a:t>Емтихан</a:t>
            </a:r>
            <a:r>
              <a:rPr lang="ru-RU" sz="4800" b="1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44824"/>
            <a:ext cx="8183880" cy="4187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Оқушылар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білімін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жүйелестіру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анықтау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ұйымдастырылатын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формасы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marL="0" indent="0">
              <a:buNone/>
            </a:pP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Емтихан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өткізудің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формалары</a:t>
            </a:r>
            <a:r>
              <a:rPr lang="ru-RU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емтихан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билеттеріндегі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сұрақтарға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беру,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жарыстарға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қатысу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н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тижелерін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қорғау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тест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сынақтары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</a:t>
            </a:r>
            <a:r>
              <a:rPr lang="en-US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– </a:t>
            </a:r>
            <a:r>
              <a:rPr lang="ru-RU" sz="2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2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01649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183880" cy="105156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Конкурс ж</a:t>
            </a:r>
            <a:r>
              <a:rPr lang="en-US" b="1" dirty="0">
                <a:solidFill>
                  <a:schemeClr val="accent1"/>
                </a:solidFill>
              </a:rPr>
              <a:t>ə</a:t>
            </a:r>
            <a:r>
              <a:rPr lang="ru-RU" b="1" dirty="0">
                <a:solidFill>
                  <a:schemeClr val="accent1"/>
                </a:solidFill>
              </a:rPr>
              <a:t>не </a:t>
            </a:r>
            <a:r>
              <a:rPr lang="ru-RU" b="1" dirty="0" err="1">
                <a:solidFill>
                  <a:schemeClr val="accent1"/>
                </a:solidFill>
              </a:rPr>
              <a:t>олимпиадалар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8183880" cy="4187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Оқушылардың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игеру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жолындағы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белсенді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қызметтеріне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дем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беріп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өрістете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түседі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қабілеттерін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арттырады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б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жарыс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жеңісіне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ынталандырады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Конкурстар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олимпиадалар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ə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рқилы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аймақтық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республикалық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өткізіледі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649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223</TotalTime>
  <Words>876</Words>
  <Application>Microsoft Office PowerPoint</Application>
  <PresentationFormat>Экран (4:3)</PresentationFormat>
  <Paragraphs>98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Arno Pro</vt:lpstr>
      <vt:lpstr>Times New Roman</vt:lpstr>
      <vt:lpstr>Verdana</vt:lpstr>
      <vt:lpstr>Wingdings</vt:lpstr>
      <vt:lpstr>Wingdings 2</vt:lpstr>
      <vt:lpstr>Аспект</vt:lpstr>
      <vt:lpstr>Презентация PowerPoint</vt:lpstr>
      <vt:lpstr>«Форма» түсінігі</vt:lpstr>
      <vt:lpstr>Оқу формалары </vt:lpstr>
      <vt:lpstr>Оқу процесін ұйымдастыру формалары </vt:lpstr>
      <vt:lpstr>Жеке-дара оқу формасы</vt:lpstr>
      <vt:lpstr>Жеке-дара оқу формасы</vt:lpstr>
      <vt:lpstr>  Оқудың ұжымдық формасы</vt:lpstr>
      <vt:lpstr>Дидактикалық мақсаттарға байланысты сабақ типтері </vt:lpstr>
      <vt:lpstr>Дәрісбаян</vt:lpstr>
      <vt:lpstr>Дəріс бірліктерінің басымдылығын негізге алған арнайы сабақ типтері</vt:lpstr>
      <vt:lpstr>Оқу дəрістерін өткізу тəсілі бойынша сабақ типтері</vt:lpstr>
      <vt:lpstr>Дəрісбаян түрлері</vt:lpstr>
      <vt:lpstr>Презентация PowerPoint</vt:lpstr>
      <vt:lpstr>Семинар түрлері</vt:lpstr>
      <vt:lpstr>Факультатив сабақтар </vt:lpstr>
      <vt:lpstr>Факультатив түрлері </vt:lpstr>
      <vt:lpstr>Оқу саяхаттары </vt:lpstr>
      <vt:lpstr>Курстық (жоба) жұмыс </vt:lpstr>
      <vt:lpstr>Дипломдық жоба</vt:lpstr>
      <vt:lpstr>Өндірістік практика</vt:lpstr>
      <vt:lpstr>Кеңес </vt:lpstr>
      <vt:lpstr>Емтихан </vt:lpstr>
      <vt:lpstr>Конкурс жəне олимпиадалар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home</dc:creator>
  <cp:lastModifiedBy>Админ</cp:lastModifiedBy>
  <cp:revision>27</cp:revision>
  <dcterms:created xsi:type="dcterms:W3CDTF">2017-10-10T16:00:55Z</dcterms:created>
  <dcterms:modified xsi:type="dcterms:W3CDTF">2021-11-11T07:51:50Z</dcterms:modified>
</cp:coreProperties>
</file>