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699" r:id="rId2"/>
  </p:sldMasterIdLst>
  <p:sldIdLst>
    <p:sldId id="29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6" r:id="rId28"/>
    <p:sldId id="281" r:id="rId29"/>
    <p:sldId id="287" r:id="rId30"/>
    <p:sldId id="282" r:id="rId31"/>
    <p:sldId id="283" r:id="rId32"/>
    <p:sldId id="284" r:id="rId33"/>
    <p:sldId id="285" r:id="rId34"/>
    <p:sldId id="288" r:id="rId35"/>
    <p:sldId id="289" r:id="rId36"/>
    <p:sldId id="290" r:id="rId37"/>
    <p:sldId id="291" r:id="rId38"/>
    <p:sldId id="292" r:id="rId39"/>
    <p:sldId id="293" r:id="rId40"/>
    <p:sldId id="294" r:id="rId41"/>
    <p:sldId id="295" r:id="rId42"/>
    <p:sldId id="296" r:id="rId4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92C227-9AC7-4101-88E4-4BE945AF0271}" type="doc">
      <dgm:prSet loTypeId="urn:microsoft.com/office/officeart/2005/8/layout/bProcess4" loCatId="process" qsTypeId="urn:microsoft.com/office/officeart/2005/8/quickstyle/simple1" qsCatId="simple" csTypeId="urn:microsoft.com/office/officeart/2005/8/colors/colorful1#1" csCatId="colorful" phldr="1"/>
      <dgm:spPr/>
      <dgm:t>
        <a:bodyPr/>
        <a:lstStyle/>
        <a:p>
          <a:endParaRPr lang="ru-RU"/>
        </a:p>
      </dgm:t>
    </dgm:pt>
    <dgm:pt modelId="{E6BFE420-E49A-40EB-840C-639F1086B80B}">
      <dgm:prSet phldrT="[Текст]"/>
      <dgm:spPr/>
      <dgm:t>
        <a:bodyPr/>
        <a:lstStyle/>
        <a:p>
          <a:r>
            <a:rPr lang="kk-KZ" dirty="0" smtClean="0">
              <a:solidFill>
                <a:schemeClr val="tx1"/>
              </a:solidFill>
              <a:latin typeface="Times New Roman" pitchFamily="18" charset="0"/>
              <a:cs typeface="Times New Roman" pitchFamily="18" charset="0"/>
            </a:rPr>
            <a:t>ұйым мақсаттарын анықтау және нақтылау</a:t>
          </a:r>
          <a:endParaRPr lang="ru-RU" dirty="0">
            <a:solidFill>
              <a:schemeClr val="tx1"/>
            </a:solidFill>
            <a:latin typeface="Times New Roman" pitchFamily="18" charset="0"/>
            <a:cs typeface="Times New Roman" pitchFamily="18" charset="0"/>
          </a:endParaRPr>
        </a:p>
      </dgm:t>
    </dgm:pt>
    <dgm:pt modelId="{9AE6B256-C231-424F-9B40-A7191F1AF334}" type="parTrans" cxnId="{5AB38EF5-A0BC-4EB4-ACFF-D1DB0DF2BDB6}">
      <dgm:prSet/>
      <dgm:spPr/>
      <dgm:t>
        <a:bodyPr/>
        <a:lstStyle/>
        <a:p>
          <a:endParaRPr lang="ru-RU"/>
        </a:p>
      </dgm:t>
    </dgm:pt>
    <dgm:pt modelId="{526B6322-7971-41FC-8CCF-5C86A0308C49}" type="sibTrans" cxnId="{5AB38EF5-A0BC-4EB4-ACFF-D1DB0DF2BDB6}">
      <dgm:prSet/>
      <dgm:spPr/>
      <dgm:t>
        <a:bodyPr/>
        <a:lstStyle/>
        <a:p>
          <a:endParaRPr lang="ru-RU"/>
        </a:p>
      </dgm:t>
    </dgm:pt>
    <dgm:pt modelId="{032EE481-6808-4DC1-8D92-3A07CFA7C2AD}">
      <dgm:prSet phldrT="[Текст]"/>
      <dgm:spPr/>
      <dgm:t>
        <a:bodyPr/>
        <a:lstStyle/>
        <a:p>
          <a:r>
            <a:rPr lang="kk-KZ" dirty="0" smtClean="0">
              <a:solidFill>
                <a:schemeClr val="tx1"/>
              </a:solidFill>
              <a:latin typeface="Times New Roman" pitchFamily="18" charset="0"/>
              <a:cs typeface="Times New Roman" pitchFamily="18" charset="0"/>
            </a:rPr>
            <a:t>мақсаттарға жету</a:t>
          </a:r>
          <a:endParaRPr lang="ru-RU" dirty="0">
            <a:solidFill>
              <a:schemeClr val="tx1"/>
            </a:solidFill>
            <a:latin typeface="Times New Roman" pitchFamily="18" charset="0"/>
            <a:cs typeface="Times New Roman" pitchFamily="18" charset="0"/>
          </a:endParaRPr>
        </a:p>
      </dgm:t>
    </dgm:pt>
    <dgm:pt modelId="{9018F4BF-CCC8-4296-92D9-83E154D116FB}" type="parTrans" cxnId="{8C8C6E84-1D0B-4024-81FF-58046816E78B}">
      <dgm:prSet/>
      <dgm:spPr/>
      <dgm:t>
        <a:bodyPr/>
        <a:lstStyle/>
        <a:p>
          <a:endParaRPr lang="ru-RU"/>
        </a:p>
      </dgm:t>
    </dgm:pt>
    <dgm:pt modelId="{8EBE42FB-BA9A-4016-8358-08E4EB72B37F}" type="sibTrans" cxnId="{8C8C6E84-1D0B-4024-81FF-58046816E78B}">
      <dgm:prSet/>
      <dgm:spPr/>
      <dgm:t>
        <a:bodyPr/>
        <a:lstStyle/>
        <a:p>
          <a:endParaRPr lang="ru-RU"/>
        </a:p>
      </dgm:t>
    </dgm:pt>
    <dgm:pt modelId="{0F5AE941-B706-4C8A-8A89-69570900F37F}">
      <dgm:prSet phldrT="[Текст]"/>
      <dgm:spPr/>
      <dgm:t>
        <a:bodyPr/>
        <a:lstStyle/>
        <a:p>
          <a:r>
            <a:rPr lang="kk-KZ" dirty="0" smtClean="0">
              <a:solidFill>
                <a:schemeClr val="tx1"/>
              </a:solidFill>
              <a:latin typeface="Times New Roman" pitchFamily="18" charset="0"/>
              <a:cs typeface="Times New Roman" pitchFamily="18" charset="0"/>
            </a:rPr>
            <a:t>әрекет түрлерін анықтау</a:t>
          </a:r>
          <a:endParaRPr lang="ru-RU" dirty="0">
            <a:solidFill>
              <a:schemeClr val="tx1"/>
            </a:solidFill>
            <a:latin typeface="Times New Roman" pitchFamily="18" charset="0"/>
            <a:cs typeface="Times New Roman" pitchFamily="18" charset="0"/>
          </a:endParaRPr>
        </a:p>
      </dgm:t>
    </dgm:pt>
    <dgm:pt modelId="{05201A41-F9EA-461C-8817-1544E32A38A5}" type="parTrans" cxnId="{D8667550-5AD0-4118-AD82-188395B5699E}">
      <dgm:prSet/>
      <dgm:spPr/>
      <dgm:t>
        <a:bodyPr/>
        <a:lstStyle/>
        <a:p>
          <a:endParaRPr lang="ru-RU"/>
        </a:p>
      </dgm:t>
    </dgm:pt>
    <dgm:pt modelId="{44EECAFA-7ED8-4C62-B2C4-5E118542C7FB}" type="sibTrans" cxnId="{D8667550-5AD0-4118-AD82-188395B5699E}">
      <dgm:prSet/>
      <dgm:spPr/>
      <dgm:t>
        <a:bodyPr/>
        <a:lstStyle/>
        <a:p>
          <a:endParaRPr lang="ru-RU"/>
        </a:p>
      </dgm:t>
    </dgm:pt>
    <dgm:pt modelId="{4CF90B77-A997-427E-AAAB-2BA54EC7F93E}">
      <dgm:prSet phldrT="[Текст]"/>
      <dgm:spPr/>
      <dgm:t>
        <a:bodyPr/>
        <a:lstStyle/>
        <a:p>
          <a:r>
            <a:rPr lang="kk-KZ" dirty="0" smtClean="0">
              <a:solidFill>
                <a:schemeClr val="tx1"/>
              </a:solidFill>
              <a:latin typeface="Times New Roman" pitchFamily="18" charset="0"/>
              <a:cs typeface="Times New Roman" pitchFamily="18" charset="0"/>
            </a:rPr>
            <a:t>еңбек бөлінісі және мамандандыру</a:t>
          </a:r>
          <a:endParaRPr lang="ru-RU" dirty="0">
            <a:solidFill>
              <a:schemeClr val="tx1"/>
            </a:solidFill>
            <a:latin typeface="Times New Roman" pitchFamily="18" charset="0"/>
            <a:cs typeface="Times New Roman" pitchFamily="18" charset="0"/>
          </a:endParaRPr>
        </a:p>
      </dgm:t>
    </dgm:pt>
    <dgm:pt modelId="{D7D0F49C-AC50-4EB2-B0D7-8632DE18959D}" type="parTrans" cxnId="{F06EFEA6-E1D3-4C5A-AF29-E19F799C4BD2}">
      <dgm:prSet/>
      <dgm:spPr/>
      <dgm:t>
        <a:bodyPr/>
        <a:lstStyle/>
        <a:p>
          <a:endParaRPr lang="ru-RU"/>
        </a:p>
      </dgm:t>
    </dgm:pt>
    <dgm:pt modelId="{66EFE3C3-D0F2-48D4-BCBC-8B662FF0FC06}" type="sibTrans" cxnId="{F06EFEA6-E1D3-4C5A-AF29-E19F799C4BD2}">
      <dgm:prSet/>
      <dgm:spPr/>
      <dgm:t>
        <a:bodyPr/>
        <a:lstStyle/>
        <a:p>
          <a:endParaRPr lang="ru-RU"/>
        </a:p>
      </dgm:t>
    </dgm:pt>
    <dgm:pt modelId="{750526BC-224B-4A0F-BC63-388511384C9D}">
      <dgm:prSet phldrT="[Текст]"/>
      <dgm:spPr/>
      <dgm:t>
        <a:bodyPr/>
        <a:lstStyle/>
        <a:p>
          <a:r>
            <a:rPr lang="kk-KZ" dirty="0" smtClean="0">
              <a:solidFill>
                <a:schemeClr val="tx1"/>
              </a:solidFill>
              <a:latin typeface="Times New Roman" pitchFamily="18" charset="0"/>
              <a:cs typeface="Times New Roman" pitchFamily="18" charset="0"/>
            </a:rPr>
            <a:t>жұмыстың түрлерін үйлестіру</a:t>
          </a:r>
          <a:endParaRPr lang="ru-RU" dirty="0">
            <a:solidFill>
              <a:schemeClr val="tx1"/>
            </a:solidFill>
            <a:latin typeface="Times New Roman" pitchFamily="18" charset="0"/>
            <a:cs typeface="Times New Roman" pitchFamily="18" charset="0"/>
          </a:endParaRPr>
        </a:p>
      </dgm:t>
    </dgm:pt>
    <dgm:pt modelId="{03985377-E868-4BE8-8C91-F6F775F23AB2}" type="parTrans" cxnId="{77BD05CB-29DF-4AB7-BDF2-BAF0D34791AD}">
      <dgm:prSet/>
      <dgm:spPr/>
      <dgm:t>
        <a:bodyPr/>
        <a:lstStyle/>
        <a:p>
          <a:endParaRPr lang="ru-RU"/>
        </a:p>
      </dgm:t>
    </dgm:pt>
    <dgm:pt modelId="{90B47BD2-D13E-43E4-9C7B-E544D255D22A}" type="sibTrans" cxnId="{77BD05CB-29DF-4AB7-BDF2-BAF0D34791AD}">
      <dgm:prSet/>
      <dgm:spPr/>
      <dgm:t>
        <a:bodyPr/>
        <a:lstStyle/>
        <a:p>
          <a:endParaRPr lang="ru-RU"/>
        </a:p>
      </dgm:t>
    </dgm:pt>
    <dgm:pt modelId="{7E47D5BD-89EA-48B2-A9E3-3C79E6DE869B}">
      <dgm:prSet phldrT="[Текст]"/>
      <dgm:spPr/>
      <dgm:t>
        <a:bodyPr/>
        <a:lstStyle/>
        <a:p>
          <a:r>
            <a:rPr lang="kk-KZ" dirty="0" smtClean="0">
              <a:solidFill>
                <a:schemeClr val="tx1"/>
              </a:solidFill>
              <a:latin typeface="Times New Roman" pitchFamily="18" charset="0"/>
              <a:cs typeface="Times New Roman" pitchFamily="18" charset="0"/>
            </a:rPr>
            <a:t>мақсат бірлігі</a:t>
          </a:r>
          <a:endParaRPr lang="ru-RU" dirty="0">
            <a:solidFill>
              <a:schemeClr val="tx1"/>
            </a:solidFill>
            <a:latin typeface="Times New Roman" pitchFamily="18" charset="0"/>
            <a:cs typeface="Times New Roman" pitchFamily="18" charset="0"/>
          </a:endParaRPr>
        </a:p>
      </dgm:t>
    </dgm:pt>
    <dgm:pt modelId="{7EF578BE-7B38-4601-822C-175DCBAB1521}" type="parTrans" cxnId="{4CDDAB3D-2ED8-47AB-9A6B-74DEA2C9539D}">
      <dgm:prSet/>
      <dgm:spPr/>
      <dgm:t>
        <a:bodyPr/>
        <a:lstStyle/>
        <a:p>
          <a:endParaRPr lang="ru-RU"/>
        </a:p>
      </dgm:t>
    </dgm:pt>
    <dgm:pt modelId="{621B53AF-8550-4CE3-BD85-F6A5DC3D9914}" type="sibTrans" cxnId="{4CDDAB3D-2ED8-47AB-9A6B-74DEA2C9539D}">
      <dgm:prSet/>
      <dgm:spPr/>
      <dgm:t>
        <a:bodyPr/>
        <a:lstStyle/>
        <a:p>
          <a:endParaRPr lang="ru-RU"/>
        </a:p>
      </dgm:t>
    </dgm:pt>
    <dgm:pt modelId="{6C28B55F-9C24-4E53-B9F8-ED82E5082F45}">
      <dgm:prSet phldrT="[Текст]"/>
      <dgm:spPr/>
      <dgm:t>
        <a:bodyPr/>
        <a:lstStyle/>
        <a:p>
          <a:r>
            <a:rPr lang="kk-KZ" dirty="0" smtClean="0">
              <a:solidFill>
                <a:schemeClr val="tx1"/>
              </a:solidFill>
              <a:latin typeface="Times New Roman" pitchFamily="18" charset="0"/>
              <a:cs typeface="Times New Roman" pitchFamily="18" charset="0"/>
            </a:rPr>
            <a:t>басқарылу нормасы</a:t>
          </a:r>
          <a:endParaRPr lang="ru-RU" dirty="0">
            <a:solidFill>
              <a:schemeClr val="tx1"/>
            </a:solidFill>
            <a:latin typeface="Times New Roman" pitchFamily="18" charset="0"/>
            <a:cs typeface="Times New Roman" pitchFamily="18" charset="0"/>
          </a:endParaRPr>
        </a:p>
      </dgm:t>
    </dgm:pt>
    <dgm:pt modelId="{DE9661A7-B946-438B-9E49-52574048B6FC}" type="parTrans" cxnId="{88911568-838C-4C2D-AE8A-B7B02B043819}">
      <dgm:prSet/>
      <dgm:spPr/>
      <dgm:t>
        <a:bodyPr/>
        <a:lstStyle/>
        <a:p>
          <a:endParaRPr lang="ru-RU"/>
        </a:p>
      </dgm:t>
    </dgm:pt>
    <dgm:pt modelId="{CE6E7C4A-28B1-407C-888C-ABB1949080E0}" type="sibTrans" cxnId="{88911568-838C-4C2D-AE8A-B7B02B043819}">
      <dgm:prSet/>
      <dgm:spPr/>
      <dgm:t>
        <a:bodyPr/>
        <a:lstStyle/>
        <a:p>
          <a:endParaRPr lang="ru-RU"/>
        </a:p>
      </dgm:t>
    </dgm:pt>
    <dgm:pt modelId="{C5AC0309-808A-482B-8CEF-134556034FEE}" type="pres">
      <dgm:prSet presAssocID="{0692C227-9AC7-4101-88E4-4BE945AF0271}" presName="Name0" presStyleCnt="0">
        <dgm:presLayoutVars>
          <dgm:dir/>
          <dgm:resizeHandles/>
        </dgm:presLayoutVars>
      </dgm:prSet>
      <dgm:spPr/>
      <dgm:t>
        <a:bodyPr/>
        <a:lstStyle/>
        <a:p>
          <a:endParaRPr lang="ru-RU"/>
        </a:p>
      </dgm:t>
    </dgm:pt>
    <dgm:pt modelId="{496091F3-4B5C-4287-AABA-CD3BD5626006}" type="pres">
      <dgm:prSet presAssocID="{E6BFE420-E49A-40EB-840C-639F1086B80B}" presName="compNode" presStyleCnt="0"/>
      <dgm:spPr/>
    </dgm:pt>
    <dgm:pt modelId="{A78B3FF8-12AD-49CD-BBD9-F938C0C12132}" type="pres">
      <dgm:prSet presAssocID="{E6BFE420-E49A-40EB-840C-639F1086B80B}" presName="dummyConnPt" presStyleCnt="0"/>
      <dgm:spPr/>
    </dgm:pt>
    <dgm:pt modelId="{B8017630-D09F-4FA7-81DC-2562C8B0417A}" type="pres">
      <dgm:prSet presAssocID="{E6BFE420-E49A-40EB-840C-639F1086B80B}" presName="node" presStyleLbl="node1" presStyleIdx="0" presStyleCnt="7">
        <dgm:presLayoutVars>
          <dgm:bulletEnabled val="1"/>
        </dgm:presLayoutVars>
      </dgm:prSet>
      <dgm:spPr/>
      <dgm:t>
        <a:bodyPr/>
        <a:lstStyle/>
        <a:p>
          <a:endParaRPr lang="ru-RU"/>
        </a:p>
      </dgm:t>
    </dgm:pt>
    <dgm:pt modelId="{2EA0EF2D-9DE0-4F9D-856D-CF46DCB4E180}" type="pres">
      <dgm:prSet presAssocID="{526B6322-7971-41FC-8CCF-5C86A0308C49}" presName="sibTrans" presStyleLbl="bgSibTrans2D1" presStyleIdx="0" presStyleCnt="6"/>
      <dgm:spPr/>
      <dgm:t>
        <a:bodyPr/>
        <a:lstStyle/>
        <a:p>
          <a:endParaRPr lang="ru-RU"/>
        </a:p>
      </dgm:t>
    </dgm:pt>
    <dgm:pt modelId="{B34C4D90-EEF6-4E27-B44D-CBD50BB6281D}" type="pres">
      <dgm:prSet presAssocID="{032EE481-6808-4DC1-8D92-3A07CFA7C2AD}" presName="compNode" presStyleCnt="0"/>
      <dgm:spPr/>
    </dgm:pt>
    <dgm:pt modelId="{BAC7C677-4DC5-4E94-8ED9-6E5A554586F3}" type="pres">
      <dgm:prSet presAssocID="{032EE481-6808-4DC1-8D92-3A07CFA7C2AD}" presName="dummyConnPt" presStyleCnt="0"/>
      <dgm:spPr/>
    </dgm:pt>
    <dgm:pt modelId="{5AC15412-9BE9-426B-9989-06F4A2227459}" type="pres">
      <dgm:prSet presAssocID="{032EE481-6808-4DC1-8D92-3A07CFA7C2AD}" presName="node" presStyleLbl="node1" presStyleIdx="1" presStyleCnt="7">
        <dgm:presLayoutVars>
          <dgm:bulletEnabled val="1"/>
        </dgm:presLayoutVars>
      </dgm:prSet>
      <dgm:spPr/>
      <dgm:t>
        <a:bodyPr/>
        <a:lstStyle/>
        <a:p>
          <a:endParaRPr lang="ru-RU"/>
        </a:p>
      </dgm:t>
    </dgm:pt>
    <dgm:pt modelId="{13A7659F-8B18-4B40-9EA8-E445E4B37F07}" type="pres">
      <dgm:prSet presAssocID="{8EBE42FB-BA9A-4016-8358-08E4EB72B37F}" presName="sibTrans" presStyleLbl="bgSibTrans2D1" presStyleIdx="1" presStyleCnt="6"/>
      <dgm:spPr/>
      <dgm:t>
        <a:bodyPr/>
        <a:lstStyle/>
        <a:p>
          <a:endParaRPr lang="ru-RU"/>
        </a:p>
      </dgm:t>
    </dgm:pt>
    <dgm:pt modelId="{CE8D38FC-9C27-4570-B31C-5707734F3112}" type="pres">
      <dgm:prSet presAssocID="{0F5AE941-B706-4C8A-8A89-69570900F37F}" presName="compNode" presStyleCnt="0"/>
      <dgm:spPr/>
    </dgm:pt>
    <dgm:pt modelId="{A4802E3C-C275-4C0C-8CA3-9EF99FB3A034}" type="pres">
      <dgm:prSet presAssocID="{0F5AE941-B706-4C8A-8A89-69570900F37F}" presName="dummyConnPt" presStyleCnt="0"/>
      <dgm:spPr/>
    </dgm:pt>
    <dgm:pt modelId="{5C103299-B278-463B-A58B-BBED009A6C0E}" type="pres">
      <dgm:prSet presAssocID="{0F5AE941-B706-4C8A-8A89-69570900F37F}" presName="node" presStyleLbl="node1" presStyleIdx="2" presStyleCnt="7">
        <dgm:presLayoutVars>
          <dgm:bulletEnabled val="1"/>
        </dgm:presLayoutVars>
      </dgm:prSet>
      <dgm:spPr/>
      <dgm:t>
        <a:bodyPr/>
        <a:lstStyle/>
        <a:p>
          <a:endParaRPr lang="ru-RU"/>
        </a:p>
      </dgm:t>
    </dgm:pt>
    <dgm:pt modelId="{451C99A9-9E8F-4E60-9765-C5AB44D993A4}" type="pres">
      <dgm:prSet presAssocID="{44EECAFA-7ED8-4C62-B2C4-5E118542C7FB}" presName="sibTrans" presStyleLbl="bgSibTrans2D1" presStyleIdx="2" presStyleCnt="6"/>
      <dgm:spPr/>
      <dgm:t>
        <a:bodyPr/>
        <a:lstStyle/>
        <a:p>
          <a:endParaRPr lang="ru-RU"/>
        </a:p>
      </dgm:t>
    </dgm:pt>
    <dgm:pt modelId="{AB050D92-1B8F-43CD-8BAC-BC16140C9A87}" type="pres">
      <dgm:prSet presAssocID="{4CF90B77-A997-427E-AAAB-2BA54EC7F93E}" presName="compNode" presStyleCnt="0"/>
      <dgm:spPr/>
    </dgm:pt>
    <dgm:pt modelId="{D3A28DE3-8C91-43E1-B2E8-3AD6C20171F8}" type="pres">
      <dgm:prSet presAssocID="{4CF90B77-A997-427E-AAAB-2BA54EC7F93E}" presName="dummyConnPt" presStyleCnt="0"/>
      <dgm:spPr/>
    </dgm:pt>
    <dgm:pt modelId="{5D0F6F43-6E43-4D4C-BD9A-9C532E840161}" type="pres">
      <dgm:prSet presAssocID="{4CF90B77-A997-427E-AAAB-2BA54EC7F93E}" presName="node" presStyleLbl="node1" presStyleIdx="3" presStyleCnt="7">
        <dgm:presLayoutVars>
          <dgm:bulletEnabled val="1"/>
        </dgm:presLayoutVars>
      </dgm:prSet>
      <dgm:spPr/>
      <dgm:t>
        <a:bodyPr/>
        <a:lstStyle/>
        <a:p>
          <a:endParaRPr lang="ru-RU"/>
        </a:p>
      </dgm:t>
    </dgm:pt>
    <dgm:pt modelId="{EF3DBC58-8678-4E4F-BAA5-C84180B757CE}" type="pres">
      <dgm:prSet presAssocID="{66EFE3C3-D0F2-48D4-BCBC-8B662FF0FC06}" presName="sibTrans" presStyleLbl="bgSibTrans2D1" presStyleIdx="3" presStyleCnt="6"/>
      <dgm:spPr/>
      <dgm:t>
        <a:bodyPr/>
        <a:lstStyle/>
        <a:p>
          <a:endParaRPr lang="ru-RU"/>
        </a:p>
      </dgm:t>
    </dgm:pt>
    <dgm:pt modelId="{4C943536-6ED9-469F-B0F2-BC04464133F5}" type="pres">
      <dgm:prSet presAssocID="{750526BC-224B-4A0F-BC63-388511384C9D}" presName="compNode" presStyleCnt="0"/>
      <dgm:spPr/>
    </dgm:pt>
    <dgm:pt modelId="{5178C3DF-A55E-4AD5-946A-C9700B256C49}" type="pres">
      <dgm:prSet presAssocID="{750526BC-224B-4A0F-BC63-388511384C9D}" presName="dummyConnPt" presStyleCnt="0"/>
      <dgm:spPr/>
    </dgm:pt>
    <dgm:pt modelId="{5095D762-EBF7-4897-A90E-EF311BD5F88D}" type="pres">
      <dgm:prSet presAssocID="{750526BC-224B-4A0F-BC63-388511384C9D}" presName="node" presStyleLbl="node1" presStyleIdx="4" presStyleCnt="7">
        <dgm:presLayoutVars>
          <dgm:bulletEnabled val="1"/>
        </dgm:presLayoutVars>
      </dgm:prSet>
      <dgm:spPr/>
      <dgm:t>
        <a:bodyPr/>
        <a:lstStyle/>
        <a:p>
          <a:endParaRPr lang="ru-RU"/>
        </a:p>
      </dgm:t>
    </dgm:pt>
    <dgm:pt modelId="{9AD81873-1412-44BD-8463-30E63BDF57F4}" type="pres">
      <dgm:prSet presAssocID="{90B47BD2-D13E-43E4-9C7B-E544D255D22A}" presName="sibTrans" presStyleLbl="bgSibTrans2D1" presStyleIdx="4" presStyleCnt="6"/>
      <dgm:spPr/>
      <dgm:t>
        <a:bodyPr/>
        <a:lstStyle/>
        <a:p>
          <a:endParaRPr lang="ru-RU"/>
        </a:p>
      </dgm:t>
    </dgm:pt>
    <dgm:pt modelId="{D9CA8C8F-E5C7-4744-B8A7-C43A630CCA70}" type="pres">
      <dgm:prSet presAssocID="{7E47D5BD-89EA-48B2-A9E3-3C79E6DE869B}" presName="compNode" presStyleCnt="0"/>
      <dgm:spPr/>
    </dgm:pt>
    <dgm:pt modelId="{1DBAE0E2-7FCB-4FE1-B0F8-BEE5E234E01D}" type="pres">
      <dgm:prSet presAssocID="{7E47D5BD-89EA-48B2-A9E3-3C79E6DE869B}" presName="dummyConnPt" presStyleCnt="0"/>
      <dgm:spPr/>
    </dgm:pt>
    <dgm:pt modelId="{D572B4D4-5948-4D3B-801B-8694C2AE1790}" type="pres">
      <dgm:prSet presAssocID="{7E47D5BD-89EA-48B2-A9E3-3C79E6DE869B}" presName="node" presStyleLbl="node1" presStyleIdx="5" presStyleCnt="7">
        <dgm:presLayoutVars>
          <dgm:bulletEnabled val="1"/>
        </dgm:presLayoutVars>
      </dgm:prSet>
      <dgm:spPr/>
      <dgm:t>
        <a:bodyPr/>
        <a:lstStyle/>
        <a:p>
          <a:endParaRPr lang="ru-RU"/>
        </a:p>
      </dgm:t>
    </dgm:pt>
    <dgm:pt modelId="{3803BD18-85C9-4EDD-83F8-4192F3A728AD}" type="pres">
      <dgm:prSet presAssocID="{621B53AF-8550-4CE3-BD85-F6A5DC3D9914}" presName="sibTrans" presStyleLbl="bgSibTrans2D1" presStyleIdx="5" presStyleCnt="6"/>
      <dgm:spPr/>
      <dgm:t>
        <a:bodyPr/>
        <a:lstStyle/>
        <a:p>
          <a:endParaRPr lang="ru-RU"/>
        </a:p>
      </dgm:t>
    </dgm:pt>
    <dgm:pt modelId="{AFA01DD5-E3EC-4174-A78B-1784E7753EAF}" type="pres">
      <dgm:prSet presAssocID="{6C28B55F-9C24-4E53-B9F8-ED82E5082F45}" presName="compNode" presStyleCnt="0"/>
      <dgm:spPr/>
    </dgm:pt>
    <dgm:pt modelId="{4A5CBA53-C229-465D-A150-BD247D92955B}" type="pres">
      <dgm:prSet presAssocID="{6C28B55F-9C24-4E53-B9F8-ED82E5082F45}" presName="dummyConnPt" presStyleCnt="0"/>
      <dgm:spPr/>
    </dgm:pt>
    <dgm:pt modelId="{37EFB24A-EC68-4389-B705-AA9BEE647B94}" type="pres">
      <dgm:prSet presAssocID="{6C28B55F-9C24-4E53-B9F8-ED82E5082F45}" presName="node" presStyleLbl="node1" presStyleIdx="6" presStyleCnt="7">
        <dgm:presLayoutVars>
          <dgm:bulletEnabled val="1"/>
        </dgm:presLayoutVars>
      </dgm:prSet>
      <dgm:spPr/>
      <dgm:t>
        <a:bodyPr/>
        <a:lstStyle/>
        <a:p>
          <a:endParaRPr lang="ru-RU"/>
        </a:p>
      </dgm:t>
    </dgm:pt>
  </dgm:ptLst>
  <dgm:cxnLst>
    <dgm:cxn modelId="{5AB38EF5-A0BC-4EB4-ACFF-D1DB0DF2BDB6}" srcId="{0692C227-9AC7-4101-88E4-4BE945AF0271}" destId="{E6BFE420-E49A-40EB-840C-639F1086B80B}" srcOrd="0" destOrd="0" parTransId="{9AE6B256-C231-424F-9B40-A7191F1AF334}" sibTransId="{526B6322-7971-41FC-8CCF-5C86A0308C49}"/>
    <dgm:cxn modelId="{28D9D182-587A-4608-B063-0CA4F8258AB2}" type="presOf" srcId="{7E47D5BD-89EA-48B2-A9E3-3C79E6DE869B}" destId="{D572B4D4-5948-4D3B-801B-8694C2AE1790}" srcOrd="0" destOrd="0" presId="urn:microsoft.com/office/officeart/2005/8/layout/bProcess4"/>
    <dgm:cxn modelId="{5CD495E8-046D-4B8C-94FA-6422D6DBAF08}" type="presOf" srcId="{4CF90B77-A997-427E-AAAB-2BA54EC7F93E}" destId="{5D0F6F43-6E43-4D4C-BD9A-9C532E840161}" srcOrd="0" destOrd="0" presId="urn:microsoft.com/office/officeart/2005/8/layout/bProcess4"/>
    <dgm:cxn modelId="{06AF41DB-C261-4733-A9F6-DA17506257E0}" type="presOf" srcId="{0F5AE941-B706-4C8A-8A89-69570900F37F}" destId="{5C103299-B278-463B-A58B-BBED009A6C0E}" srcOrd="0" destOrd="0" presId="urn:microsoft.com/office/officeart/2005/8/layout/bProcess4"/>
    <dgm:cxn modelId="{EE7A069A-8ED8-4666-962B-641643A198DB}" type="presOf" srcId="{0692C227-9AC7-4101-88E4-4BE945AF0271}" destId="{C5AC0309-808A-482B-8CEF-134556034FEE}" srcOrd="0" destOrd="0" presId="urn:microsoft.com/office/officeart/2005/8/layout/bProcess4"/>
    <dgm:cxn modelId="{5659DE69-2847-4690-BE19-9187CA68A3B7}" type="presOf" srcId="{E6BFE420-E49A-40EB-840C-639F1086B80B}" destId="{B8017630-D09F-4FA7-81DC-2562C8B0417A}" srcOrd="0" destOrd="0" presId="urn:microsoft.com/office/officeart/2005/8/layout/bProcess4"/>
    <dgm:cxn modelId="{BFDDF39F-A983-4C9F-9ADA-EE985DB0193E}" type="presOf" srcId="{750526BC-224B-4A0F-BC63-388511384C9D}" destId="{5095D762-EBF7-4897-A90E-EF311BD5F88D}" srcOrd="0" destOrd="0" presId="urn:microsoft.com/office/officeart/2005/8/layout/bProcess4"/>
    <dgm:cxn modelId="{127749DC-61B2-417F-8C66-156FE2C1F883}" type="presOf" srcId="{66EFE3C3-D0F2-48D4-BCBC-8B662FF0FC06}" destId="{EF3DBC58-8678-4E4F-BAA5-C84180B757CE}" srcOrd="0" destOrd="0" presId="urn:microsoft.com/office/officeart/2005/8/layout/bProcess4"/>
    <dgm:cxn modelId="{A194184E-4CB0-42D3-9D77-2537377E2074}" type="presOf" srcId="{90B47BD2-D13E-43E4-9C7B-E544D255D22A}" destId="{9AD81873-1412-44BD-8463-30E63BDF57F4}" srcOrd="0" destOrd="0" presId="urn:microsoft.com/office/officeart/2005/8/layout/bProcess4"/>
    <dgm:cxn modelId="{7E1A3909-DC8D-419E-99CB-A118568784B3}" type="presOf" srcId="{8EBE42FB-BA9A-4016-8358-08E4EB72B37F}" destId="{13A7659F-8B18-4B40-9EA8-E445E4B37F07}" srcOrd="0" destOrd="0" presId="urn:microsoft.com/office/officeart/2005/8/layout/bProcess4"/>
    <dgm:cxn modelId="{F386935C-B24C-4D04-8401-36D38E7F799F}" type="presOf" srcId="{526B6322-7971-41FC-8CCF-5C86A0308C49}" destId="{2EA0EF2D-9DE0-4F9D-856D-CF46DCB4E180}" srcOrd="0" destOrd="0" presId="urn:microsoft.com/office/officeart/2005/8/layout/bProcess4"/>
    <dgm:cxn modelId="{F06EFEA6-E1D3-4C5A-AF29-E19F799C4BD2}" srcId="{0692C227-9AC7-4101-88E4-4BE945AF0271}" destId="{4CF90B77-A997-427E-AAAB-2BA54EC7F93E}" srcOrd="3" destOrd="0" parTransId="{D7D0F49C-AC50-4EB2-B0D7-8632DE18959D}" sibTransId="{66EFE3C3-D0F2-48D4-BCBC-8B662FF0FC06}"/>
    <dgm:cxn modelId="{88911568-838C-4C2D-AE8A-B7B02B043819}" srcId="{0692C227-9AC7-4101-88E4-4BE945AF0271}" destId="{6C28B55F-9C24-4E53-B9F8-ED82E5082F45}" srcOrd="6" destOrd="0" parTransId="{DE9661A7-B946-438B-9E49-52574048B6FC}" sibTransId="{CE6E7C4A-28B1-407C-888C-ABB1949080E0}"/>
    <dgm:cxn modelId="{D8667550-5AD0-4118-AD82-188395B5699E}" srcId="{0692C227-9AC7-4101-88E4-4BE945AF0271}" destId="{0F5AE941-B706-4C8A-8A89-69570900F37F}" srcOrd="2" destOrd="0" parTransId="{05201A41-F9EA-461C-8817-1544E32A38A5}" sibTransId="{44EECAFA-7ED8-4C62-B2C4-5E118542C7FB}"/>
    <dgm:cxn modelId="{AE7DB7D7-DFC0-4D1E-AEE0-E3AE2BBD4600}" type="presOf" srcId="{44EECAFA-7ED8-4C62-B2C4-5E118542C7FB}" destId="{451C99A9-9E8F-4E60-9765-C5AB44D993A4}" srcOrd="0" destOrd="0" presId="urn:microsoft.com/office/officeart/2005/8/layout/bProcess4"/>
    <dgm:cxn modelId="{E0BDA7CA-06D3-4F84-B8C3-48D5ABFEE127}" type="presOf" srcId="{032EE481-6808-4DC1-8D92-3A07CFA7C2AD}" destId="{5AC15412-9BE9-426B-9989-06F4A2227459}" srcOrd="0" destOrd="0" presId="urn:microsoft.com/office/officeart/2005/8/layout/bProcess4"/>
    <dgm:cxn modelId="{4CDDAB3D-2ED8-47AB-9A6B-74DEA2C9539D}" srcId="{0692C227-9AC7-4101-88E4-4BE945AF0271}" destId="{7E47D5BD-89EA-48B2-A9E3-3C79E6DE869B}" srcOrd="5" destOrd="0" parTransId="{7EF578BE-7B38-4601-822C-175DCBAB1521}" sibTransId="{621B53AF-8550-4CE3-BD85-F6A5DC3D9914}"/>
    <dgm:cxn modelId="{77BD05CB-29DF-4AB7-BDF2-BAF0D34791AD}" srcId="{0692C227-9AC7-4101-88E4-4BE945AF0271}" destId="{750526BC-224B-4A0F-BC63-388511384C9D}" srcOrd="4" destOrd="0" parTransId="{03985377-E868-4BE8-8C91-F6F775F23AB2}" sibTransId="{90B47BD2-D13E-43E4-9C7B-E544D255D22A}"/>
    <dgm:cxn modelId="{8C8C6E84-1D0B-4024-81FF-58046816E78B}" srcId="{0692C227-9AC7-4101-88E4-4BE945AF0271}" destId="{032EE481-6808-4DC1-8D92-3A07CFA7C2AD}" srcOrd="1" destOrd="0" parTransId="{9018F4BF-CCC8-4296-92D9-83E154D116FB}" sibTransId="{8EBE42FB-BA9A-4016-8358-08E4EB72B37F}"/>
    <dgm:cxn modelId="{46186BF6-8C2D-4C85-863F-5B731781C965}" type="presOf" srcId="{621B53AF-8550-4CE3-BD85-F6A5DC3D9914}" destId="{3803BD18-85C9-4EDD-83F8-4192F3A728AD}" srcOrd="0" destOrd="0" presId="urn:microsoft.com/office/officeart/2005/8/layout/bProcess4"/>
    <dgm:cxn modelId="{8AEFDAEF-BD8E-4F4A-8FCF-A7B51BCBBF59}" type="presOf" srcId="{6C28B55F-9C24-4E53-B9F8-ED82E5082F45}" destId="{37EFB24A-EC68-4389-B705-AA9BEE647B94}" srcOrd="0" destOrd="0" presId="urn:microsoft.com/office/officeart/2005/8/layout/bProcess4"/>
    <dgm:cxn modelId="{E6027AE0-7E78-422A-819C-C002C3CA26D5}" type="presParOf" srcId="{C5AC0309-808A-482B-8CEF-134556034FEE}" destId="{496091F3-4B5C-4287-AABA-CD3BD5626006}" srcOrd="0" destOrd="0" presId="urn:microsoft.com/office/officeart/2005/8/layout/bProcess4"/>
    <dgm:cxn modelId="{A52D0ECF-B7CB-4FE6-BD22-4F33A7963184}" type="presParOf" srcId="{496091F3-4B5C-4287-AABA-CD3BD5626006}" destId="{A78B3FF8-12AD-49CD-BBD9-F938C0C12132}" srcOrd="0" destOrd="0" presId="urn:microsoft.com/office/officeart/2005/8/layout/bProcess4"/>
    <dgm:cxn modelId="{772C3E49-8CCD-4AA3-8B87-BD763043C549}" type="presParOf" srcId="{496091F3-4B5C-4287-AABA-CD3BD5626006}" destId="{B8017630-D09F-4FA7-81DC-2562C8B0417A}" srcOrd="1" destOrd="0" presId="urn:microsoft.com/office/officeart/2005/8/layout/bProcess4"/>
    <dgm:cxn modelId="{D5589522-9FC7-4710-9093-1138CB68CA20}" type="presParOf" srcId="{C5AC0309-808A-482B-8CEF-134556034FEE}" destId="{2EA0EF2D-9DE0-4F9D-856D-CF46DCB4E180}" srcOrd="1" destOrd="0" presId="urn:microsoft.com/office/officeart/2005/8/layout/bProcess4"/>
    <dgm:cxn modelId="{0351E308-B576-49D0-A574-A34B1DCDF087}" type="presParOf" srcId="{C5AC0309-808A-482B-8CEF-134556034FEE}" destId="{B34C4D90-EEF6-4E27-B44D-CBD50BB6281D}" srcOrd="2" destOrd="0" presId="urn:microsoft.com/office/officeart/2005/8/layout/bProcess4"/>
    <dgm:cxn modelId="{0BADFBA9-24D2-4207-9B4A-C4B15BACF309}" type="presParOf" srcId="{B34C4D90-EEF6-4E27-B44D-CBD50BB6281D}" destId="{BAC7C677-4DC5-4E94-8ED9-6E5A554586F3}" srcOrd="0" destOrd="0" presId="urn:microsoft.com/office/officeart/2005/8/layout/bProcess4"/>
    <dgm:cxn modelId="{A9892877-FD03-4D99-AB89-411634213216}" type="presParOf" srcId="{B34C4D90-EEF6-4E27-B44D-CBD50BB6281D}" destId="{5AC15412-9BE9-426B-9989-06F4A2227459}" srcOrd="1" destOrd="0" presId="urn:microsoft.com/office/officeart/2005/8/layout/bProcess4"/>
    <dgm:cxn modelId="{D828C733-896D-45C1-9A6C-9EC50D692856}" type="presParOf" srcId="{C5AC0309-808A-482B-8CEF-134556034FEE}" destId="{13A7659F-8B18-4B40-9EA8-E445E4B37F07}" srcOrd="3" destOrd="0" presId="urn:microsoft.com/office/officeart/2005/8/layout/bProcess4"/>
    <dgm:cxn modelId="{EA1006D1-69A8-43A0-A6BA-5DA6E8CD7CD8}" type="presParOf" srcId="{C5AC0309-808A-482B-8CEF-134556034FEE}" destId="{CE8D38FC-9C27-4570-B31C-5707734F3112}" srcOrd="4" destOrd="0" presId="urn:microsoft.com/office/officeart/2005/8/layout/bProcess4"/>
    <dgm:cxn modelId="{06D54062-4326-4BEA-B02C-C21CE4EE59D6}" type="presParOf" srcId="{CE8D38FC-9C27-4570-B31C-5707734F3112}" destId="{A4802E3C-C275-4C0C-8CA3-9EF99FB3A034}" srcOrd="0" destOrd="0" presId="urn:microsoft.com/office/officeart/2005/8/layout/bProcess4"/>
    <dgm:cxn modelId="{7CD02828-3366-4EC5-B83C-F80C22BDFB1B}" type="presParOf" srcId="{CE8D38FC-9C27-4570-B31C-5707734F3112}" destId="{5C103299-B278-463B-A58B-BBED009A6C0E}" srcOrd="1" destOrd="0" presId="urn:microsoft.com/office/officeart/2005/8/layout/bProcess4"/>
    <dgm:cxn modelId="{5737F7CF-654C-4CE4-9414-A81063AAD7CF}" type="presParOf" srcId="{C5AC0309-808A-482B-8CEF-134556034FEE}" destId="{451C99A9-9E8F-4E60-9765-C5AB44D993A4}" srcOrd="5" destOrd="0" presId="urn:microsoft.com/office/officeart/2005/8/layout/bProcess4"/>
    <dgm:cxn modelId="{BBC655B4-AFD6-46B4-B713-F3E915F88C82}" type="presParOf" srcId="{C5AC0309-808A-482B-8CEF-134556034FEE}" destId="{AB050D92-1B8F-43CD-8BAC-BC16140C9A87}" srcOrd="6" destOrd="0" presId="urn:microsoft.com/office/officeart/2005/8/layout/bProcess4"/>
    <dgm:cxn modelId="{9CE5DD70-E778-415A-81FD-0BC282437995}" type="presParOf" srcId="{AB050D92-1B8F-43CD-8BAC-BC16140C9A87}" destId="{D3A28DE3-8C91-43E1-B2E8-3AD6C20171F8}" srcOrd="0" destOrd="0" presId="urn:microsoft.com/office/officeart/2005/8/layout/bProcess4"/>
    <dgm:cxn modelId="{BF77A97E-3DAA-4C69-9C95-9F99D39829C3}" type="presParOf" srcId="{AB050D92-1B8F-43CD-8BAC-BC16140C9A87}" destId="{5D0F6F43-6E43-4D4C-BD9A-9C532E840161}" srcOrd="1" destOrd="0" presId="urn:microsoft.com/office/officeart/2005/8/layout/bProcess4"/>
    <dgm:cxn modelId="{0F388496-1DDC-4A50-B84E-75CD9E5B68F3}" type="presParOf" srcId="{C5AC0309-808A-482B-8CEF-134556034FEE}" destId="{EF3DBC58-8678-4E4F-BAA5-C84180B757CE}" srcOrd="7" destOrd="0" presId="urn:microsoft.com/office/officeart/2005/8/layout/bProcess4"/>
    <dgm:cxn modelId="{CEF08C1E-43D3-45F3-8FE6-889A8F712FE4}" type="presParOf" srcId="{C5AC0309-808A-482B-8CEF-134556034FEE}" destId="{4C943536-6ED9-469F-B0F2-BC04464133F5}" srcOrd="8" destOrd="0" presId="urn:microsoft.com/office/officeart/2005/8/layout/bProcess4"/>
    <dgm:cxn modelId="{D4F6380A-94AE-4761-AD8E-003DE76BF2DD}" type="presParOf" srcId="{4C943536-6ED9-469F-B0F2-BC04464133F5}" destId="{5178C3DF-A55E-4AD5-946A-C9700B256C49}" srcOrd="0" destOrd="0" presId="urn:microsoft.com/office/officeart/2005/8/layout/bProcess4"/>
    <dgm:cxn modelId="{9DA07FE6-AAEA-4701-91CF-C89692AB9ED1}" type="presParOf" srcId="{4C943536-6ED9-469F-B0F2-BC04464133F5}" destId="{5095D762-EBF7-4897-A90E-EF311BD5F88D}" srcOrd="1" destOrd="0" presId="urn:microsoft.com/office/officeart/2005/8/layout/bProcess4"/>
    <dgm:cxn modelId="{7E656C7B-9554-480A-B561-0142E986FDAA}" type="presParOf" srcId="{C5AC0309-808A-482B-8CEF-134556034FEE}" destId="{9AD81873-1412-44BD-8463-30E63BDF57F4}" srcOrd="9" destOrd="0" presId="urn:microsoft.com/office/officeart/2005/8/layout/bProcess4"/>
    <dgm:cxn modelId="{B8E9BB25-73AC-4180-B30C-96354A73EDF0}" type="presParOf" srcId="{C5AC0309-808A-482B-8CEF-134556034FEE}" destId="{D9CA8C8F-E5C7-4744-B8A7-C43A630CCA70}" srcOrd="10" destOrd="0" presId="urn:microsoft.com/office/officeart/2005/8/layout/bProcess4"/>
    <dgm:cxn modelId="{16D8574F-BEA4-457D-B73B-33DC1981344E}" type="presParOf" srcId="{D9CA8C8F-E5C7-4744-B8A7-C43A630CCA70}" destId="{1DBAE0E2-7FCB-4FE1-B0F8-BEE5E234E01D}" srcOrd="0" destOrd="0" presId="urn:microsoft.com/office/officeart/2005/8/layout/bProcess4"/>
    <dgm:cxn modelId="{AFD33850-22D5-4B25-8AA5-FC9F5EC53C48}" type="presParOf" srcId="{D9CA8C8F-E5C7-4744-B8A7-C43A630CCA70}" destId="{D572B4D4-5948-4D3B-801B-8694C2AE1790}" srcOrd="1" destOrd="0" presId="urn:microsoft.com/office/officeart/2005/8/layout/bProcess4"/>
    <dgm:cxn modelId="{36068173-DAEB-4C70-89E0-085312A768D4}" type="presParOf" srcId="{C5AC0309-808A-482B-8CEF-134556034FEE}" destId="{3803BD18-85C9-4EDD-83F8-4192F3A728AD}" srcOrd="11" destOrd="0" presId="urn:microsoft.com/office/officeart/2005/8/layout/bProcess4"/>
    <dgm:cxn modelId="{C3D066A4-2268-48E7-A994-2EF25A710961}" type="presParOf" srcId="{C5AC0309-808A-482B-8CEF-134556034FEE}" destId="{AFA01DD5-E3EC-4174-A78B-1784E7753EAF}" srcOrd="12" destOrd="0" presId="urn:microsoft.com/office/officeart/2005/8/layout/bProcess4"/>
    <dgm:cxn modelId="{BA77F3E2-38EC-412D-8B02-251FA9B0433E}" type="presParOf" srcId="{AFA01DD5-E3EC-4174-A78B-1784E7753EAF}" destId="{4A5CBA53-C229-465D-A150-BD247D92955B}" srcOrd="0" destOrd="0" presId="urn:microsoft.com/office/officeart/2005/8/layout/bProcess4"/>
    <dgm:cxn modelId="{FA77DB70-2C42-4327-9DE2-1EB0B7944E33}" type="presParOf" srcId="{AFA01DD5-E3EC-4174-A78B-1784E7753EAF}" destId="{37EFB24A-EC68-4389-B705-AA9BEE647B94}"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296943-AACB-4279-9199-54DCA3DCAC79}" type="doc">
      <dgm:prSet loTypeId="urn:microsoft.com/office/officeart/2005/8/layout/hProcess9" loCatId="process" qsTypeId="urn:microsoft.com/office/officeart/2005/8/quickstyle/simple1" qsCatId="simple" csTypeId="urn:microsoft.com/office/officeart/2005/8/colors/colorful1#2" csCatId="colorful" phldr="1"/>
      <dgm:spPr/>
    </dgm:pt>
    <dgm:pt modelId="{A2ECB85F-A1C4-4FEF-8433-870C002CD76D}">
      <dgm:prSet phldrT="[Текст]"/>
      <dgm:spPr/>
      <dgm:t>
        <a:bodyPr/>
        <a:lstStyle/>
        <a:p>
          <a:r>
            <a:rPr lang="ru-MO" dirty="0" err="1" smtClean="0">
              <a:solidFill>
                <a:schemeClr val="tx1"/>
              </a:solidFill>
              <a:latin typeface="Times New Roman" pitchFamily="18" charset="0"/>
              <a:cs typeface="Times New Roman" pitchFamily="18" charset="0"/>
            </a:rPr>
            <a:t>басқару жүйесін ұйымдастыру</a:t>
          </a:r>
          <a:endParaRPr lang="ru-RU" dirty="0">
            <a:solidFill>
              <a:schemeClr val="tx1"/>
            </a:solidFill>
            <a:latin typeface="Times New Roman" pitchFamily="18" charset="0"/>
            <a:cs typeface="Times New Roman" pitchFamily="18" charset="0"/>
          </a:endParaRPr>
        </a:p>
      </dgm:t>
    </dgm:pt>
    <dgm:pt modelId="{45EDD88B-6202-42FE-8898-9DB653189B05}" type="parTrans" cxnId="{E09E893C-38B4-4C1D-B594-0A447A12A7F7}">
      <dgm:prSet/>
      <dgm:spPr/>
      <dgm:t>
        <a:bodyPr/>
        <a:lstStyle/>
        <a:p>
          <a:endParaRPr lang="ru-RU"/>
        </a:p>
      </dgm:t>
    </dgm:pt>
    <dgm:pt modelId="{E5653845-7AE5-4877-8981-C523782E6BEE}" type="sibTrans" cxnId="{E09E893C-38B4-4C1D-B594-0A447A12A7F7}">
      <dgm:prSet/>
      <dgm:spPr/>
      <dgm:t>
        <a:bodyPr/>
        <a:lstStyle/>
        <a:p>
          <a:endParaRPr lang="ru-RU"/>
        </a:p>
      </dgm:t>
    </dgm:pt>
    <dgm:pt modelId="{E13A90FB-922C-41FC-9CD3-B208E72D5C4E}">
      <dgm:prSet phldrT="[Текст]"/>
      <dgm:spPr/>
      <dgm:t>
        <a:bodyPr/>
        <a:lstStyle/>
        <a:p>
          <a:r>
            <a:rPr lang="ru-MO" dirty="0" err="1" smtClean="0">
              <a:solidFill>
                <a:schemeClr val="tx1"/>
              </a:solidFill>
              <a:latin typeface="Times New Roman" pitchFamily="18" charset="0"/>
              <a:cs typeface="Times New Roman" pitchFamily="18" charset="0"/>
            </a:rPr>
            <a:t>басқару объектісі</a:t>
          </a:r>
          <a:r>
            <a:rPr lang="ru-MO" dirty="0" smtClean="0">
              <a:solidFill>
                <a:schemeClr val="tx1"/>
              </a:solidFill>
              <a:latin typeface="Times New Roman" pitchFamily="18" charset="0"/>
              <a:cs typeface="Times New Roman" pitchFamily="18" charset="0"/>
            </a:rPr>
            <a:t> мен </a:t>
          </a:r>
          <a:r>
            <a:rPr lang="ru-MO" dirty="0" err="1" smtClean="0">
              <a:solidFill>
                <a:schemeClr val="tx1"/>
              </a:solidFill>
              <a:latin typeface="Times New Roman" pitchFamily="18" charset="0"/>
              <a:cs typeface="Times New Roman" pitchFamily="18" charset="0"/>
            </a:rPr>
            <a:t>субъектісі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арасындағы байланыстар</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мен</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қатынастарды ұйымдастыру</a:t>
          </a:r>
          <a:endParaRPr lang="ru-RU" dirty="0">
            <a:solidFill>
              <a:schemeClr val="tx1"/>
            </a:solidFill>
            <a:latin typeface="Times New Roman" pitchFamily="18" charset="0"/>
            <a:cs typeface="Times New Roman" pitchFamily="18" charset="0"/>
          </a:endParaRPr>
        </a:p>
      </dgm:t>
    </dgm:pt>
    <dgm:pt modelId="{EF8FCE83-37D7-40B5-AA2A-A8427D5A99A1}" type="parTrans" cxnId="{D2960628-615D-4965-8ACF-AF5D1363AAD4}">
      <dgm:prSet/>
      <dgm:spPr/>
      <dgm:t>
        <a:bodyPr/>
        <a:lstStyle/>
        <a:p>
          <a:endParaRPr lang="ru-RU"/>
        </a:p>
      </dgm:t>
    </dgm:pt>
    <dgm:pt modelId="{291FC2DD-ACB7-4699-81FF-6F22DE27A9CC}" type="sibTrans" cxnId="{D2960628-615D-4965-8ACF-AF5D1363AAD4}">
      <dgm:prSet/>
      <dgm:spPr/>
      <dgm:t>
        <a:bodyPr/>
        <a:lstStyle/>
        <a:p>
          <a:endParaRPr lang="ru-RU"/>
        </a:p>
      </dgm:t>
    </dgm:pt>
    <dgm:pt modelId="{341D830D-60ED-4B44-8CA8-1FC5BAF60954}">
      <dgm:prSet phldrT="[Текст]"/>
      <dgm:spPr/>
      <dgm:t>
        <a:bodyPr/>
        <a:lstStyle/>
        <a:p>
          <a:r>
            <a:rPr lang="ru-MO" dirty="0" err="1" smtClean="0">
              <a:solidFill>
                <a:schemeClr val="tx1"/>
              </a:solidFill>
              <a:latin typeface="Times New Roman" pitchFamily="18" charset="0"/>
              <a:cs typeface="Times New Roman" pitchFamily="18" charset="0"/>
            </a:rPr>
            <a:t>басқару субъектісінің ішіндегі</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байланыстарды</a:t>
          </a:r>
          <a:r>
            <a:rPr lang="ru-MO" dirty="0" smtClean="0">
              <a:solidFill>
                <a:schemeClr val="tx1"/>
              </a:solidFill>
              <a:latin typeface="Times New Roman" pitchFamily="18" charset="0"/>
              <a:cs typeface="Times New Roman" pitchFamily="18" charset="0"/>
            </a:rPr>
            <a:t> </a:t>
          </a:r>
          <a:r>
            <a:rPr lang="ru-MO" dirty="0" err="1" smtClean="0">
              <a:solidFill>
                <a:schemeClr val="tx1"/>
              </a:solidFill>
              <a:latin typeface="Times New Roman" pitchFamily="18" charset="0"/>
              <a:cs typeface="Times New Roman" pitchFamily="18" charset="0"/>
            </a:rPr>
            <a:t>ұйымдастыру</a:t>
          </a:r>
          <a:endParaRPr lang="ru-RU" dirty="0">
            <a:solidFill>
              <a:schemeClr val="tx1"/>
            </a:solidFill>
            <a:latin typeface="Times New Roman" pitchFamily="18" charset="0"/>
            <a:cs typeface="Times New Roman" pitchFamily="18" charset="0"/>
          </a:endParaRPr>
        </a:p>
      </dgm:t>
    </dgm:pt>
    <dgm:pt modelId="{DA096816-6BCF-4A9E-A1C7-E544A76F06C4}" type="parTrans" cxnId="{73179177-517F-4369-8881-1F03BC1EA024}">
      <dgm:prSet/>
      <dgm:spPr/>
      <dgm:t>
        <a:bodyPr/>
        <a:lstStyle/>
        <a:p>
          <a:endParaRPr lang="ru-RU"/>
        </a:p>
      </dgm:t>
    </dgm:pt>
    <dgm:pt modelId="{55C72804-C3E0-474F-BF45-2D89300B5B70}" type="sibTrans" cxnId="{73179177-517F-4369-8881-1F03BC1EA024}">
      <dgm:prSet/>
      <dgm:spPr/>
      <dgm:t>
        <a:bodyPr/>
        <a:lstStyle/>
        <a:p>
          <a:endParaRPr lang="ru-RU"/>
        </a:p>
      </dgm:t>
    </dgm:pt>
    <dgm:pt modelId="{E96413E4-51BC-4398-A06B-DF912CF93603}" type="pres">
      <dgm:prSet presAssocID="{DF296943-AACB-4279-9199-54DCA3DCAC79}" presName="CompostProcess" presStyleCnt="0">
        <dgm:presLayoutVars>
          <dgm:dir/>
          <dgm:resizeHandles val="exact"/>
        </dgm:presLayoutVars>
      </dgm:prSet>
      <dgm:spPr/>
    </dgm:pt>
    <dgm:pt modelId="{0DA9428B-43C3-4841-B36A-F3A021FD146B}" type="pres">
      <dgm:prSet presAssocID="{DF296943-AACB-4279-9199-54DCA3DCAC79}" presName="arrow" presStyleLbl="bgShp" presStyleIdx="0" presStyleCnt="1"/>
      <dgm:spPr/>
    </dgm:pt>
    <dgm:pt modelId="{34FC93DC-C241-4A86-B2B3-C18C38086634}" type="pres">
      <dgm:prSet presAssocID="{DF296943-AACB-4279-9199-54DCA3DCAC79}" presName="linearProcess" presStyleCnt="0"/>
      <dgm:spPr/>
    </dgm:pt>
    <dgm:pt modelId="{4E218F7D-0C95-42A5-933D-EAB3E2BDF60A}" type="pres">
      <dgm:prSet presAssocID="{A2ECB85F-A1C4-4FEF-8433-870C002CD76D}" presName="textNode" presStyleLbl="node1" presStyleIdx="0" presStyleCnt="3">
        <dgm:presLayoutVars>
          <dgm:bulletEnabled val="1"/>
        </dgm:presLayoutVars>
      </dgm:prSet>
      <dgm:spPr/>
      <dgm:t>
        <a:bodyPr/>
        <a:lstStyle/>
        <a:p>
          <a:endParaRPr lang="ru-RU"/>
        </a:p>
      </dgm:t>
    </dgm:pt>
    <dgm:pt modelId="{4F778E07-B279-4234-A279-C212688A8CC1}" type="pres">
      <dgm:prSet presAssocID="{E5653845-7AE5-4877-8981-C523782E6BEE}" presName="sibTrans" presStyleCnt="0"/>
      <dgm:spPr/>
    </dgm:pt>
    <dgm:pt modelId="{CEE57E03-F0F2-42D3-9183-4CA09E6A2816}" type="pres">
      <dgm:prSet presAssocID="{E13A90FB-922C-41FC-9CD3-B208E72D5C4E}" presName="textNode" presStyleLbl="node1" presStyleIdx="1" presStyleCnt="3">
        <dgm:presLayoutVars>
          <dgm:bulletEnabled val="1"/>
        </dgm:presLayoutVars>
      </dgm:prSet>
      <dgm:spPr/>
      <dgm:t>
        <a:bodyPr/>
        <a:lstStyle/>
        <a:p>
          <a:endParaRPr lang="ru-RU"/>
        </a:p>
      </dgm:t>
    </dgm:pt>
    <dgm:pt modelId="{B02AFC2D-6317-4ABA-9F74-E8B0AF226B67}" type="pres">
      <dgm:prSet presAssocID="{291FC2DD-ACB7-4699-81FF-6F22DE27A9CC}" presName="sibTrans" presStyleCnt="0"/>
      <dgm:spPr/>
    </dgm:pt>
    <dgm:pt modelId="{C944B508-1123-4CF1-A185-F4F72846B468}" type="pres">
      <dgm:prSet presAssocID="{341D830D-60ED-4B44-8CA8-1FC5BAF60954}" presName="textNode" presStyleLbl="node1" presStyleIdx="2" presStyleCnt="3">
        <dgm:presLayoutVars>
          <dgm:bulletEnabled val="1"/>
        </dgm:presLayoutVars>
      </dgm:prSet>
      <dgm:spPr/>
      <dgm:t>
        <a:bodyPr/>
        <a:lstStyle/>
        <a:p>
          <a:endParaRPr lang="ru-RU"/>
        </a:p>
      </dgm:t>
    </dgm:pt>
  </dgm:ptLst>
  <dgm:cxnLst>
    <dgm:cxn modelId="{E09E893C-38B4-4C1D-B594-0A447A12A7F7}" srcId="{DF296943-AACB-4279-9199-54DCA3DCAC79}" destId="{A2ECB85F-A1C4-4FEF-8433-870C002CD76D}" srcOrd="0" destOrd="0" parTransId="{45EDD88B-6202-42FE-8898-9DB653189B05}" sibTransId="{E5653845-7AE5-4877-8981-C523782E6BEE}"/>
    <dgm:cxn modelId="{73179177-517F-4369-8881-1F03BC1EA024}" srcId="{DF296943-AACB-4279-9199-54DCA3DCAC79}" destId="{341D830D-60ED-4B44-8CA8-1FC5BAF60954}" srcOrd="2" destOrd="0" parTransId="{DA096816-6BCF-4A9E-A1C7-E544A76F06C4}" sibTransId="{55C72804-C3E0-474F-BF45-2D89300B5B70}"/>
    <dgm:cxn modelId="{D2960628-615D-4965-8ACF-AF5D1363AAD4}" srcId="{DF296943-AACB-4279-9199-54DCA3DCAC79}" destId="{E13A90FB-922C-41FC-9CD3-B208E72D5C4E}" srcOrd="1" destOrd="0" parTransId="{EF8FCE83-37D7-40B5-AA2A-A8427D5A99A1}" sibTransId="{291FC2DD-ACB7-4699-81FF-6F22DE27A9CC}"/>
    <dgm:cxn modelId="{3AA5AED4-E9A5-4493-8A1E-9791F268B351}" type="presOf" srcId="{A2ECB85F-A1C4-4FEF-8433-870C002CD76D}" destId="{4E218F7D-0C95-42A5-933D-EAB3E2BDF60A}" srcOrd="0" destOrd="0" presId="urn:microsoft.com/office/officeart/2005/8/layout/hProcess9"/>
    <dgm:cxn modelId="{27AB5FE2-4AC9-4D3B-B03C-012AF5F388DE}" type="presOf" srcId="{341D830D-60ED-4B44-8CA8-1FC5BAF60954}" destId="{C944B508-1123-4CF1-A185-F4F72846B468}" srcOrd="0" destOrd="0" presId="urn:microsoft.com/office/officeart/2005/8/layout/hProcess9"/>
    <dgm:cxn modelId="{7EA89BAC-9C86-481F-95E9-0A762F00E1E7}" type="presOf" srcId="{E13A90FB-922C-41FC-9CD3-B208E72D5C4E}" destId="{CEE57E03-F0F2-42D3-9183-4CA09E6A2816}" srcOrd="0" destOrd="0" presId="urn:microsoft.com/office/officeart/2005/8/layout/hProcess9"/>
    <dgm:cxn modelId="{456CF013-8FB5-4899-9CF1-C29473B4F0B9}" type="presOf" srcId="{DF296943-AACB-4279-9199-54DCA3DCAC79}" destId="{E96413E4-51BC-4398-A06B-DF912CF93603}" srcOrd="0" destOrd="0" presId="urn:microsoft.com/office/officeart/2005/8/layout/hProcess9"/>
    <dgm:cxn modelId="{63A45445-F3AC-4E94-9725-BC4B5BA972EB}" type="presParOf" srcId="{E96413E4-51BC-4398-A06B-DF912CF93603}" destId="{0DA9428B-43C3-4841-B36A-F3A021FD146B}" srcOrd="0" destOrd="0" presId="urn:microsoft.com/office/officeart/2005/8/layout/hProcess9"/>
    <dgm:cxn modelId="{1D38AF7E-0B5B-40D3-878E-D2830B62504F}" type="presParOf" srcId="{E96413E4-51BC-4398-A06B-DF912CF93603}" destId="{34FC93DC-C241-4A86-B2B3-C18C38086634}" srcOrd="1" destOrd="0" presId="urn:microsoft.com/office/officeart/2005/8/layout/hProcess9"/>
    <dgm:cxn modelId="{7E329851-5E68-4852-94EB-430F0721464E}" type="presParOf" srcId="{34FC93DC-C241-4A86-B2B3-C18C38086634}" destId="{4E218F7D-0C95-42A5-933D-EAB3E2BDF60A}" srcOrd="0" destOrd="0" presId="urn:microsoft.com/office/officeart/2005/8/layout/hProcess9"/>
    <dgm:cxn modelId="{CAB1EB27-50DC-4FEA-8307-E277C21CC4E2}" type="presParOf" srcId="{34FC93DC-C241-4A86-B2B3-C18C38086634}" destId="{4F778E07-B279-4234-A279-C212688A8CC1}" srcOrd="1" destOrd="0" presId="urn:microsoft.com/office/officeart/2005/8/layout/hProcess9"/>
    <dgm:cxn modelId="{5E378954-5B2B-458D-9772-EB20F024C6BD}" type="presParOf" srcId="{34FC93DC-C241-4A86-B2B3-C18C38086634}" destId="{CEE57E03-F0F2-42D3-9183-4CA09E6A2816}" srcOrd="2" destOrd="0" presId="urn:microsoft.com/office/officeart/2005/8/layout/hProcess9"/>
    <dgm:cxn modelId="{5F7375C2-86FE-43F8-B8F2-F707788847C2}" type="presParOf" srcId="{34FC93DC-C241-4A86-B2B3-C18C38086634}" destId="{B02AFC2D-6317-4ABA-9F74-E8B0AF226B67}" srcOrd="3" destOrd="0" presId="urn:microsoft.com/office/officeart/2005/8/layout/hProcess9"/>
    <dgm:cxn modelId="{C760BC4D-9114-4F76-83D3-ED5BDE2A87A1}" type="presParOf" srcId="{34FC93DC-C241-4A86-B2B3-C18C38086634}" destId="{C944B508-1123-4CF1-A185-F4F72846B468}"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DCDA14-EFF6-4969-9B58-88225C660B4D}" type="doc">
      <dgm:prSet loTypeId="urn:microsoft.com/office/officeart/2005/8/layout/venn3" loCatId="relationship" qsTypeId="urn:microsoft.com/office/officeart/2005/8/quickstyle/simple1" qsCatId="simple" csTypeId="urn:microsoft.com/office/officeart/2005/8/colors/colorful1#3" csCatId="colorful" phldr="1"/>
      <dgm:spPr/>
      <dgm:t>
        <a:bodyPr/>
        <a:lstStyle/>
        <a:p>
          <a:endParaRPr lang="ru-RU"/>
        </a:p>
      </dgm:t>
    </dgm:pt>
    <dgm:pt modelId="{68F0A49F-BBA2-4028-8EC2-75AB9B2BF0A9}">
      <dgm:prSet phldrT="[Текст]"/>
      <dgm:spPr/>
      <dgm:t>
        <a:bodyPr/>
        <a:lstStyle/>
        <a:p>
          <a:r>
            <a:rPr lang="kk-KZ" dirty="0" smtClean="0">
              <a:latin typeface="Times New Roman" pitchFamily="18" charset="0"/>
              <a:cs typeface="Times New Roman" pitchFamily="18" charset="0"/>
            </a:rPr>
            <a:t>жоба бойышна басқару</a:t>
          </a:r>
          <a:endParaRPr lang="ru-RU" dirty="0">
            <a:latin typeface="Times New Roman" pitchFamily="18" charset="0"/>
            <a:cs typeface="Times New Roman" pitchFamily="18" charset="0"/>
          </a:endParaRPr>
        </a:p>
      </dgm:t>
    </dgm:pt>
    <dgm:pt modelId="{B3D3D949-72B4-4AF2-8C11-5EC6264EFAFD}" type="parTrans" cxnId="{4AACC74C-2428-48BE-8778-276C5D6FE693}">
      <dgm:prSet/>
      <dgm:spPr/>
      <dgm:t>
        <a:bodyPr/>
        <a:lstStyle/>
        <a:p>
          <a:endParaRPr lang="ru-RU"/>
        </a:p>
      </dgm:t>
    </dgm:pt>
    <dgm:pt modelId="{7DF5D1AA-5F44-492C-B919-D617EBBC8917}" type="sibTrans" cxnId="{4AACC74C-2428-48BE-8778-276C5D6FE693}">
      <dgm:prSet/>
      <dgm:spPr/>
      <dgm:t>
        <a:bodyPr/>
        <a:lstStyle/>
        <a:p>
          <a:endParaRPr lang="ru-RU"/>
        </a:p>
      </dgm:t>
    </dgm:pt>
    <dgm:pt modelId="{CE9BB6E0-9D93-4CEE-B318-734B9A9C6766}">
      <dgm:prSet phldrT="[Текст]"/>
      <dgm:spPr/>
      <dgm:t>
        <a:bodyPr/>
        <a:lstStyle/>
        <a:p>
          <a:r>
            <a:rPr lang="kk-KZ" dirty="0" smtClean="0">
              <a:latin typeface="Times New Roman" pitchFamily="18" charset="0"/>
              <a:cs typeface="Times New Roman" pitchFamily="18" charset="0"/>
            </a:rPr>
            <a:t>өнім бойынша басқару</a:t>
          </a:r>
          <a:endParaRPr lang="ru-RU" dirty="0">
            <a:latin typeface="Times New Roman" pitchFamily="18" charset="0"/>
            <a:cs typeface="Times New Roman" pitchFamily="18" charset="0"/>
          </a:endParaRPr>
        </a:p>
      </dgm:t>
    </dgm:pt>
    <dgm:pt modelId="{C9417E78-AA31-4EA2-9CDA-93DF32C93D97}" type="parTrans" cxnId="{EF01E3B3-E023-4944-A8AE-DFB59EF3A0C0}">
      <dgm:prSet/>
      <dgm:spPr/>
      <dgm:t>
        <a:bodyPr/>
        <a:lstStyle/>
        <a:p>
          <a:endParaRPr lang="ru-RU"/>
        </a:p>
      </dgm:t>
    </dgm:pt>
    <dgm:pt modelId="{7F23632A-EB20-43DD-884C-1CB6EF8C8F37}" type="sibTrans" cxnId="{EF01E3B3-E023-4944-A8AE-DFB59EF3A0C0}">
      <dgm:prSet/>
      <dgm:spPr/>
      <dgm:t>
        <a:bodyPr/>
        <a:lstStyle/>
        <a:p>
          <a:endParaRPr lang="ru-RU"/>
        </a:p>
      </dgm:t>
    </dgm:pt>
    <dgm:pt modelId="{23623858-8D52-4870-95B5-ADDA7B0A1677}">
      <dgm:prSet phldrT="[Текст]"/>
      <dgm:spPr/>
      <dgm:t>
        <a:bodyPr/>
        <a:lstStyle/>
        <a:p>
          <a:r>
            <a:rPr lang="kk-KZ" dirty="0" smtClean="0">
              <a:latin typeface="Times New Roman" pitchFamily="18" charset="0"/>
              <a:cs typeface="Times New Roman" pitchFamily="18" charset="0"/>
            </a:rPr>
            <a:t>жаңалықтар енгізу қызметі</a:t>
          </a:r>
          <a:endParaRPr lang="ru-RU" dirty="0">
            <a:latin typeface="Times New Roman" pitchFamily="18" charset="0"/>
            <a:cs typeface="Times New Roman" pitchFamily="18" charset="0"/>
          </a:endParaRPr>
        </a:p>
      </dgm:t>
    </dgm:pt>
    <dgm:pt modelId="{EA914301-89C0-4FB2-879E-ABAC24102C07}" type="parTrans" cxnId="{B0D0FD18-F068-4492-A632-6DD73CEAC120}">
      <dgm:prSet/>
      <dgm:spPr/>
      <dgm:t>
        <a:bodyPr/>
        <a:lstStyle/>
        <a:p>
          <a:endParaRPr lang="ru-RU"/>
        </a:p>
      </dgm:t>
    </dgm:pt>
    <dgm:pt modelId="{78F34FCD-0CB2-4DB3-9F34-926A35C45E07}" type="sibTrans" cxnId="{B0D0FD18-F068-4492-A632-6DD73CEAC120}">
      <dgm:prSet/>
      <dgm:spPr/>
      <dgm:t>
        <a:bodyPr/>
        <a:lstStyle/>
        <a:p>
          <a:endParaRPr lang="ru-RU"/>
        </a:p>
      </dgm:t>
    </dgm:pt>
    <dgm:pt modelId="{2B5A5420-2E23-45BD-A73A-BB99E64930D7}">
      <dgm:prSet phldrT="[Текст]"/>
      <dgm:spPr/>
      <dgm:t>
        <a:bodyPr/>
        <a:lstStyle/>
        <a:p>
          <a:r>
            <a:rPr lang="kk-KZ" dirty="0" smtClean="0">
              <a:latin typeface="Times New Roman" pitchFamily="18" charset="0"/>
              <a:cs typeface="Times New Roman" pitchFamily="18" charset="0"/>
            </a:rPr>
            <a:t>матриалық құрылымдар</a:t>
          </a:r>
          <a:endParaRPr lang="ru-RU" dirty="0">
            <a:latin typeface="Times New Roman" pitchFamily="18" charset="0"/>
            <a:cs typeface="Times New Roman" pitchFamily="18" charset="0"/>
          </a:endParaRPr>
        </a:p>
      </dgm:t>
    </dgm:pt>
    <dgm:pt modelId="{01B2966D-0960-441C-B304-97E7DA1FE0FB}" type="parTrans" cxnId="{F4CFEA86-3C29-4383-86B7-F1800EE94DC0}">
      <dgm:prSet/>
      <dgm:spPr/>
      <dgm:t>
        <a:bodyPr/>
        <a:lstStyle/>
        <a:p>
          <a:endParaRPr lang="ru-RU"/>
        </a:p>
      </dgm:t>
    </dgm:pt>
    <dgm:pt modelId="{BBFA6809-F8FE-4CB7-9A9E-6CC84AC10686}" type="sibTrans" cxnId="{F4CFEA86-3C29-4383-86B7-F1800EE94DC0}">
      <dgm:prSet/>
      <dgm:spPr/>
      <dgm:t>
        <a:bodyPr/>
        <a:lstStyle/>
        <a:p>
          <a:endParaRPr lang="ru-RU"/>
        </a:p>
      </dgm:t>
    </dgm:pt>
    <dgm:pt modelId="{E957D012-C51D-4B8C-A27B-8A976A2B74C9}" type="pres">
      <dgm:prSet presAssocID="{F4DCDA14-EFF6-4969-9B58-88225C660B4D}" presName="Name0" presStyleCnt="0">
        <dgm:presLayoutVars>
          <dgm:dir/>
          <dgm:resizeHandles val="exact"/>
        </dgm:presLayoutVars>
      </dgm:prSet>
      <dgm:spPr/>
      <dgm:t>
        <a:bodyPr/>
        <a:lstStyle/>
        <a:p>
          <a:endParaRPr lang="ru-RU"/>
        </a:p>
      </dgm:t>
    </dgm:pt>
    <dgm:pt modelId="{CDD81285-9322-4917-BB8B-417F6E1D9501}" type="pres">
      <dgm:prSet presAssocID="{68F0A49F-BBA2-4028-8EC2-75AB9B2BF0A9}" presName="Name5" presStyleLbl="vennNode1" presStyleIdx="0" presStyleCnt="4">
        <dgm:presLayoutVars>
          <dgm:bulletEnabled val="1"/>
        </dgm:presLayoutVars>
      </dgm:prSet>
      <dgm:spPr/>
      <dgm:t>
        <a:bodyPr/>
        <a:lstStyle/>
        <a:p>
          <a:endParaRPr lang="ru-RU"/>
        </a:p>
      </dgm:t>
    </dgm:pt>
    <dgm:pt modelId="{970897AE-149B-42C1-BB4B-50CB8A691DCB}" type="pres">
      <dgm:prSet presAssocID="{7DF5D1AA-5F44-492C-B919-D617EBBC8917}" presName="space" presStyleCnt="0"/>
      <dgm:spPr/>
    </dgm:pt>
    <dgm:pt modelId="{63FD0169-B117-4D7D-A207-C886AA8B0005}" type="pres">
      <dgm:prSet presAssocID="{CE9BB6E0-9D93-4CEE-B318-734B9A9C6766}" presName="Name5" presStyleLbl="vennNode1" presStyleIdx="1" presStyleCnt="4">
        <dgm:presLayoutVars>
          <dgm:bulletEnabled val="1"/>
        </dgm:presLayoutVars>
      </dgm:prSet>
      <dgm:spPr/>
      <dgm:t>
        <a:bodyPr/>
        <a:lstStyle/>
        <a:p>
          <a:endParaRPr lang="ru-RU"/>
        </a:p>
      </dgm:t>
    </dgm:pt>
    <dgm:pt modelId="{FBBF6306-BBAD-4C22-8B82-C42AC02FE91F}" type="pres">
      <dgm:prSet presAssocID="{7F23632A-EB20-43DD-884C-1CB6EF8C8F37}" presName="space" presStyleCnt="0"/>
      <dgm:spPr/>
    </dgm:pt>
    <dgm:pt modelId="{FCC3A1B3-22FB-4C59-BF70-73C6ED331B71}" type="pres">
      <dgm:prSet presAssocID="{23623858-8D52-4870-95B5-ADDA7B0A1677}" presName="Name5" presStyleLbl="vennNode1" presStyleIdx="2" presStyleCnt="4">
        <dgm:presLayoutVars>
          <dgm:bulletEnabled val="1"/>
        </dgm:presLayoutVars>
      </dgm:prSet>
      <dgm:spPr/>
      <dgm:t>
        <a:bodyPr/>
        <a:lstStyle/>
        <a:p>
          <a:endParaRPr lang="ru-RU"/>
        </a:p>
      </dgm:t>
    </dgm:pt>
    <dgm:pt modelId="{75F3BE3B-3AC7-4493-A581-8FBEEDB912C7}" type="pres">
      <dgm:prSet presAssocID="{78F34FCD-0CB2-4DB3-9F34-926A35C45E07}" presName="space" presStyleCnt="0"/>
      <dgm:spPr/>
    </dgm:pt>
    <dgm:pt modelId="{EAAA8FB6-4DC3-46C5-8969-5233C108F1F4}" type="pres">
      <dgm:prSet presAssocID="{2B5A5420-2E23-45BD-A73A-BB99E64930D7}" presName="Name5" presStyleLbl="vennNode1" presStyleIdx="3" presStyleCnt="4">
        <dgm:presLayoutVars>
          <dgm:bulletEnabled val="1"/>
        </dgm:presLayoutVars>
      </dgm:prSet>
      <dgm:spPr/>
      <dgm:t>
        <a:bodyPr/>
        <a:lstStyle/>
        <a:p>
          <a:endParaRPr lang="ru-RU"/>
        </a:p>
      </dgm:t>
    </dgm:pt>
  </dgm:ptLst>
  <dgm:cxnLst>
    <dgm:cxn modelId="{00800462-2C2D-4C3D-98E0-CA03BFD89D60}" type="presOf" srcId="{2B5A5420-2E23-45BD-A73A-BB99E64930D7}" destId="{EAAA8FB6-4DC3-46C5-8969-5233C108F1F4}" srcOrd="0" destOrd="0" presId="urn:microsoft.com/office/officeart/2005/8/layout/venn3"/>
    <dgm:cxn modelId="{85378477-8B23-430B-A9E9-DF1B5AE8A565}" type="presOf" srcId="{68F0A49F-BBA2-4028-8EC2-75AB9B2BF0A9}" destId="{CDD81285-9322-4917-BB8B-417F6E1D9501}" srcOrd="0" destOrd="0" presId="urn:microsoft.com/office/officeart/2005/8/layout/venn3"/>
    <dgm:cxn modelId="{F4CFEA86-3C29-4383-86B7-F1800EE94DC0}" srcId="{F4DCDA14-EFF6-4969-9B58-88225C660B4D}" destId="{2B5A5420-2E23-45BD-A73A-BB99E64930D7}" srcOrd="3" destOrd="0" parTransId="{01B2966D-0960-441C-B304-97E7DA1FE0FB}" sibTransId="{BBFA6809-F8FE-4CB7-9A9E-6CC84AC10686}"/>
    <dgm:cxn modelId="{EF01E3B3-E023-4944-A8AE-DFB59EF3A0C0}" srcId="{F4DCDA14-EFF6-4969-9B58-88225C660B4D}" destId="{CE9BB6E0-9D93-4CEE-B318-734B9A9C6766}" srcOrd="1" destOrd="0" parTransId="{C9417E78-AA31-4EA2-9CDA-93DF32C93D97}" sibTransId="{7F23632A-EB20-43DD-884C-1CB6EF8C8F37}"/>
    <dgm:cxn modelId="{B0D0FD18-F068-4492-A632-6DD73CEAC120}" srcId="{F4DCDA14-EFF6-4969-9B58-88225C660B4D}" destId="{23623858-8D52-4870-95B5-ADDA7B0A1677}" srcOrd="2" destOrd="0" parTransId="{EA914301-89C0-4FB2-879E-ABAC24102C07}" sibTransId="{78F34FCD-0CB2-4DB3-9F34-926A35C45E07}"/>
    <dgm:cxn modelId="{3B5DABCB-C668-4142-AD03-85E75DB04D7E}" type="presOf" srcId="{F4DCDA14-EFF6-4969-9B58-88225C660B4D}" destId="{E957D012-C51D-4B8C-A27B-8A976A2B74C9}" srcOrd="0" destOrd="0" presId="urn:microsoft.com/office/officeart/2005/8/layout/venn3"/>
    <dgm:cxn modelId="{802B90AE-483D-4181-A361-A48A62843466}" type="presOf" srcId="{CE9BB6E0-9D93-4CEE-B318-734B9A9C6766}" destId="{63FD0169-B117-4D7D-A207-C886AA8B0005}" srcOrd="0" destOrd="0" presId="urn:microsoft.com/office/officeart/2005/8/layout/venn3"/>
    <dgm:cxn modelId="{4AACC74C-2428-48BE-8778-276C5D6FE693}" srcId="{F4DCDA14-EFF6-4969-9B58-88225C660B4D}" destId="{68F0A49F-BBA2-4028-8EC2-75AB9B2BF0A9}" srcOrd="0" destOrd="0" parTransId="{B3D3D949-72B4-4AF2-8C11-5EC6264EFAFD}" sibTransId="{7DF5D1AA-5F44-492C-B919-D617EBBC8917}"/>
    <dgm:cxn modelId="{2F19D665-7FD0-48B3-A809-BD8EA73C7FA0}" type="presOf" srcId="{23623858-8D52-4870-95B5-ADDA7B0A1677}" destId="{FCC3A1B3-22FB-4C59-BF70-73C6ED331B71}" srcOrd="0" destOrd="0" presId="urn:microsoft.com/office/officeart/2005/8/layout/venn3"/>
    <dgm:cxn modelId="{30E5480B-27E7-48AE-BCE7-CBF409B6B02D}" type="presParOf" srcId="{E957D012-C51D-4B8C-A27B-8A976A2B74C9}" destId="{CDD81285-9322-4917-BB8B-417F6E1D9501}" srcOrd="0" destOrd="0" presId="urn:microsoft.com/office/officeart/2005/8/layout/venn3"/>
    <dgm:cxn modelId="{1F628667-1A98-4A82-A8A4-184D35E51C5D}" type="presParOf" srcId="{E957D012-C51D-4B8C-A27B-8A976A2B74C9}" destId="{970897AE-149B-42C1-BB4B-50CB8A691DCB}" srcOrd="1" destOrd="0" presId="urn:microsoft.com/office/officeart/2005/8/layout/venn3"/>
    <dgm:cxn modelId="{32967148-8D38-4C56-A4BF-66A825D4D5FD}" type="presParOf" srcId="{E957D012-C51D-4B8C-A27B-8A976A2B74C9}" destId="{63FD0169-B117-4D7D-A207-C886AA8B0005}" srcOrd="2" destOrd="0" presId="urn:microsoft.com/office/officeart/2005/8/layout/venn3"/>
    <dgm:cxn modelId="{058109B4-8853-4FDC-8356-E2A4F8AF9111}" type="presParOf" srcId="{E957D012-C51D-4B8C-A27B-8A976A2B74C9}" destId="{FBBF6306-BBAD-4C22-8B82-C42AC02FE91F}" srcOrd="3" destOrd="0" presId="urn:microsoft.com/office/officeart/2005/8/layout/venn3"/>
    <dgm:cxn modelId="{7C1F1DC3-D530-4DAD-9650-525E69B2D23E}" type="presParOf" srcId="{E957D012-C51D-4B8C-A27B-8A976A2B74C9}" destId="{FCC3A1B3-22FB-4C59-BF70-73C6ED331B71}" srcOrd="4" destOrd="0" presId="urn:microsoft.com/office/officeart/2005/8/layout/venn3"/>
    <dgm:cxn modelId="{9219CEBF-0F99-4250-945C-F2F82E595D06}" type="presParOf" srcId="{E957D012-C51D-4B8C-A27B-8A976A2B74C9}" destId="{75F3BE3B-3AC7-4493-A581-8FBEEDB912C7}" srcOrd="5" destOrd="0" presId="urn:microsoft.com/office/officeart/2005/8/layout/venn3"/>
    <dgm:cxn modelId="{DB87F93B-63D5-4E05-8391-FFD703F760BD}" type="presParOf" srcId="{E957D012-C51D-4B8C-A27B-8A976A2B74C9}" destId="{EAAA8FB6-4DC3-46C5-8969-5233C108F1F4}"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A0EF2D-9DE0-4F9D-856D-CF46DCB4E180}">
      <dsp:nvSpPr>
        <dsp:cNvPr id="0" name=""/>
        <dsp:cNvSpPr/>
      </dsp:nvSpPr>
      <dsp:spPr>
        <a:xfrm rot="5400000">
          <a:off x="-248590" y="1065150"/>
          <a:ext cx="1663649" cy="200781"/>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017630-D09F-4FA7-81DC-2562C8B0417A}">
      <dsp:nvSpPr>
        <dsp:cNvPr id="0" name=""/>
        <dsp:cNvSpPr/>
      </dsp:nvSpPr>
      <dsp:spPr>
        <a:xfrm>
          <a:off x="132290" y="708"/>
          <a:ext cx="2230902" cy="13385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chemeClr val="tx1"/>
              </a:solidFill>
              <a:latin typeface="Times New Roman" pitchFamily="18" charset="0"/>
              <a:cs typeface="Times New Roman" pitchFamily="18" charset="0"/>
            </a:rPr>
            <a:t>ұйым мақсаттарын анықтау және нақтылау</a:t>
          </a:r>
          <a:endParaRPr lang="ru-RU" sz="2000" kern="1200" dirty="0">
            <a:solidFill>
              <a:schemeClr val="tx1"/>
            </a:solidFill>
            <a:latin typeface="Times New Roman" pitchFamily="18" charset="0"/>
            <a:cs typeface="Times New Roman" pitchFamily="18" charset="0"/>
          </a:endParaRPr>
        </a:p>
      </dsp:txBody>
      <dsp:txXfrm>
        <a:off x="171495" y="39913"/>
        <a:ext cx="2152492" cy="1260131"/>
      </dsp:txXfrm>
    </dsp:sp>
    <dsp:sp modelId="{13A7659F-8B18-4B40-9EA8-E445E4B37F07}">
      <dsp:nvSpPr>
        <dsp:cNvPr id="0" name=""/>
        <dsp:cNvSpPr/>
      </dsp:nvSpPr>
      <dsp:spPr>
        <a:xfrm rot="5400000">
          <a:off x="-248590" y="2738327"/>
          <a:ext cx="1663649" cy="200781"/>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C15412-9BE9-426B-9989-06F4A2227459}">
      <dsp:nvSpPr>
        <dsp:cNvPr id="0" name=""/>
        <dsp:cNvSpPr/>
      </dsp:nvSpPr>
      <dsp:spPr>
        <a:xfrm>
          <a:off x="132290" y="1673885"/>
          <a:ext cx="2230902" cy="133854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chemeClr val="tx1"/>
              </a:solidFill>
              <a:latin typeface="Times New Roman" pitchFamily="18" charset="0"/>
              <a:cs typeface="Times New Roman" pitchFamily="18" charset="0"/>
            </a:rPr>
            <a:t>мақсаттарға жету</a:t>
          </a:r>
          <a:endParaRPr lang="ru-RU" sz="2000" kern="1200" dirty="0">
            <a:solidFill>
              <a:schemeClr val="tx1"/>
            </a:solidFill>
            <a:latin typeface="Times New Roman" pitchFamily="18" charset="0"/>
            <a:cs typeface="Times New Roman" pitchFamily="18" charset="0"/>
          </a:endParaRPr>
        </a:p>
      </dsp:txBody>
      <dsp:txXfrm>
        <a:off x="171495" y="1713090"/>
        <a:ext cx="2152492" cy="1260131"/>
      </dsp:txXfrm>
    </dsp:sp>
    <dsp:sp modelId="{451C99A9-9E8F-4E60-9765-C5AB44D993A4}">
      <dsp:nvSpPr>
        <dsp:cNvPr id="0" name=""/>
        <dsp:cNvSpPr/>
      </dsp:nvSpPr>
      <dsp:spPr>
        <a:xfrm>
          <a:off x="587997" y="3574916"/>
          <a:ext cx="2957573" cy="200781"/>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103299-B278-463B-A58B-BBED009A6C0E}">
      <dsp:nvSpPr>
        <dsp:cNvPr id="0" name=""/>
        <dsp:cNvSpPr/>
      </dsp:nvSpPr>
      <dsp:spPr>
        <a:xfrm>
          <a:off x="132290" y="3347062"/>
          <a:ext cx="2230902" cy="1338541"/>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chemeClr val="tx1"/>
              </a:solidFill>
              <a:latin typeface="Times New Roman" pitchFamily="18" charset="0"/>
              <a:cs typeface="Times New Roman" pitchFamily="18" charset="0"/>
            </a:rPr>
            <a:t>әрекет түрлерін анықтау</a:t>
          </a:r>
          <a:endParaRPr lang="ru-RU" sz="2000" kern="1200" dirty="0">
            <a:solidFill>
              <a:schemeClr val="tx1"/>
            </a:solidFill>
            <a:latin typeface="Times New Roman" pitchFamily="18" charset="0"/>
            <a:cs typeface="Times New Roman" pitchFamily="18" charset="0"/>
          </a:endParaRPr>
        </a:p>
      </dsp:txBody>
      <dsp:txXfrm>
        <a:off x="171495" y="3386267"/>
        <a:ext cx="2152492" cy="1260131"/>
      </dsp:txXfrm>
    </dsp:sp>
    <dsp:sp modelId="{EF3DBC58-8678-4E4F-BAA5-C84180B757CE}">
      <dsp:nvSpPr>
        <dsp:cNvPr id="0" name=""/>
        <dsp:cNvSpPr/>
      </dsp:nvSpPr>
      <dsp:spPr>
        <a:xfrm rot="16200000">
          <a:off x="2718510" y="2738327"/>
          <a:ext cx="1663649" cy="200781"/>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0F6F43-6E43-4D4C-BD9A-9C532E840161}">
      <dsp:nvSpPr>
        <dsp:cNvPr id="0" name=""/>
        <dsp:cNvSpPr/>
      </dsp:nvSpPr>
      <dsp:spPr>
        <a:xfrm>
          <a:off x="3099390" y="3347062"/>
          <a:ext cx="2230902" cy="1338541"/>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chemeClr val="tx1"/>
              </a:solidFill>
              <a:latin typeface="Times New Roman" pitchFamily="18" charset="0"/>
              <a:cs typeface="Times New Roman" pitchFamily="18" charset="0"/>
            </a:rPr>
            <a:t>еңбек бөлінісі және мамандандыру</a:t>
          </a:r>
          <a:endParaRPr lang="ru-RU" sz="2000" kern="1200" dirty="0">
            <a:solidFill>
              <a:schemeClr val="tx1"/>
            </a:solidFill>
            <a:latin typeface="Times New Roman" pitchFamily="18" charset="0"/>
            <a:cs typeface="Times New Roman" pitchFamily="18" charset="0"/>
          </a:endParaRPr>
        </a:p>
      </dsp:txBody>
      <dsp:txXfrm>
        <a:off x="3138595" y="3386267"/>
        <a:ext cx="2152492" cy="1260131"/>
      </dsp:txXfrm>
    </dsp:sp>
    <dsp:sp modelId="{9AD81873-1412-44BD-8463-30E63BDF57F4}">
      <dsp:nvSpPr>
        <dsp:cNvPr id="0" name=""/>
        <dsp:cNvSpPr/>
      </dsp:nvSpPr>
      <dsp:spPr>
        <a:xfrm rot="16200000">
          <a:off x="2718510" y="1065150"/>
          <a:ext cx="1663649" cy="200781"/>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95D762-EBF7-4897-A90E-EF311BD5F88D}">
      <dsp:nvSpPr>
        <dsp:cNvPr id="0" name=""/>
        <dsp:cNvSpPr/>
      </dsp:nvSpPr>
      <dsp:spPr>
        <a:xfrm>
          <a:off x="3099390" y="1673885"/>
          <a:ext cx="2230902" cy="1338541"/>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chemeClr val="tx1"/>
              </a:solidFill>
              <a:latin typeface="Times New Roman" pitchFamily="18" charset="0"/>
              <a:cs typeface="Times New Roman" pitchFamily="18" charset="0"/>
            </a:rPr>
            <a:t>жұмыстың түрлерін үйлестіру</a:t>
          </a:r>
          <a:endParaRPr lang="ru-RU" sz="2000" kern="1200" dirty="0">
            <a:solidFill>
              <a:schemeClr val="tx1"/>
            </a:solidFill>
            <a:latin typeface="Times New Roman" pitchFamily="18" charset="0"/>
            <a:cs typeface="Times New Roman" pitchFamily="18" charset="0"/>
          </a:endParaRPr>
        </a:p>
      </dsp:txBody>
      <dsp:txXfrm>
        <a:off x="3138595" y="1713090"/>
        <a:ext cx="2152492" cy="1260131"/>
      </dsp:txXfrm>
    </dsp:sp>
    <dsp:sp modelId="{3803BD18-85C9-4EDD-83F8-4192F3A728AD}">
      <dsp:nvSpPr>
        <dsp:cNvPr id="0" name=""/>
        <dsp:cNvSpPr/>
      </dsp:nvSpPr>
      <dsp:spPr>
        <a:xfrm>
          <a:off x="3555098" y="228562"/>
          <a:ext cx="2957573" cy="200781"/>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72B4D4-5948-4D3B-801B-8694C2AE1790}">
      <dsp:nvSpPr>
        <dsp:cNvPr id="0" name=""/>
        <dsp:cNvSpPr/>
      </dsp:nvSpPr>
      <dsp:spPr>
        <a:xfrm>
          <a:off x="3099390" y="708"/>
          <a:ext cx="2230902" cy="133854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chemeClr val="tx1"/>
              </a:solidFill>
              <a:latin typeface="Times New Roman" pitchFamily="18" charset="0"/>
              <a:cs typeface="Times New Roman" pitchFamily="18" charset="0"/>
            </a:rPr>
            <a:t>мақсат бірлігі</a:t>
          </a:r>
          <a:endParaRPr lang="ru-RU" sz="2000" kern="1200" dirty="0">
            <a:solidFill>
              <a:schemeClr val="tx1"/>
            </a:solidFill>
            <a:latin typeface="Times New Roman" pitchFamily="18" charset="0"/>
            <a:cs typeface="Times New Roman" pitchFamily="18" charset="0"/>
          </a:endParaRPr>
        </a:p>
      </dsp:txBody>
      <dsp:txXfrm>
        <a:off x="3138595" y="39913"/>
        <a:ext cx="2152492" cy="1260131"/>
      </dsp:txXfrm>
    </dsp:sp>
    <dsp:sp modelId="{37EFB24A-EC68-4389-B705-AA9BEE647B94}">
      <dsp:nvSpPr>
        <dsp:cNvPr id="0" name=""/>
        <dsp:cNvSpPr/>
      </dsp:nvSpPr>
      <dsp:spPr>
        <a:xfrm>
          <a:off x="6066491" y="708"/>
          <a:ext cx="2230902" cy="133854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chemeClr val="tx1"/>
              </a:solidFill>
              <a:latin typeface="Times New Roman" pitchFamily="18" charset="0"/>
              <a:cs typeface="Times New Roman" pitchFamily="18" charset="0"/>
            </a:rPr>
            <a:t>басқарылу нормасы</a:t>
          </a:r>
          <a:endParaRPr lang="ru-RU" sz="2000" kern="1200" dirty="0">
            <a:solidFill>
              <a:schemeClr val="tx1"/>
            </a:solidFill>
            <a:latin typeface="Times New Roman" pitchFamily="18" charset="0"/>
            <a:cs typeface="Times New Roman" pitchFamily="18" charset="0"/>
          </a:endParaRPr>
        </a:p>
      </dsp:txBody>
      <dsp:txXfrm>
        <a:off x="6105696" y="39913"/>
        <a:ext cx="2152492" cy="12601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428B-43C3-4841-B36A-F3A021FD146B}">
      <dsp:nvSpPr>
        <dsp:cNvPr id="0" name=""/>
        <dsp:cNvSpPr/>
      </dsp:nvSpPr>
      <dsp:spPr>
        <a:xfrm>
          <a:off x="637584" y="0"/>
          <a:ext cx="7225953" cy="4614874"/>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218F7D-0C95-42A5-933D-EAB3E2BDF60A}">
      <dsp:nvSpPr>
        <dsp:cNvPr id="0" name=""/>
        <dsp:cNvSpPr/>
      </dsp:nvSpPr>
      <dsp:spPr>
        <a:xfrm>
          <a:off x="288075" y="1384462"/>
          <a:ext cx="2550336" cy="1845949"/>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MO" sz="1900" kern="1200" dirty="0" err="1" smtClean="0">
              <a:solidFill>
                <a:schemeClr val="tx1"/>
              </a:solidFill>
              <a:latin typeface="Times New Roman" pitchFamily="18" charset="0"/>
              <a:cs typeface="Times New Roman" pitchFamily="18" charset="0"/>
            </a:rPr>
            <a:t>басқару жүйесін ұйымдастыру</a:t>
          </a:r>
          <a:endParaRPr lang="ru-RU" sz="1900" kern="1200" dirty="0">
            <a:solidFill>
              <a:schemeClr val="tx1"/>
            </a:solidFill>
            <a:latin typeface="Times New Roman" pitchFamily="18" charset="0"/>
            <a:cs typeface="Times New Roman" pitchFamily="18" charset="0"/>
          </a:endParaRPr>
        </a:p>
      </dsp:txBody>
      <dsp:txXfrm>
        <a:off x="378187" y="1474574"/>
        <a:ext cx="2370112" cy="1665725"/>
      </dsp:txXfrm>
    </dsp:sp>
    <dsp:sp modelId="{CEE57E03-F0F2-42D3-9183-4CA09E6A2816}">
      <dsp:nvSpPr>
        <dsp:cNvPr id="0" name=""/>
        <dsp:cNvSpPr/>
      </dsp:nvSpPr>
      <dsp:spPr>
        <a:xfrm>
          <a:off x="2975392" y="1384462"/>
          <a:ext cx="2550336" cy="184594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MO" sz="1900" kern="1200" dirty="0" err="1" smtClean="0">
              <a:solidFill>
                <a:schemeClr val="tx1"/>
              </a:solidFill>
              <a:latin typeface="Times New Roman" pitchFamily="18" charset="0"/>
              <a:cs typeface="Times New Roman" pitchFamily="18" charset="0"/>
            </a:rPr>
            <a:t>басқару объектісі</a:t>
          </a:r>
          <a:r>
            <a:rPr lang="ru-MO" sz="1900" kern="1200" dirty="0" smtClean="0">
              <a:solidFill>
                <a:schemeClr val="tx1"/>
              </a:solidFill>
              <a:latin typeface="Times New Roman" pitchFamily="18" charset="0"/>
              <a:cs typeface="Times New Roman" pitchFamily="18" charset="0"/>
            </a:rPr>
            <a:t> мен </a:t>
          </a:r>
          <a:r>
            <a:rPr lang="ru-MO" sz="1900" kern="1200" dirty="0" err="1" smtClean="0">
              <a:solidFill>
                <a:schemeClr val="tx1"/>
              </a:solidFill>
              <a:latin typeface="Times New Roman" pitchFamily="18" charset="0"/>
              <a:cs typeface="Times New Roman" pitchFamily="18" charset="0"/>
            </a:rPr>
            <a:t>субъектісі</a:t>
          </a:r>
          <a:r>
            <a:rPr lang="ru-MO" sz="1900" kern="1200" dirty="0" smtClean="0">
              <a:solidFill>
                <a:schemeClr val="tx1"/>
              </a:solidFill>
              <a:latin typeface="Times New Roman" pitchFamily="18" charset="0"/>
              <a:cs typeface="Times New Roman" pitchFamily="18" charset="0"/>
            </a:rPr>
            <a:t> </a:t>
          </a:r>
          <a:r>
            <a:rPr lang="ru-MO" sz="1900" kern="1200" dirty="0" err="1" smtClean="0">
              <a:solidFill>
                <a:schemeClr val="tx1"/>
              </a:solidFill>
              <a:latin typeface="Times New Roman" pitchFamily="18" charset="0"/>
              <a:cs typeface="Times New Roman" pitchFamily="18" charset="0"/>
            </a:rPr>
            <a:t>арасындағы байланыстар</a:t>
          </a:r>
          <a:r>
            <a:rPr lang="ru-MO" sz="1900" kern="1200" dirty="0" smtClean="0">
              <a:solidFill>
                <a:schemeClr val="tx1"/>
              </a:solidFill>
              <a:latin typeface="Times New Roman" pitchFamily="18" charset="0"/>
              <a:cs typeface="Times New Roman" pitchFamily="18" charset="0"/>
            </a:rPr>
            <a:t> </a:t>
          </a:r>
          <a:r>
            <a:rPr lang="ru-MO" sz="1900" kern="1200" dirty="0" err="1" smtClean="0">
              <a:solidFill>
                <a:schemeClr val="tx1"/>
              </a:solidFill>
              <a:latin typeface="Times New Roman" pitchFamily="18" charset="0"/>
              <a:cs typeface="Times New Roman" pitchFamily="18" charset="0"/>
            </a:rPr>
            <a:t>мен</a:t>
          </a:r>
          <a:r>
            <a:rPr lang="ru-MO" sz="1900" kern="1200" dirty="0" smtClean="0">
              <a:solidFill>
                <a:schemeClr val="tx1"/>
              </a:solidFill>
              <a:latin typeface="Times New Roman" pitchFamily="18" charset="0"/>
              <a:cs typeface="Times New Roman" pitchFamily="18" charset="0"/>
            </a:rPr>
            <a:t> </a:t>
          </a:r>
          <a:r>
            <a:rPr lang="ru-MO" sz="1900" kern="1200" dirty="0" err="1" smtClean="0">
              <a:solidFill>
                <a:schemeClr val="tx1"/>
              </a:solidFill>
              <a:latin typeface="Times New Roman" pitchFamily="18" charset="0"/>
              <a:cs typeface="Times New Roman" pitchFamily="18" charset="0"/>
            </a:rPr>
            <a:t>қатынастарды ұйымдастыру</a:t>
          </a:r>
          <a:endParaRPr lang="ru-RU" sz="1900" kern="1200" dirty="0">
            <a:solidFill>
              <a:schemeClr val="tx1"/>
            </a:solidFill>
            <a:latin typeface="Times New Roman" pitchFamily="18" charset="0"/>
            <a:cs typeface="Times New Roman" pitchFamily="18" charset="0"/>
          </a:endParaRPr>
        </a:p>
      </dsp:txBody>
      <dsp:txXfrm>
        <a:off x="3065504" y="1474574"/>
        <a:ext cx="2370112" cy="1665725"/>
      </dsp:txXfrm>
    </dsp:sp>
    <dsp:sp modelId="{C944B508-1123-4CF1-A185-F4F72846B468}">
      <dsp:nvSpPr>
        <dsp:cNvPr id="0" name=""/>
        <dsp:cNvSpPr/>
      </dsp:nvSpPr>
      <dsp:spPr>
        <a:xfrm>
          <a:off x="5662710" y="1384462"/>
          <a:ext cx="2550336" cy="1845949"/>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ru-MO" sz="1900" kern="1200" dirty="0" err="1" smtClean="0">
              <a:solidFill>
                <a:schemeClr val="tx1"/>
              </a:solidFill>
              <a:latin typeface="Times New Roman" pitchFamily="18" charset="0"/>
              <a:cs typeface="Times New Roman" pitchFamily="18" charset="0"/>
            </a:rPr>
            <a:t>басқару субъектісінің ішіндегі</a:t>
          </a:r>
          <a:r>
            <a:rPr lang="ru-MO" sz="1900" kern="1200" dirty="0" smtClean="0">
              <a:solidFill>
                <a:schemeClr val="tx1"/>
              </a:solidFill>
              <a:latin typeface="Times New Roman" pitchFamily="18" charset="0"/>
              <a:cs typeface="Times New Roman" pitchFamily="18" charset="0"/>
            </a:rPr>
            <a:t> </a:t>
          </a:r>
          <a:r>
            <a:rPr lang="ru-MO" sz="1900" kern="1200" dirty="0" err="1" smtClean="0">
              <a:solidFill>
                <a:schemeClr val="tx1"/>
              </a:solidFill>
              <a:latin typeface="Times New Roman" pitchFamily="18" charset="0"/>
              <a:cs typeface="Times New Roman" pitchFamily="18" charset="0"/>
            </a:rPr>
            <a:t>байланыстарды</a:t>
          </a:r>
          <a:r>
            <a:rPr lang="ru-MO" sz="1900" kern="1200" dirty="0" smtClean="0">
              <a:solidFill>
                <a:schemeClr val="tx1"/>
              </a:solidFill>
              <a:latin typeface="Times New Roman" pitchFamily="18" charset="0"/>
              <a:cs typeface="Times New Roman" pitchFamily="18" charset="0"/>
            </a:rPr>
            <a:t> </a:t>
          </a:r>
          <a:r>
            <a:rPr lang="ru-MO" sz="1900" kern="1200" dirty="0" err="1" smtClean="0">
              <a:solidFill>
                <a:schemeClr val="tx1"/>
              </a:solidFill>
              <a:latin typeface="Times New Roman" pitchFamily="18" charset="0"/>
              <a:cs typeface="Times New Roman" pitchFamily="18" charset="0"/>
            </a:rPr>
            <a:t>ұйымдастыру</a:t>
          </a:r>
          <a:endParaRPr lang="ru-RU" sz="1900" kern="1200" dirty="0">
            <a:solidFill>
              <a:schemeClr val="tx1"/>
            </a:solidFill>
            <a:latin typeface="Times New Roman" pitchFamily="18" charset="0"/>
            <a:cs typeface="Times New Roman" pitchFamily="18" charset="0"/>
          </a:endParaRPr>
        </a:p>
      </dsp:txBody>
      <dsp:txXfrm>
        <a:off x="5752822" y="1474574"/>
        <a:ext cx="2370112" cy="16657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81285-9322-4917-BB8B-417F6E1D9501}">
      <dsp:nvSpPr>
        <dsp:cNvPr id="0" name=""/>
        <dsp:cNvSpPr/>
      </dsp:nvSpPr>
      <dsp:spPr>
        <a:xfrm>
          <a:off x="2448" y="1164739"/>
          <a:ext cx="2456867" cy="2456867"/>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5210" tIns="26670" rIns="135210" bIns="26670" numCol="1" spcCol="1270" anchor="ctr" anchorCtr="0">
          <a:noAutofit/>
        </a:bodyPr>
        <a:lstStyle/>
        <a:p>
          <a:pPr lvl="0" algn="ctr" defTabSz="933450">
            <a:lnSpc>
              <a:spcPct val="90000"/>
            </a:lnSpc>
            <a:spcBef>
              <a:spcPct val="0"/>
            </a:spcBef>
            <a:spcAft>
              <a:spcPct val="35000"/>
            </a:spcAft>
          </a:pPr>
          <a:r>
            <a:rPr lang="kk-KZ" sz="2100" kern="1200" dirty="0" smtClean="0">
              <a:latin typeface="Times New Roman" pitchFamily="18" charset="0"/>
              <a:cs typeface="Times New Roman" pitchFamily="18" charset="0"/>
            </a:rPr>
            <a:t>жоба бойышна басқару</a:t>
          </a:r>
          <a:endParaRPr lang="ru-RU" sz="2100" kern="1200" dirty="0">
            <a:latin typeface="Times New Roman" pitchFamily="18" charset="0"/>
            <a:cs typeface="Times New Roman" pitchFamily="18" charset="0"/>
          </a:endParaRPr>
        </a:p>
      </dsp:txBody>
      <dsp:txXfrm>
        <a:off x="362248" y="1524539"/>
        <a:ext cx="1737267" cy="1737267"/>
      </dsp:txXfrm>
    </dsp:sp>
    <dsp:sp modelId="{63FD0169-B117-4D7D-A207-C886AA8B0005}">
      <dsp:nvSpPr>
        <dsp:cNvPr id="0" name=""/>
        <dsp:cNvSpPr/>
      </dsp:nvSpPr>
      <dsp:spPr>
        <a:xfrm>
          <a:off x="1967942" y="1164739"/>
          <a:ext cx="2456867" cy="2456867"/>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5210" tIns="26670" rIns="135210" bIns="26670" numCol="1" spcCol="1270" anchor="ctr" anchorCtr="0">
          <a:noAutofit/>
        </a:bodyPr>
        <a:lstStyle/>
        <a:p>
          <a:pPr lvl="0" algn="ctr" defTabSz="933450">
            <a:lnSpc>
              <a:spcPct val="90000"/>
            </a:lnSpc>
            <a:spcBef>
              <a:spcPct val="0"/>
            </a:spcBef>
            <a:spcAft>
              <a:spcPct val="35000"/>
            </a:spcAft>
          </a:pPr>
          <a:r>
            <a:rPr lang="kk-KZ" sz="2100" kern="1200" dirty="0" smtClean="0">
              <a:latin typeface="Times New Roman" pitchFamily="18" charset="0"/>
              <a:cs typeface="Times New Roman" pitchFamily="18" charset="0"/>
            </a:rPr>
            <a:t>өнім бойынша басқару</a:t>
          </a:r>
          <a:endParaRPr lang="ru-RU" sz="2100" kern="1200" dirty="0">
            <a:latin typeface="Times New Roman" pitchFamily="18" charset="0"/>
            <a:cs typeface="Times New Roman" pitchFamily="18" charset="0"/>
          </a:endParaRPr>
        </a:p>
      </dsp:txBody>
      <dsp:txXfrm>
        <a:off x="2327742" y="1524539"/>
        <a:ext cx="1737267" cy="1737267"/>
      </dsp:txXfrm>
    </dsp:sp>
    <dsp:sp modelId="{FCC3A1B3-22FB-4C59-BF70-73C6ED331B71}">
      <dsp:nvSpPr>
        <dsp:cNvPr id="0" name=""/>
        <dsp:cNvSpPr/>
      </dsp:nvSpPr>
      <dsp:spPr>
        <a:xfrm>
          <a:off x="3933436" y="1164739"/>
          <a:ext cx="2456867" cy="2456867"/>
        </a:xfrm>
        <a:prstGeom prst="ellipse">
          <a:avLst/>
        </a:prstGeom>
        <a:solidFill>
          <a:schemeClr val="accent4">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5210" tIns="26670" rIns="135210" bIns="26670" numCol="1" spcCol="1270" anchor="ctr" anchorCtr="0">
          <a:noAutofit/>
        </a:bodyPr>
        <a:lstStyle/>
        <a:p>
          <a:pPr lvl="0" algn="ctr" defTabSz="933450">
            <a:lnSpc>
              <a:spcPct val="90000"/>
            </a:lnSpc>
            <a:spcBef>
              <a:spcPct val="0"/>
            </a:spcBef>
            <a:spcAft>
              <a:spcPct val="35000"/>
            </a:spcAft>
          </a:pPr>
          <a:r>
            <a:rPr lang="kk-KZ" sz="2100" kern="1200" dirty="0" smtClean="0">
              <a:latin typeface="Times New Roman" pitchFamily="18" charset="0"/>
              <a:cs typeface="Times New Roman" pitchFamily="18" charset="0"/>
            </a:rPr>
            <a:t>жаңалықтар енгізу қызметі</a:t>
          </a:r>
          <a:endParaRPr lang="ru-RU" sz="2100" kern="1200" dirty="0">
            <a:latin typeface="Times New Roman" pitchFamily="18" charset="0"/>
            <a:cs typeface="Times New Roman" pitchFamily="18" charset="0"/>
          </a:endParaRPr>
        </a:p>
      </dsp:txBody>
      <dsp:txXfrm>
        <a:off x="4293236" y="1524539"/>
        <a:ext cx="1737267" cy="1737267"/>
      </dsp:txXfrm>
    </dsp:sp>
    <dsp:sp modelId="{EAAA8FB6-4DC3-46C5-8969-5233C108F1F4}">
      <dsp:nvSpPr>
        <dsp:cNvPr id="0" name=""/>
        <dsp:cNvSpPr/>
      </dsp:nvSpPr>
      <dsp:spPr>
        <a:xfrm>
          <a:off x="5898930" y="1164739"/>
          <a:ext cx="2456867" cy="2456867"/>
        </a:xfrm>
        <a:prstGeom prst="ellipse">
          <a:avLst/>
        </a:prstGeom>
        <a:solidFill>
          <a:schemeClr val="accent5">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5210" tIns="26670" rIns="135210" bIns="26670" numCol="1" spcCol="1270" anchor="ctr" anchorCtr="0">
          <a:noAutofit/>
        </a:bodyPr>
        <a:lstStyle/>
        <a:p>
          <a:pPr lvl="0" algn="ctr" defTabSz="933450">
            <a:lnSpc>
              <a:spcPct val="90000"/>
            </a:lnSpc>
            <a:spcBef>
              <a:spcPct val="0"/>
            </a:spcBef>
            <a:spcAft>
              <a:spcPct val="35000"/>
            </a:spcAft>
          </a:pPr>
          <a:r>
            <a:rPr lang="kk-KZ" sz="2100" kern="1200" dirty="0" smtClean="0">
              <a:latin typeface="Times New Roman" pitchFamily="18" charset="0"/>
              <a:cs typeface="Times New Roman" pitchFamily="18" charset="0"/>
            </a:rPr>
            <a:t>матриалық құрылымдар</a:t>
          </a:r>
          <a:endParaRPr lang="ru-RU" sz="2100" kern="1200" dirty="0">
            <a:latin typeface="Times New Roman" pitchFamily="18" charset="0"/>
            <a:cs typeface="Times New Roman" pitchFamily="18" charset="0"/>
          </a:endParaRPr>
        </a:p>
      </dsp:txBody>
      <dsp:txXfrm>
        <a:off x="6258730" y="1524539"/>
        <a:ext cx="1737267" cy="173726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C3F416CD-67A3-4CF0-A210-F6AF31AC147F}" type="datetimeFigureOut">
              <a:rPr lang="en-US" smtClean="0"/>
              <a:pPr/>
              <a:t>11/11/2021</a:t>
            </a:fld>
            <a:endParaRPr lang="en-US"/>
          </a:p>
        </p:txBody>
      </p:sp>
      <p:sp>
        <p:nvSpPr>
          <p:cNvPr id="17" name="Нижний колонтитул 16"/>
          <p:cNvSpPr>
            <a:spLocks noGrp="1"/>
          </p:cNvSpPr>
          <p:nvPr>
            <p:ph type="ftr" sz="quarter" idx="11"/>
          </p:nvPr>
        </p:nvSpPr>
        <p:spPr>
          <a:xfrm>
            <a:off x="5410200" y="4205288"/>
            <a:ext cx="1295400" cy="457200"/>
          </a:xfrm>
        </p:spPr>
        <p:txBody>
          <a:bodyPr/>
          <a:lstStyle/>
          <a:p>
            <a:endParaRPr kumimoji="0" lang="en-US" dirty="0"/>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72CDAE-975D-4EEB-8BCF-08FC9ECC3DCF}"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3F416CD-67A3-4CF0-A210-F6AF31AC147F}" type="datetimeFigureOut">
              <a:rPr lang="en-US" smtClean="0"/>
              <a:pPr/>
              <a:t>11/11/2021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572CDAE-975D-4EEB-8BCF-08FC9ECC3DCF}"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E572CDAE-975D-4EEB-8BCF-08FC9ECC3DCF}" type="datetimeFigureOut">
              <a:rPr lang="ru-RU" smtClean="0"/>
              <a:pPr/>
              <a:t>11.11.2021</a:t>
            </a:fld>
            <a:endParaRPr lang="ru-RU"/>
          </a:p>
        </p:txBody>
      </p:sp>
      <p:sp>
        <p:nvSpPr>
          <p:cNvPr id="27" name="Номер слайда 26"/>
          <p:cNvSpPr>
            <a:spLocks noGrp="1"/>
          </p:cNvSpPr>
          <p:nvPr>
            <p:ph type="sldNum" sz="quarter" idx="11"/>
          </p:nvPr>
        </p:nvSpPr>
        <p:spPr/>
        <p:txBody>
          <a:bodyPr rtlCol="0"/>
          <a:lstStyle/>
          <a:p>
            <a:fld id="{C537D4F3-B2E3-445E-8EEE-2C9E66CD8247}"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E572CDAE-975D-4EEB-8BCF-08FC9ECC3DCF}" type="datetimeFigureOut">
              <a:rPr lang="ru-RU" smtClean="0"/>
              <a:pPr/>
              <a:t>11.11.2021</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572CDAE-975D-4EEB-8BCF-08FC9ECC3DCF}" type="datetimeFigureOut">
              <a:rPr lang="ru-RU" smtClean="0"/>
              <a:pPr/>
              <a:t>11.11.2021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572CDAE-975D-4EEB-8BCF-08FC9ECC3DCF}"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572CDAE-975D-4EEB-8BCF-08FC9ECC3DCF}"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72CDAE-975D-4EEB-8BCF-08FC9ECC3DCF}"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572CDAE-975D-4EEB-8BCF-08FC9ECC3DCF}"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537D4F3-B2E3-445E-8EEE-2C9E66CD8247}" type="slidenum">
              <a:rPr lang="ru-RU" smtClean="0"/>
              <a:pPr/>
              <a:t>‹#›</a:t>
            </a:fld>
            <a:endParaRPr lang="ru-RU"/>
          </a:p>
        </p:txBody>
      </p:sp>
    </p:spTree>
  </p:cSld>
  <p:clrMapOvr>
    <a:masterClrMapping/>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solidFill>
                <a:srgbClr val="438086"/>
              </a:solidFill>
            </a:endParaRPr>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254238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885956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662279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6" name="Нижний колонтитул 5"/>
          <p:cNvSpPr>
            <a:spLocks noGrp="1"/>
          </p:cNvSpPr>
          <p:nvPr>
            <p:ph type="ftr" sz="quarter" idx="11"/>
          </p:nvPr>
        </p:nvSpPr>
        <p:spPr/>
        <p:txBody>
          <a:bodyPr/>
          <a:lstStyle/>
          <a:p>
            <a:endParaRPr lang="ru-RU">
              <a:solidFill>
                <a:srgbClr val="438086"/>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923915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4C71EC6-210F-42DE-9C53-41977AD35B3D}" type="datetimeFigureOut">
              <a:rPr lang="ru-RU" smtClean="0">
                <a:solidFill>
                  <a:srgbClr val="438086"/>
                </a:solidFill>
              </a:rPr>
              <a:pPr/>
              <a:t>11.11.2021</a:t>
            </a:fld>
            <a:endParaRPr lang="ru-RU">
              <a:solidFill>
                <a:srgbClr val="438086"/>
              </a:solidFill>
            </a:endParaRPr>
          </a:p>
        </p:txBody>
      </p:sp>
      <p:sp>
        <p:nvSpPr>
          <p:cNvPr id="27" name="Номер слайда 26"/>
          <p:cNvSpPr>
            <a:spLocks noGrp="1"/>
          </p:cNvSpPr>
          <p:nvPr>
            <p:ph type="sldNum" sz="quarter" idx="11"/>
          </p:nvPr>
        </p:nvSpPr>
        <p:spPr/>
        <p:txBody>
          <a:bodyPr rtlCol="0"/>
          <a:lstStyle/>
          <a:p>
            <a:fld id="{B19B0651-EE4F-4900-A07F-96A6BFA9D0F0}"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solidFill>
                <a:srgbClr val="438086"/>
              </a:solidFill>
            </a:endParaRPr>
          </a:p>
        </p:txBody>
      </p:sp>
    </p:spTree>
    <p:extLst>
      <p:ext uri="{BB962C8B-B14F-4D97-AF65-F5344CB8AC3E}">
        <p14:creationId xmlns:p14="http://schemas.microsoft.com/office/powerpoint/2010/main" val="3519574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solidFill>
                <a:srgbClr val="438086"/>
              </a:solidFill>
            </a:endParaRPr>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92519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3" name="Нижний колонтитул 2"/>
          <p:cNvSpPr>
            <a:spLocks noGrp="1"/>
          </p:cNvSpPr>
          <p:nvPr>
            <p:ph type="ftr" sz="quarter" idx="11"/>
          </p:nvPr>
        </p:nvSpPr>
        <p:spPr/>
        <p:txBody>
          <a:bodyPr/>
          <a:lstStyle/>
          <a:p>
            <a:endParaRPr lang="ru-RU">
              <a:solidFill>
                <a:srgbClr val="438086"/>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774849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6" name="Нижний колонтитул 5"/>
          <p:cNvSpPr>
            <a:spLocks noGrp="1"/>
          </p:cNvSpPr>
          <p:nvPr>
            <p:ph type="ftr" sz="quarter" idx="11"/>
          </p:nvPr>
        </p:nvSpPr>
        <p:spPr/>
        <p:txBody>
          <a:bodyPr/>
          <a:lstStyle/>
          <a:p>
            <a:endParaRPr lang="ru-RU">
              <a:solidFill>
                <a:srgbClr val="438086"/>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622908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6" name="Нижний колонтитул 5"/>
          <p:cNvSpPr>
            <a:spLocks noGrp="1"/>
          </p:cNvSpPr>
          <p:nvPr>
            <p:ph type="ftr" sz="quarter" idx="11"/>
          </p:nvPr>
        </p:nvSpPr>
        <p:spPr/>
        <p:txBody>
          <a:bodyPr/>
          <a:lstStyle/>
          <a:p>
            <a:endParaRPr lang="ru-RU">
              <a:solidFill>
                <a:srgbClr val="438086"/>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158613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4165610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826654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572CDAE-975D-4EEB-8BCF-08FC9ECC3DCF}" type="datetimeFigureOut">
              <a:rPr lang="ru-RU" smtClean="0"/>
              <a:pPr/>
              <a:t>11.11.2021</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537D4F3-B2E3-445E-8EEE-2C9E66CD824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solidFill>
                <a:srgbClr val="438086"/>
              </a:solidFill>
            </a:endParaRPr>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418818161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1916832"/>
            <a:ext cx="8458200" cy="1470025"/>
          </a:xfrm>
        </p:spPr>
        <p:txBody>
          <a:bodyPr/>
          <a:lstStyle/>
          <a:p>
            <a:pPr algn="ctr"/>
            <a:r>
              <a:rPr lang="kk-KZ" dirty="0" smtClean="0"/>
              <a:t>Ұйымдастыру қызметі</a:t>
            </a:r>
            <a:endParaRPr lang="ru-RU" dirty="0"/>
          </a:p>
        </p:txBody>
      </p:sp>
      <p:sp>
        <p:nvSpPr>
          <p:cNvPr id="4" name="Текст 5">
            <a:extLst>
              <a:ext uri="{FF2B5EF4-FFF2-40B4-BE49-F238E27FC236}">
                <a16:creationId xmlns:a16="http://schemas.microsoft.com/office/drawing/2014/main" id="{7D32C2CB-E1EA-854A-8B70-93F81680EBA6}"/>
              </a:ext>
            </a:extLst>
          </p:cNvPr>
          <p:cNvSpPr txBox="1">
            <a:spLocks/>
          </p:cNvSpPr>
          <p:nvPr/>
        </p:nvSpPr>
        <p:spPr>
          <a:xfrm>
            <a:off x="-1116632" y="404664"/>
            <a:ext cx="9525000" cy="1586380"/>
          </a:xfrm>
          <a:prstGeom prst="rect">
            <a:avLst/>
          </a:prstGeom>
        </p:spPr>
        <p:txBody>
          <a:bodyPr vert="horz" anchor="ctr">
            <a:normAutofit/>
          </a:bodyPr>
          <a:lstStyle/>
          <a:p>
            <a:pPr lvl="8" algn="ctr">
              <a:spcBef>
                <a:spcPts val="300"/>
              </a:spcBef>
              <a:buClr>
                <a:srgbClr val="A04DA3"/>
              </a:buClr>
              <a:buFont typeface="Georgia"/>
              <a:buNone/>
              <a:defRPr/>
            </a:pPr>
            <a:endParaRPr lang="ru-RU" dirty="0">
              <a:solidFill>
                <a:prstClr val="white"/>
              </a:solidFill>
            </a:endParaRPr>
          </a:p>
        </p:txBody>
      </p:sp>
      <p:sp>
        <p:nvSpPr>
          <p:cNvPr id="7" name="Текст 5">
            <a:extLst>
              <a:ext uri="{FF2B5EF4-FFF2-40B4-BE49-F238E27FC236}">
                <a16:creationId xmlns:a16="http://schemas.microsoft.com/office/drawing/2014/main" id="{7D32C2CB-E1EA-854A-8B70-93F81680EBA6}"/>
              </a:ext>
            </a:extLst>
          </p:cNvPr>
          <p:cNvSpPr txBox="1">
            <a:spLocks/>
          </p:cNvSpPr>
          <p:nvPr/>
        </p:nvSpPr>
        <p:spPr>
          <a:xfrm>
            <a:off x="-540568" y="4581128"/>
            <a:ext cx="9484558" cy="1586380"/>
          </a:xfrm>
          <a:prstGeom prst="rect">
            <a:avLst/>
          </a:prstGeom>
        </p:spPr>
        <p:txBody>
          <a:bodyPr>
            <a:normAutofit/>
          </a:bodyPr>
          <a:lstStyle/>
          <a:p>
            <a:pPr marL="2240280" lvl="8" indent="-182880" algn="r">
              <a:spcBef>
                <a:spcPts val="300"/>
              </a:spcBef>
              <a:buClr>
                <a:srgbClr val="A04DA3"/>
              </a:buClr>
              <a:defRPr/>
            </a:pPr>
            <a:endParaRPr lang="ru-RU" dirty="0">
              <a:solidFill>
                <a:srgbClr val="002060"/>
              </a:solidFill>
            </a:endParaRPr>
          </a:p>
        </p:txBody>
      </p:sp>
    </p:spTree>
    <p:extLst>
      <p:ext uri="{BB962C8B-B14F-4D97-AF65-F5344CB8AC3E}">
        <p14:creationId xmlns:p14="http://schemas.microsoft.com/office/powerpoint/2010/main" val="1370127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lstStyle/>
          <a:p>
            <a:pPr algn="ctr"/>
            <a:r>
              <a:rPr lang="kk-KZ" dirty="0" smtClean="0">
                <a:latin typeface="Times New Roman" pitchFamily="18" charset="0"/>
                <a:cs typeface="Times New Roman" pitchFamily="18" charset="0"/>
              </a:rPr>
              <a:t>Жоспар: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714488"/>
            <a:ext cx="8286808" cy="4686312"/>
          </a:xfrm>
        </p:spPr>
        <p:txBody>
          <a:bodyPr>
            <a:normAutofit fontScale="92500"/>
          </a:bodyPr>
          <a:lstStyle/>
          <a:p>
            <a:pPr marL="0" indent="0" algn="just">
              <a:lnSpc>
                <a:spcPct val="100000"/>
              </a:lnSpc>
              <a:spcBef>
                <a:spcPts val="0"/>
              </a:spcBef>
              <a:buNone/>
            </a:pPr>
            <a:r>
              <a:rPr lang="kk-KZ" dirty="0" smtClean="0">
                <a:latin typeface="Times New Roman" pitchFamily="18" charset="0"/>
                <a:cs typeface="Times New Roman" pitchFamily="18" charset="0"/>
              </a:rPr>
              <a:t>1. Ұйымдастыру функциясының мазмұны. </a:t>
            </a:r>
            <a:endParaRPr lang="ru-RU" dirty="0" smtClean="0">
              <a:latin typeface="Times New Roman" pitchFamily="18" charset="0"/>
              <a:cs typeface="Times New Roman" pitchFamily="18" charset="0"/>
            </a:endParaRPr>
          </a:p>
          <a:p>
            <a:pPr marL="0" indent="0" algn="just">
              <a:lnSpc>
                <a:spcPct val="100000"/>
              </a:lnSpc>
              <a:spcBef>
                <a:spcPts val="0"/>
              </a:spcBef>
              <a:buNone/>
            </a:pPr>
            <a:r>
              <a:rPr lang="kk-KZ" dirty="0" smtClean="0">
                <a:latin typeface="Times New Roman" pitchFamily="18" charset="0"/>
                <a:cs typeface="Times New Roman" pitchFamily="18" charset="0"/>
              </a:rPr>
              <a:t>2. Делегирлеу, өкілеттіліктер және жауапкершілік. Менеджмент жүйесінде өкілеттілікті делегирлеу және жауапкершілікті бөлу. </a:t>
            </a:r>
            <a:endParaRPr lang="ru-RU" dirty="0" smtClean="0">
              <a:latin typeface="Times New Roman" pitchFamily="18" charset="0"/>
              <a:cs typeface="Times New Roman" pitchFamily="18" charset="0"/>
            </a:endParaRPr>
          </a:p>
          <a:p>
            <a:pPr marL="0" indent="0" algn="just">
              <a:lnSpc>
                <a:spcPct val="100000"/>
              </a:lnSpc>
              <a:spcBef>
                <a:spcPts val="0"/>
              </a:spcBef>
              <a:buNone/>
            </a:pPr>
            <a:r>
              <a:rPr lang="kk-KZ" dirty="0" smtClean="0">
                <a:latin typeface="Times New Roman" pitchFamily="18" charset="0"/>
                <a:cs typeface="Times New Roman" pitchFamily="18" charset="0"/>
              </a:rPr>
              <a:t>3. Сызықты және аппараттық (штабтық) өкілеттіліктер. Өкілеттілік және билік.</a:t>
            </a:r>
            <a:endParaRPr lang="ru-RU" dirty="0" smtClean="0">
              <a:latin typeface="Times New Roman" pitchFamily="18" charset="0"/>
              <a:cs typeface="Times New Roman" pitchFamily="18" charset="0"/>
            </a:endParaRPr>
          </a:p>
          <a:p>
            <a:pPr marL="0" indent="0" algn="just">
              <a:lnSpc>
                <a:spcPct val="100000"/>
              </a:lnSpc>
              <a:spcBef>
                <a:spcPts val="0"/>
              </a:spcBef>
              <a:buNone/>
            </a:pPr>
            <a:r>
              <a:rPr lang="kk-KZ" dirty="0" smtClean="0">
                <a:latin typeface="Times New Roman" pitchFamily="18" charset="0"/>
                <a:cs typeface="Times New Roman" pitchFamily="18" charset="0"/>
              </a:rPr>
              <a:t>4. Басқарудың ұйымдастырушылық құрылымы туралы түсінік. Басқарудың ұйымдастырушылық құрылымының түрлері: сызықтық, функционалдық, сызықтық−функционалдық (штабтық), матрицалық, жобалық. Олардың артықшылықтары мен кемшіліктері. </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562302"/>
            <a:ext cx="8215370" cy="1097280"/>
          </a:xfrm>
        </p:spPr>
        <p:txBody>
          <a:bodyPr>
            <a:normAutofit fontScale="90000"/>
          </a:bodyPr>
          <a:lstStyle/>
          <a:p>
            <a:r>
              <a:rPr lang="kk-KZ" b="1" dirty="0" smtClean="0">
                <a:latin typeface="Times New Roman" pitchFamily="18" charset="0"/>
                <a:cs typeface="Times New Roman" pitchFamily="18" charset="0"/>
              </a:rPr>
              <a:t>1. Ұйымдастыру функциясының мазмұны</a:t>
            </a:r>
            <a:endParaRPr lang="ru-RU" b="1" dirty="0"/>
          </a:p>
        </p:txBody>
      </p:sp>
      <p:sp>
        <p:nvSpPr>
          <p:cNvPr id="3" name="Содержимое 2"/>
          <p:cNvSpPr>
            <a:spLocks noGrp="1"/>
          </p:cNvSpPr>
          <p:nvPr>
            <p:ph idx="1"/>
          </p:nvPr>
        </p:nvSpPr>
        <p:spPr>
          <a:xfrm>
            <a:off x="571472" y="2057400"/>
            <a:ext cx="8072494" cy="4343400"/>
          </a:xfrm>
        </p:spPr>
        <p:txBody>
          <a:bodyPr>
            <a:normAutofit fontScale="92500"/>
          </a:bodyPr>
          <a:lstStyle/>
          <a:p>
            <a:pPr marL="0" indent="360000" algn="just">
              <a:lnSpc>
                <a:spcPct val="100000"/>
              </a:lnSpc>
              <a:spcBef>
                <a:spcPts val="0"/>
              </a:spcBef>
              <a:buNone/>
            </a:pPr>
            <a:r>
              <a:rPr lang="kk-KZ" b="1" dirty="0" smtClean="0">
                <a:latin typeface="Times New Roman" pitchFamily="18" charset="0"/>
                <a:cs typeface="Times New Roman" pitchFamily="18" charset="0"/>
              </a:rPr>
              <a:t>Ұйымдастыру дегеніміз </a:t>
            </a:r>
            <a:r>
              <a:rPr lang="kk-KZ" dirty="0" smtClean="0">
                <a:latin typeface="Times New Roman" pitchFamily="18" charset="0"/>
                <a:cs typeface="Times New Roman" pitchFamily="18" charset="0"/>
              </a:rPr>
              <a:t>- ол мақсаттарға жету үшін адамдарға бірге тиімді жұмыс істеуге мүмкіншілік беретін кәсіпорын құрлымын таңдау және жасау үрдісі. </a:t>
            </a:r>
          </a:p>
          <a:p>
            <a:pPr marL="0" indent="360000" algn="just">
              <a:lnSpc>
                <a:spcPct val="100000"/>
              </a:lnSpc>
              <a:spcBef>
                <a:spcPts val="0"/>
              </a:spcBef>
              <a:buNone/>
            </a:pPr>
            <a:r>
              <a:rPr lang="kk-KZ" dirty="0" smtClean="0">
                <a:latin typeface="Times New Roman" pitchFamily="18" charset="0"/>
                <a:cs typeface="Times New Roman" pitchFamily="18" charset="0"/>
              </a:rPr>
              <a:t>Ұйымдастыру функциясы жоспарлау функциясымен тығыз байланыста. Жоспарлау функциясы мақсаттарды жүзеге асыруға бағытталған, ал ұйымдастыру функциясының басты компоненті адамдар болатын жұмыс құрлымымен құрастыру. Әрбір ұйым жұмыс түрлері мен олардың көлемдеріне байланыссыз белгілі бір тәртіппен ұйымдастыруға тиісті. </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2057400"/>
            <a:ext cx="8215370" cy="4343400"/>
          </a:xfrm>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Ұйымдастыру үрдісі көп жағдайда ұйымның мақсатына жауап бере алатын, оның ішкі және сыртқы ортасынан ықпал ететін тиімді құрылымды құрумен байланыстырылады. Ұйымдастыру функциясын орындау үрдісінде басшылыққа алатын қағидалар жиынтығы бар, олар:</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Содержимое 3"/>
          <p:cNvGraphicFramePr>
            <a:graphicFrameLocks noGrp="1"/>
          </p:cNvGraphicFramePr>
          <p:nvPr>
            <p:ph idx="1"/>
          </p:nvPr>
        </p:nvGraphicFramePr>
        <p:xfrm>
          <a:off x="428596" y="1714488"/>
          <a:ext cx="8429684" cy="4686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642910" y="1714488"/>
            <a:ext cx="8001056" cy="4686312"/>
          </a:xfrm>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Өзіміз білетіндей, басқарудың ғылым ретінде қалыптасуында орын алған үрдістік, жүйелік, бихевиоралдық және жағдайлық көзқарастар құрылым кезде қолданылады. Және де бір </a:t>
            </a:r>
            <a:r>
              <a:rPr lang="kk-KZ" b="1" dirty="0" smtClean="0">
                <a:latin typeface="Times New Roman" pitchFamily="18" charset="0"/>
                <a:cs typeface="Times New Roman" pitchFamily="18" charset="0"/>
              </a:rPr>
              <a:t>бюрократтық (кеңсешілдік) деп </a:t>
            </a:r>
            <a:r>
              <a:rPr lang="kk-KZ" dirty="0" smtClean="0">
                <a:latin typeface="Times New Roman" pitchFamily="18" charset="0"/>
                <a:cs typeface="Times New Roman" pitchFamily="18" charset="0"/>
              </a:rPr>
              <a:t>аталытын көзқарас еңбек бөлінісінің жоғарғы дәрежесімен, қызмет лауазымдарының бөлінуінің жетілдіруімен, бұйрық беру тізбектілігімен, жүріс – тұрыс ережелерінің болуымен сипатталады. Сол жүйені М. Вебер </a:t>
            </a:r>
            <a:r>
              <a:rPr lang="kk-KZ" b="1" dirty="0" smtClean="0">
                <a:latin typeface="Times New Roman" pitchFamily="18" charset="0"/>
                <a:cs typeface="Times New Roman" pitchFamily="18" charset="0"/>
              </a:rPr>
              <a:t>«тиімді бюрократия» </a:t>
            </a:r>
            <a:r>
              <a:rPr lang="kk-KZ" dirty="0" smtClean="0">
                <a:latin typeface="Times New Roman" pitchFamily="18" charset="0"/>
                <a:cs typeface="Times New Roman" pitchFamily="18" charset="0"/>
              </a:rPr>
              <a:t>деп аталған.</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1857364"/>
            <a:ext cx="8072494" cy="4543436"/>
          </a:xfrm>
        </p:spPr>
        <p:txBody>
          <a:bodyPr>
            <a:normAutofit fontScale="92500" lnSpcReduction="10000"/>
          </a:bodyPr>
          <a:lstStyle/>
          <a:p>
            <a:pPr marL="0" indent="228600" algn="just">
              <a:lnSpc>
                <a:spcPct val="100000"/>
              </a:lnSpc>
              <a:spcBef>
                <a:spcPts val="0"/>
              </a:spcBef>
              <a:buNone/>
            </a:pPr>
            <a:r>
              <a:rPr lang="kk-KZ" dirty="0" smtClean="0">
                <a:latin typeface="Times New Roman" pitchFamily="18" charset="0"/>
                <a:cs typeface="Times New Roman" pitchFamily="18" charset="0"/>
              </a:rPr>
              <a:t>Ұйымдастырудың басқару функциясы өндірісті ұйымдастырудың белгілі алты принципі бойынша құрылады: </a:t>
            </a:r>
            <a:r>
              <a:rPr lang="kk-KZ" b="1" dirty="0" smtClean="0">
                <a:latin typeface="Times New Roman" pitchFamily="18" charset="0"/>
                <a:cs typeface="Times New Roman" pitchFamily="18" charset="0"/>
              </a:rPr>
              <a:t>мамандыру, пропорциялық, параллелдік (қатарластық), дәлділік, үздіксіз және ырғақтылық.</a:t>
            </a:r>
            <a:endParaRPr lang="ru-RU" b="1" dirty="0" smtClean="0">
              <a:latin typeface="Times New Roman" pitchFamily="18" charset="0"/>
              <a:cs typeface="Times New Roman" pitchFamily="18" charset="0"/>
            </a:endParaRPr>
          </a:p>
          <a:p>
            <a:pPr marL="0" indent="228600" algn="just">
              <a:lnSpc>
                <a:spcPct val="100000"/>
              </a:lnSpc>
              <a:spcBef>
                <a:spcPts val="0"/>
              </a:spcBef>
              <a:buNone/>
            </a:pPr>
            <a:r>
              <a:rPr lang="kk-KZ" dirty="0" smtClean="0">
                <a:latin typeface="Times New Roman" pitchFamily="18" charset="0"/>
                <a:cs typeface="Times New Roman" pitchFamily="18" charset="0"/>
              </a:rPr>
              <a:t>Ұйымдастырудың өзі адамдардың бірлескен іс-қимылын бейнелейді. Бірқатар физиологиялық, биологиялық, психологиялық және әлеуметтік шектеулерге байланысты адамдар өз мақсатына жету үшін бірігуге, бірлесіп әрекет етуге мәжбүр болады. Мұндай бірлесу көп жағдайда қолайлы болуы, әрі белгілі бір ұйымдық құрылымда шығынды аз жұмсауды қажет етуі мүмкін. </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1857364"/>
            <a:ext cx="8143932" cy="4543436"/>
          </a:xfrm>
        </p:spPr>
        <p:txBody>
          <a:bodyPr>
            <a:normAutofit fontScale="85000" lnSpcReduction="10000"/>
          </a:bodyPr>
          <a:lstStyle/>
          <a:p>
            <a:pPr marL="0" indent="228600" algn="just">
              <a:lnSpc>
                <a:spcPct val="110000"/>
              </a:lnSpc>
              <a:spcBef>
                <a:spcPts val="0"/>
              </a:spcBef>
              <a:buNone/>
            </a:pPr>
            <a:r>
              <a:rPr lang="kk-KZ" b="1" dirty="0" smtClean="0">
                <a:latin typeface="Times New Roman" pitchFamily="18" charset="0"/>
                <a:cs typeface="Times New Roman" pitchFamily="18" charset="0"/>
              </a:rPr>
              <a:t>Ұйымдастыру </a:t>
            </a:r>
            <a:r>
              <a:rPr lang="kk-KZ" dirty="0" smtClean="0">
                <a:latin typeface="Times New Roman" pitchFamily="18" charset="0"/>
                <a:cs typeface="Times New Roman" pitchFamily="18" charset="0"/>
              </a:rPr>
              <a:t>- бұл кәсіпорын құрылымын құру үрдісі, оның өзі адамдардың өз мақсатына жетуі үшін тиімді жұмыс істеуіне мүмкіндік береді. </a:t>
            </a:r>
            <a:endParaRPr lang="ru-RU" dirty="0" smtClean="0">
              <a:latin typeface="Times New Roman" pitchFamily="18" charset="0"/>
              <a:cs typeface="Times New Roman" pitchFamily="18" charset="0"/>
            </a:endParaRPr>
          </a:p>
          <a:p>
            <a:pPr marL="0" indent="228600" algn="just">
              <a:lnSpc>
                <a:spcPct val="110000"/>
              </a:lnSpc>
              <a:spcBef>
                <a:spcPts val="0"/>
              </a:spcBef>
              <a:buNone/>
            </a:pPr>
            <a:r>
              <a:rPr lang="kk-KZ" b="1" dirty="0" smtClean="0">
                <a:latin typeface="Times New Roman" pitchFamily="18" charset="0"/>
                <a:cs typeface="Times New Roman" pitchFamily="18" charset="0"/>
              </a:rPr>
              <a:t>Ұйымдық құрылымды құрудағы әр түрлі көзқарастар. </a:t>
            </a:r>
            <a:r>
              <a:rPr lang="kk-KZ" dirty="0" smtClean="0">
                <a:latin typeface="Times New Roman" pitchFamily="18" charset="0"/>
                <a:cs typeface="Times New Roman" pitchFamily="18" charset="0"/>
              </a:rPr>
              <a:t>Басшының міндеті ұйымының мақсаты мен міндетіне толық сай келетін, әрі оның ішкі және сыртқы факторларына ықпал ететін құрылымды таңдап алу. «</a:t>
            </a:r>
            <a:r>
              <a:rPr lang="kk-KZ" b="1" dirty="0" smtClean="0">
                <a:latin typeface="Times New Roman" pitchFamily="18" charset="0"/>
                <a:cs typeface="Times New Roman" pitchFamily="18" charset="0"/>
              </a:rPr>
              <a:t>Ең қолайлы құрылым </a:t>
            </a:r>
            <a:r>
              <a:rPr lang="kk-KZ" dirty="0" smtClean="0">
                <a:latin typeface="Times New Roman" pitchFamily="18" charset="0"/>
                <a:cs typeface="Times New Roman" pitchFamily="18" charset="0"/>
              </a:rPr>
              <a:t>- бұл ұйымның сыртқы ортамен бірлесіп әрекет етуіне барынша мүмкіндік беретін, өз қызметкерлерінің күш-жігерін өнімді, әрі тиімді бөлетін, бағыттайтын, сол арқылы клиеттердің қажетін қанағаттандырып, жоғары тиімділікті өз мақсатына жететін құрылым».</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562302"/>
            <a:ext cx="8143932" cy="1097280"/>
          </a:xfrm>
        </p:spPr>
        <p:txBody>
          <a:bodyPr>
            <a:normAutofit fontScale="90000"/>
          </a:bodyPr>
          <a:lstStyle/>
          <a:p>
            <a:r>
              <a:rPr lang="kk-KZ" dirty="0" smtClean="0">
                <a:latin typeface="Times New Roman" pitchFamily="18" charset="0"/>
                <a:cs typeface="Times New Roman" pitchFamily="18" charset="0"/>
              </a:rPr>
              <a:t>Ұйымдастыру кезінде қолданылатын негізгі элементтер: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571472" y="1928802"/>
            <a:ext cx="8143932" cy="4471998"/>
          </a:xfrm>
        </p:spPr>
        <p:txBody>
          <a:bodyPr>
            <a:normAutofit lnSpcReduction="10000"/>
          </a:bodyPr>
          <a:lstStyle/>
          <a:p>
            <a:pPr marL="0" lvl="0" indent="228600" algn="just">
              <a:lnSpc>
                <a:spcPct val="100000"/>
              </a:lnSpc>
              <a:spcBef>
                <a:spcPts val="0"/>
              </a:spcBef>
              <a:buNone/>
            </a:pPr>
            <a:r>
              <a:rPr lang="kk-KZ" b="1" dirty="0" smtClean="0">
                <a:latin typeface="Times New Roman" pitchFamily="18" charset="0"/>
                <a:cs typeface="Times New Roman" pitchFamily="18" charset="0"/>
              </a:rPr>
              <a:t>Міндет:</a:t>
            </a:r>
            <a:r>
              <a:rPr lang="kk-KZ"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міндет дегеніміз </a:t>
            </a:r>
            <a:r>
              <a:rPr lang="kk-KZ" dirty="0" smtClean="0">
                <a:latin typeface="Times New Roman" pitchFamily="18" charset="0"/>
                <a:cs typeface="Times New Roman" pitchFamily="18" charset="0"/>
              </a:rPr>
              <a:t>- алдын ала жазылған жұмыс, жұмыс сериясы немесе алдын-ала келісілген мерзімде және алдын ала белгіленген тәсілмен орындауға тиісті жұмыс бөлігі. Ұйымдстырудағы міндет 3-категорияға бөлінеді: адамдармен, матералдармен, ақпаратпен жұмыс істеу. </a:t>
            </a:r>
            <a:endParaRPr lang="ru-RU" dirty="0" smtClean="0">
              <a:latin typeface="Times New Roman" pitchFamily="18" charset="0"/>
              <a:cs typeface="Times New Roman" pitchFamily="18" charset="0"/>
            </a:endParaRPr>
          </a:p>
          <a:p>
            <a:pPr marL="0" lvl="0" indent="228600" algn="just">
              <a:lnSpc>
                <a:spcPct val="100000"/>
              </a:lnSpc>
              <a:spcBef>
                <a:spcPts val="0"/>
              </a:spcBef>
              <a:buNone/>
            </a:pPr>
            <a:r>
              <a:rPr lang="kk-KZ" b="1" dirty="0" smtClean="0">
                <a:latin typeface="Times New Roman" pitchFamily="18" charset="0"/>
                <a:cs typeface="Times New Roman" pitchFamily="18" charset="0"/>
              </a:rPr>
              <a:t>Жауапкершілік: </a:t>
            </a:r>
            <a:r>
              <a:rPr lang="kk-KZ" dirty="0" smtClean="0">
                <a:latin typeface="Times New Roman" pitchFamily="18" charset="0"/>
                <a:cs typeface="Times New Roman" pitchFamily="18" charset="0"/>
              </a:rPr>
              <a:t>іс-әрекеттерден немесе басқалардың іс-әрекеттерінен немесе бір нәрсеге кепілдік беру нәтижесінен туған есеп беру мәжбүрлегән жауапкершілік деп айтады.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latin typeface="Times New Roman" pitchFamily="18" charset="0"/>
                <a:cs typeface="Times New Roman" pitchFamily="18" charset="0"/>
              </a:rPr>
              <a:t>Ұйымдастыру кезінде қолданылатын негізгі элементтер:</a:t>
            </a:r>
            <a:endParaRPr lang="ru-RU" dirty="0"/>
          </a:p>
        </p:txBody>
      </p:sp>
      <p:sp>
        <p:nvSpPr>
          <p:cNvPr id="3" name="Содержимое 2"/>
          <p:cNvSpPr>
            <a:spLocks noGrp="1"/>
          </p:cNvSpPr>
          <p:nvPr>
            <p:ph idx="1"/>
          </p:nvPr>
        </p:nvSpPr>
        <p:spPr>
          <a:xfrm>
            <a:off x="500034" y="1785926"/>
            <a:ext cx="8072494" cy="4614874"/>
          </a:xfrm>
        </p:spPr>
        <p:txBody>
          <a:bodyPr>
            <a:normAutofit fontScale="77500" lnSpcReduction="20000"/>
          </a:bodyPr>
          <a:lstStyle/>
          <a:p>
            <a:pPr marL="0" lvl="0" indent="228600" algn="just">
              <a:lnSpc>
                <a:spcPct val="110000"/>
              </a:lnSpc>
              <a:spcBef>
                <a:spcPts val="0"/>
              </a:spcBef>
              <a:buNone/>
            </a:pPr>
            <a:r>
              <a:rPr lang="kk-KZ" b="1" dirty="0" smtClean="0">
                <a:latin typeface="Times New Roman" pitchFamily="18" charset="0"/>
                <a:cs typeface="Times New Roman" pitchFamily="18" charset="0"/>
              </a:rPr>
              <a:t>Өкілеттілік: </a:t>
            </a:r>
            <a:r>
              <a:rPr lang="kk-KZ" dirty="0" smtClean="0">
                <a:latin typeface="Times New Roman" pitchFamily="18" charset="0"/>
                <a:cs typeface="Times New Roman" pitchFamily="18" charset="0"/>
              </a:rPr>
              <a:t>ұйым ресурстарын пайдалануда және қызметкерлерді күш жігерін нақтылы бір мәселелерді шешуге бағыттауда берілген шектеулі мүмкіндік немесе құқық болып табылады. </a:t>
            </a:r>
            <a:endParaRPr lang="ru-RU" dirty="0" smtClean="0">
              <a:latin typeface="Times New Roman" pitchFamily="18" charset="0"/>
              <a:cs typeface="Times New Roman" pitchFamily="18" charset="0"/>
            </a:endParaRPr>
          </a:p>
          <a:p>
            <a:pPr marL="0" lvl="0" indent="228600" algn="just">
              <a:lnSpc>
                <a:spcPct val="110000"/>
              </a:lnSpc>
              <a:spcBef>
                <a:spcPts val="0"/>
              </a:spcBef>
              <a:buNone/>
            </a:pPr>
            <a:r>
              <a:rPr lang="kk-KZ" b="1" dirty="0" smtClean="0">
                <a:latin typeface="Times New Roman" pitchFamily="18" charset="0"/>
                <a:cs typeface="Times New Roman" pitchFamily="18" charset="0"/>
              </a:rPr>
              <a:t>Делегирлеу: </a:t>
            </a:r>
            <a:r>
              <a:rPr lang="kk-KZ" dirty="0" smtClean="0">
                <a:latin typeface="Times New Roman" pitchFamily="18" charset="0"/>
                <a:cs typeface="Times New Roman" pitchFamily="18" charset="0"/>
              </a:rPr>
              <a:t>мақсаттардың орындалуына толық жауап беретін адамға өкілдік пен шешімдерді жүзеге асыруды жүктеу, жауапкершілік делегирленбейді. </a:t>
            </a:r>
            <a:endParaRPr lang="ru-RU" dirty="0" smtClean="0">
              <a:latin typeface="Times New Roman" pitchFamily="18" charset="0"/>
              <a:cs typeface="Times New Roman" pitchFamily="18" charset="0"/>
            </a:endParaRPr>
          </a:p>
          <a:p>
            <a:pPr marL="0" lvl="0" indent="228600" algn="just">
              <a:lnSpc>
                <a:spcPct val="110000"/>
              </a:lnSpc>
              <a:spcBef>
                <a:spcPts val="0"/>
              </a:spcBef>
              <a:buNone/>
            </a:pPr>
            <a:r>
              <a:rPr lang="kk-KZ" b="1" dirty="0" smtClean="0">
                <a:latin typeface="Times New Roman" pitchFamily="18" charset="0"/>
                <a:cs typeface="Times New Roman" pitchFamily="18" charset="0"/>
              </a:rPr>
              <a:t>Орталықтандыру: </a:t>
            </a:r>
            <a:r>
              <a:rPr lang="kk-KZ" dirty="0" smtClean="0">
                <a:latin typeface="Times New Roman" pitchFamily="18" charset="0"/>
                <a:cs typeface="Times New Roman" pitchFamily="18" charset="0"/>
              </a:rPr>
              <a:t>шешімдердің жоғарғы жақтан қабылдануы.</a:t>
            </a:r>
            <a:endParaRPr lang="ru-RU" dirty="0" smtClean="0">
              <a:latin typeface="Times New Roman" pitchFamily="18" charset="0"/>
              <a:cs typeface="Times New Roman" pitchFamily="18" charset="0"/>
            </a:endParaRPr>
          </a:p>
          <a:p>
            <a:pPr marL="0" lvl="0" indent="228600" algn="just">
              <a:lnSpc>
                <a:spcPct val="110000"/>
              </a:lnSpc>
              <a:spcBef>
                <a:spcPts val="0"/>
              </a:spcBef>
              <a:buNone/>
            </a:pPr>
            <a:r>
              <a:rPr lang="kk-KZ" b="1" dirty="0" smtClean="0">
                <a:latin typeface="Times New Roman" pitchFamily="18" charset="0"/>
                <a:cs typeface="Times New Roman" pitchFamily="18" charset="0"/>
              </a:rPr>
              <a:t>Орталықсыздандыру:</a:t>
            </a:r>
            <a:r>
              <a:rPr lang="kk-KZ" dirty="0" smtClean="0">
                <a:latin typeface="Times New Roman" pitchFamily="18" charset="0"/>
                <a:cs typeface="Times New Roman" pitchFamily="18" charset="0"/>
              </a:rPr>
              <a:t> шешім қабылдау үрдісінің төменгі жақтағыларға берілуі.</a:t>
            </a:r>
            <a:endParaRPr lang="ru-RU" dirty="0" smtClean="0">
              <a:latin typeface="Times New Roman" pitchFamily="18" charset="0"/>
              <a:cs typeface="Times New Roman" pitchFamily="18" charset="0"/>
            </a:endParaRPr>
          </a:p>
          <a:p>
            <a:pPr marL="0" indent="228600" algn="just">
              <a:lnSpc>
                <a:spcPct val="110000"/>
              </a:lnSpc>
              <a:spcBef>
                <a:spcPts val="0"/>
              </a:spcBef>
              <a:buNone/>
            </a:pPr>
            <a:r>
              <a:rPr lang="kk-KZ" b="1" dirty="0" smtClean="0">
                <a:latin typeface="Times New Roman" pitchFamily="18" charset="0"/>
                <a:cs typeface="Times New Roman" pitchFamily="18" charset="0"/>
              </a:rPr>
              <a:t>Билік құқы: </a:t>
            </a:r>
            <a:r>
              <a:rPr lang="kk-KZ" dirty="0" smtClean="0">
                <a:latin typeface="Times New Roman" pitchFamily="18" charset="0"/>
                <a:cs typeface="Times New Roman" pitchFamily="18" charset="0"/>
              </a:rPr>
              <a:t>басқарушының өз ісін атқарумен байланысты төмендегілерге билік беруі. Бастық өз жұмысын басқа біреуге жүктегеннің өзінде жауапкершіліктен құтылмайды.</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Ұйымдастыру үрдісі</a:t>
            </a:r>
            <a:r>
              <a:rPr lang="ru-RU" dirty="0" smtClean="0"/>
              <a:t> </a:t>
            </a:r>
            <a:r>
              <a:rPr lang="kk-KZ" dirty="0" smtClean="0"/>
              <a:t>төрт </a:t>
            </a:r>
            <a:r>
              <a:rPr lang="ru-RU" dirty="0" err="1" smtClean="0"/>
              <a:t>сатыдан</a:t>
            </a:r>
            <a:r>
              <a:rPr lang="ru-RU" dirty="0" smtClean="0"/>
              <a:t> </a:t>
            </a:r>
            <a:r>
              <a:rPr lang="ru-RU" dirty="0" err="1" smtClean="0"/>
              <a:t>тұрады</a:t>
            </a:r>
            <a:r>
              <a:rPr lang="en-US" dirty="0" smtClean="0"/>
              <a:t>:</a:t>
            </a:r>
            <a:endParaRPr lang="ru-RU" dirty="0"/>
          </a:p>
        </p:txBody>
      </p:sp>
      <p:sp>
        <p:nvSpPr>
          <p:cNvPr id="3" name="Содержимое 2"/>
          <p:cNvSpPr>
            <a:spLocks noGrp="1"/>
          </p:cNvSpPr>
          <p:nvPr>
            <p:ph idx="1"/>
          </p:nvPr>
        </p:nvSpPr>
        <p:spPr>
          <a:xfrm>
            <a:off x="642910" y="2057400"/>
            <a:ext cx="8001056" cy="4343400"/>
          </a:xfrm>
        </p:spPr>
        <p:txBody>
          <a:bodyPr/>
          <a:lstStyle/>
          <a:p>
            <a:pPr lvl="0">
              <a:buFont typeface="Wingdings" pitchFamily="2" charset="2"/>
              <a:buChar char="ü"/>
            </a:pPr>
            <a:r>
              <a:rPr lang="ru-RU" dirty="0" err="1" smtClean="0">
                <a:latin typeface="Times New Roman" pitchFamily="18" charset="0"/>
                <a:cs typeface="Times New Roman" pitchFamily="18" charset="0"/>
              </a:rPr>
              <a:t>жасалатын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жұмыстардың анықталуы және бөлімдерге бөлінуі</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lvl="0">
              <a:buFont typeface="Wingdings" pitchFamily="2" charset="2"/>
              <a:buChar char="ü"/>
            </a:pPr>
            <a:r>
              <a:rPr lang="ru-RU" dirty="0" err="1" smtClean="0">
                <a:latin typeface="Times New Roman" pitchFamily="18" charset="0"/>
                <a:cs typeface="Times New Roman" pitchFamily="18" charset="0"/>
              </a:rPr>
              <a:t>жұмысшылардың анықталуы және тағайындалуы</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lvl="0">
              <a:buFont typeface="Wingdings" pitchFamily="2" charset="2"/>
              <a:buChar char="ü"/>
            </a:pPr>
            <a:r>
              <a:rPr lang="ru-RU" dirty="0" err="1" smtClean="0">
                <a:latin typeface="Times New Roman" pitchFamily="18" charset="0"/>
                <a:cs typeface="Times New Roman" pitchFamily="18" charset="0"/>
              </a:rPr>
              <a:t>міндет</a:t>
            </a:r>
            <a:r>
              <a:rPr lang="ru-RU" dirty="0" smtClean="0">
                <a:latin typeface="Times New Roman" pitchFamily="18" charset="0"/>
                <a:cs typeface="Times New Roman" pitchFamily="18" charset="0"/>
              </a:rPr>
              <a:t> пен </a:t>
            </a:r>
            <a:r>
              <a:rPr lang="ru-RU" dirty="0" err="1" smtClean="0">
                <a:latin typeface="Times New Roman" pitchFamily="18" charset="0"/>
                <a:cs typeface="Times New Roman" pitchFamily="18" charset="0"/>
              </a:rPr>
              <a:t>жауапкершілік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байланыстарының анықталынуы</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lvl="0">
              <a:buFont typeface="Wingdings" pitchFamily="2" charset="2"/>
              <a:buChar char="ü"/>
            </a:pPr>
            <a:r>
              <a:rPr lang="ru-RU" dirty="0" err="1" smtClean="0">
                <a:latin typeface="Times New Roman" pitchFamily="18" charset="0"/>
                <a:cs typeface="Times New Roman" pitchFamily="18" charset="0"/>
              </a:rPr>
              <a:t>орын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ережелердің және әдістердің анықталынуы</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562302"/>
            <a:ext cx="7858180" cy="1097280"/>
          </a:xfrm>
        </p:spPr>
        <p:txBody>
          <a:bodyPr>
            <a:normAutofit fontScale="90000"/>
          </a:bodyPr>
          <a:lstStyle/>
          <a:p>
            <a:r>
              <a:rPr lang="kk-KZ" sz="2400" b="1" dirty="0" smtClean="0">
                <a:latin typeface="Times New Roman" pitchFamily="18" charset="0"/>
                <a:cs typeface="Times New Roman" pitchFamily="18" charset="0"/>
              </a:rPr>
              <a:t>2. Делегирлеу, өкілеттіліктер және жауапкершілік. Менеджмент жүйесінде өкілеттілікті делегирлеу және жауапкершілікті бөлу</a:t>
            </a:r>
            <a:endParaRPr lang="ru-RU" sz="2400" b="1" dirty="0">
              <a:latin typeface="Times New Roman" pitchFamily="18" charset="0"/>
              <a:cs typeface="Times New Roman" pitchFamily="18" charset="0"/>
            </a:endParaRPr>
          </a:p>
        </p:txBody>
      </p:sp>
      <p:sp>
        <p:nvSpPr>
          <p:cNvPr id="3" name="Содержимое 2"/>
          <p:cNvSpPr>
            <a:spLocks noGrp="1"/>
          </p:cNvSpPr>
          <p:nvPr>
            <p:ph idx="1"/>
          </p:nvPr>
        </p:nvSpPr>
        <p:spPr>
          <a:xfrm>
            <a:off x="500034" y="2057400"/>
            <a:ext cx="8215370" cy="4343400"/>
          </a:xfrm>
        </p:spPr>
        <p:txBody>
          <a:bodyPr>
            <a:normAutofit lnSpcReduction="10000"/>
          </a:bodyPr>
          <a:lstStyle/>
          <a:p>
            <a:pPr marL="0" indent="228600" algn="just">
              <a:lnSpc>
                <a:spcPct val="100000"/>
              </a:lnSpc>
              <a:spcBef>
                <a:spcPts val="0"/>
              </a:spcBef>
              <a:buNone/>
            </a:pPr>
            <a:r>
              <a:rPr lang="kk-KZ" dirty="0" smtClean="0">
                <a:latin typeface="Times New Roman" pitchFamily="18" charset="0"/>
                <a:cs typeface="Times New Roman" pitchFamily="18" charset="0"/>
              </a:rPr>
              <a:t>Жоспардың /бағдарламаның/ орындалуын қамтамасыз етуге тиісті ұйымдық құрылымды құруды басқарудың маңызды функцияларының бірі ұйымдастыру береді. </a:t>
            </a:r>
            <a:r>
              <a:rPr lang="kk-KZ" b="1" dirty="0" smtClean="0">
                <a:latin typeface="Times New Roman" pitchFamily="18" charset="0"/>
                <a:cs typeface="Times New Roman" pitchFamily="18" charset="0"/>
              </a:rPr>
              <a:t>Аталған функцияның мақсаты </a:t>
            </a:r>
            <a:r>
              <a:rPr lang="kk-KZ" dirty="0" smtClean="0">
                <a:latin typeface="Times New Roman" pitchFamily="18" charset="0"/>
                <a:cs typeface="Times New Roman" pitchFamily="18" charset="0"/>
              </a:rPr>
              <a:t>- басқарушы және басқарылушы жүйелерді, сондай-ақ олардың арасындағы байланыстар мен қатынастарды қалыптастыру. Ұйымдастыру еңбекті мамандандыру мен бөлісуді құрай отырып, адамдар еңбегінің тиімділігін арттырады. </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562302"/>
            <a:ext cx="8072494" cy="1097280"/>
          </a:xfrm>
        </p:spPr>
        <p:txBody>
          <a:bodyPr>
            <a:normAutofit fontScale="90000"/>
          </a:bodyPr>
          <a:lstStyle/>
          <a:p>
            <a:r>
              <a:rPr lang="kk-KZ" sz="2400" dirty="0" smtClean="0">
                <a:latin typeface="Times New Roman" pitchFamily="18" charset="0"/>
                <a:cs typeface="Times New Roman" pitchFamily="18" charset="0"/>
              </a:rPr>
              <a:t>Жалпы ұйымдастыру функциясында мынадай біршама дербес, бірақ өзара байланысты қызметтерді бөліп көрсетуге болады:</a:t>
            </a:r>
            <a:endParaRPr lang="ru-RU" sz="24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285720" y="1785926"/>
          <a:ext cx="8501122" cy="4614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143116"/>
            <a:ext cx="8143932" cy="4257684"/>
          </a:xfrm>
        </p:spPr>
        <p:txBody>
          <a:bodyPr>
            <a:normAutofit/>
          </a:bodyPr>
          <a:lstStyle/>
          <a:p>
            <a:pPr marL="0" indent="228600" algn="just">
              <a:lnSpc>
                <a:spcPct val="110000"/>
              </a:lnSpc>
              <a:spcBef>
                <a:spcPts val="0"/>
              </a:spcBef>
              <a:buNone/>
            </a:pPr>
            <a:r>
              <a:rPr lang="ru-MO" dirty="0" err="1" smtClean="0">
                <a:latin typeface="Times New Roman" pitchFamily="18" charset="0"/>
                <a:cs typeface="Times New Roman" pitchFamily="18" charset="0"/>
              </a:rPr>
              <a:t>Басшының ең басты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міндеті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өзіне бағынышты қызметкерлерінің күш-жігерін алға қойылған міндеттерді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шешуге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және оларды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мейлінше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жақсы атқаруға қабылетті ұйым құруға бағыттау болып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табылады</a:t>
            </a:r>
            <a:r>
              <a:rPr lang="ru-MO" dirty="0" smtClean="0">
                <a:latin typeface="Times New Roman" pitchFamily="18" charset="0"/>
                <a:cs typeface="Times New Roman" pitchFamily="18" charset="0"/>
              </a:rPr>
              <a:t>. Осы </a:t>
            </a:r>
            <a:r>
              <a:rPr lang="ru-MO" dirty="0" err="1" smtClean="0">
                <a:latin typeface="Times New Roman" pitchFamily="18" charset="0"/>
                <a:cs typeface="Times New Roman" pitchFamily="18" charset="0"/>
              </a:rPr>
              <a:t>тұста төменгі анықтамаларға көңіл бөлуіміз қажет</a:t>
            </a:r>
            <a:r>
              <a:rPr lang="ru-MO"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642910" y="1857364"/>
            <a:ext cx="7929618" cy="4543436"/>
          </a:xfrm>
        </p:spPr>
        <p:txBody>
          <a:bodyPr>
            <a:normAutofit lnSpcReduction="10000"/>
          </a:bodyPr>
          <a:lstStyle/>
          <a:p>
            <a:pPr marL="0" indent="228600" algn="just">
              <a:lnSpc>
                <a:spcPct val="110000"/>
              </a:lnSpc>
              <a:spcBef>
                <a:spcPts val="0"/>
              </a:spcBef>
              <a:buNone/>
            </a:pPr>
            <a:r>
              <a:rPr lang="ru-MO" b="1" dirty="0" err="1" smtClean="0">
                <a:latin typeface="Times New Roman" pitchFamily="18" charset="0"/>
                <a:cs typeface="Times New Roman" pitchFamily="18" charset="0"/>
              </a:rPr>
              <a:t>Өкілеттіліктер </a:t>
            </a:r>
            <a:r>
              <a:rPr lang="ru-MO" b="1" dirty="0" smtClean="0">
                <a:latin typeface="Times New Roman" pitchFamily="18" charset="0"/>
                <a:cs typeface="Times New Roman" pitchFamily="18" charset="0"/>
              </a:rPr>
              <a:t>-</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 ресурстарын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пайдалануда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және қызметкерлердің күш-жігерін нақтылы 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мәселелерді шешуге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бағыттауда берілетін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шектеулі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мүмкіндік немесе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құқық.</a:t>
            </a:r>
            <a:endParaRPr lang="ru-RU" dirty="0" smtClean="0">
              <a:latin typeface="Times New Roman" pitchFamily="18" charset="0"/>
              <a:cs typeface="Times New Roman" pitchFamily="18" charset="0"/>
            </a:endParaRPr>
          </a:p>
          <a:p>
            <a:pPr marL="0" indent="228600" algn="just">
              <a:lnSpc>
                <a:spcPct val="110000"/>
              </a:lnSpc>
              <a:spcBef>
                <a:spcPts val="0"/>
              </a:spcBef>
              <a:buNone/>
            </a:pPr>
            <a:r>
              <a:rPr lang="ru-RU" b="1" dirty="0" err="1" smtClean="0">
                <a:latin typeface="Times New Roman" pitchFamily="18" charset="0"/>
                <a:cs typeface="Times New Roman" pitchFamily="18" charset="0"/>
              </a:rPr>
              <a:t>Делегирлеу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мақсаттардың орындалуына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толық жауап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беретін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адамға өкілдік </a:t>
            </a:r>
            <a:r>
              <a:rPr lang="ru-RU" dirty="0" smtClean="0">
                <a:latin typeface="Times New Roman" pitchFamily="18" charset="0"/>
                <a:cs typeface="Times New Roman" pitchFamily="18" charset="0"/>
              </a:rPr>
              <a:t>пен </a:t>
            </a:r>
            <a:r>
              <a:rPr lang="ru-RU" dirty="0" err="1" smtClean="0">
                <a:latin typeface="Times New Roman" pitchFamily="18" charset="0"/>
                <a:cs typeface="Times New Roman" pitchFamily="18" charset="0"/>
              </a:rPr>
              <a:t>шешімдерді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жүзеге асыруды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жүктеу</a:t>
            </a:r>
            <a:r>
              <a:rPr lang="ru-RU" dirty="0" smtClean="0">
                <a:latin typeface="Times New Roman" pitchFamily="18" charset="0"/>
                <a:cs typeface="Times New Roman" pitchFamily="18" charset="0"/>
              </a:rPr>
              <a:t>.</a:t>
            </a:r>
          </a:p>
          <a:p>
            <a:pPr marL="0" indent="228600" algn="just">
              <a:lnSpc>
                <a:spcPct val="110000"/>
              </a:lnSpc>
              <a:spcBef>
                <a:spcPts val="0"/>
              </a:spcBef>
              <a:buNone/>
            </a:pPr>
            <a:r>
              <a:rPr lang="ru-MO" b="1" dirty="0" err="1" smtClean="0">
                <a:latin typeface="Times New Roman" pitchFamily="18" charset="0"/>
                <a:cs typeface="Times New Roman" pitchFamily="18" charset="0"/>
              </a:rPr>
              <a:t>Жауапкершілік</a:t>
            </a:r>
            <a:r>
              <a:rPr lang="ru-MO" b="1" dirty="0" smtClean="0">
                <a:latin typeface="Times New Roman" pitchFamily="18" charset="0"/>
                <a:cs typeface="Times New Roman" pitchFamily="18" charset="0"/>
              </a:rPr>
              <a:t> - </a:t>
            </a:r>
            <a:r>
              <a:rPr lang="ru-MO" dirty="0" err="1" smtClean="0">
                <a:latin typeface="Times New Roman" pitchFamily="18" charset="0"/>
                <a:cs typeface="Times New Roman" pitchFamily="18" charset="0"/>
              </a:rPr>
              <a:t>алда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тұрған мақсаттарды орындау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жөніндегі міндеттеме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және олардың қанағаттанарлық шешіміне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жауап</a:t>
            </a:r>
            <a:r>
              <a:rPr lang="ru-MO" dirty="0" smtClean="0">
                <a:latin typeface="Times New Roman" pitchFamily="18" charset="0"/>
                <a:cs typeface="Times New Roman" pitchFamily="18" charset="0"/>
              </a:rPr>
              <a:t> беру.</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642910" y="1928802"/>
            <a:ext cx="8001056" cy="4471998"/>
          </a:xfrm>
        </p:spPr>
        <p:txBody>
          <a:bodyPr>
            <a:normAutofit fontScale="92500" lnSpcReduction="10000"/>
          </a:bodyPr>
          <a:lstStyle/>
          <a:p>
            <a:pPr marL="0" indent="228600" algn="just">
              <a:lnSpc>
                <a:spcPct val="100000"/>
              </a:lnSpc>
              <a:spcBef>
                <a:spcPts val="0"/>
              </a:spcBef>
              <a:buNone/>
            </a:pPr>
            <a:r>
              <a:rPr lang="ru-MO" b="1" dirty="0" err="1" smtClean="0">
                <a:latin typeface="Times New Roman" pitchFamily="18" charset="0"/>
                <a:cs typeface="Times New Roman" pitchFamily="18" charset="0"/>
              </a:rPr>
              <a:t>Делегирлеу</a:t>
            </a:r>
            <a:r>
              <a:rPr lang="ru-MO" b="1" dirty="0" smtClean="0">
                <a:latin typeface="Times New Roman" pitchFamily="18" charset="0"/>
                <a:cs typeface="Times New Roman" pitchFamily="18" charset="0"/>
              </a:rPr>
              <a:t> </a:t>
            </a:r>
            <a:r>
              <a:rPr lang="ru-MO" dirty="0" smtClean="0">
                <a:latin typeface="Times New Roman" pitchFamily="18" charset="0"/>
                <a:cs typeface="Times New Roman" pitchFamily="18" charset="0"/>
              </a:rPr>
              <a:t>тек </a:t>
            </a:r>
            <a:r>
              <a:rPr lang="ru-MO" dirty="0" err="1" smtClean="0">
                <a:latin typeface="Times New Roman" pitchFamily="18" charset="0"/>
                <a:cs typeface="Times New Roman" pitchFamily="18" charset="0"/>
              </a:rPr>
              <a:t>қана өкілеттіліктер қабылдаған кезде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ғана жүзеге асады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Сондықтан жауапкершіліктің өзі делегирленуі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мүмкін емес</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өкілеттіліктерді </a:t>
            </a:r>
            <a:r>
              <a:rPr lang="ru-MO" dirty="0" smtClean="0">
                <a:latin typeface="Times New Roman" pitchFamily="18" charset="0"/>
                <a:cs typeface="Times New Roman" pitchFamily="18" charset="0"/>
              </a:rPr>
              <a:t>беру </a:t>
            </a:r>
            <a:r>
              <a:rPr lang="ru-MO" dirty="0" err="1" smtClean="0">
                <a:latin typeface="Times New Roman" pitchFamily="18" charset="0"/>
                <a:cs typeface="Times New Roman" pitchFamily="18" charset="0"/>
              </a:rPr>
              <a:t>үрдісі екі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тұжырымдамаға жүгінеді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Классикалық тұжырымдама бойынша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 арасында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өкілеттіліктер жоғарыдан төменгі буынға беріледі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және бұл өкілеттілікті қабылдау тұжырымдамасы кейбір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жағдайда орындаушы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ұйымдағы өз міндеттерін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толық ұғынған кезде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басшының берген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өкілеттілігін қабылдамай тастайды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деген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үғымға негізделеді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Дегенмен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кез-келген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жағдайда өкілеттіліктер шектеулі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болып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келеді</a:t>
            </a:r>
            <a:r>
              <a:rPr lang="ru-MO"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00240"/>
            <a:ext cx="8072494" cy="4400560"/>
          </a:xfrm>
        </p:spPr>
        <p:txBody>
          <a:bodyPr>
            <a:normAutofit lnSpcReduction="10000"/>
          </a:bodyPr>
          <a:lstStyle/>
          <a:p>
            <a:pPr marL="0" indent="228600" algn="just">
              <a:lnSpc>
                <a:spcPct val="100000"/>
              </a:lnSpc>
              <a:spcBef>
                <a:spcPts val="0"/>
              </a:spcBef>
              <a:buNone/>
            </a:pPr>
            <a:r>
              <a:rPr lang="ru-MO" b="1" dirty="0" err="1" smtClean="0">
                <a:latin typeface="Times New Roman" pitchFamily="18" charset="0"/>
                <a:cs typeface="Times New Roman" pitchFamily="18" charset="0"/>
              </a:rPr>
              <a:t>Басқару құрылымын </a:t>
            </a:r>
            <a:r>
              <a:rPr lang="ru-MO" dirty="0" err="1" smtClean="0">
                <a:latin typeface="Times New Roman" pitchFamily="18" charset="0"/>
                <a:cs typeface="Times New Roman" pitchFamily="18" charset="0"/>
              </a:rPr>
              <a:t>айқындаған кезде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ұйымдық жүйе мақсатын жеке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анықтап, </a:t>
            </a:r>
            <a:r>
              <a:rPr lang="ru-MO" dirty="0" smtClean="0">
                <a:latin typeface="Times New Roman" pitchFamily="18" charset="0"/>
                <a:cs typeface="Times New Roman" pitchFamily="18" charset="0"/>
              </a:rPr>
              <a:t>осы </a:t>
            </a:r>
            <a:r>
              <a:rPr lang="ru-MO" dirty="0" err="1" smtClean="0">
                <a:latin typeface="Times New Roman" pitchFamily="18" charset="0"/>
                <a:cs typeface="Times New Roman" pitchFamily="18" charset="0"/>
              </a:rPr>
              <a:t>мақсатқа жету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үшін қажетті үрдістерді білу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қажет</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Әрбір кәсіпорын үшін мақсат тұтастай алғанда бірдей</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келеді</a:t>
            </a:r>
            <a:r>
              <a:rPr lang="ru-MO" dirty="0" smtClean="0">
                <a:latin typeface="Times New Roman" pitchFamily="18" charset="0"/>
                <a:cs typeface="Times New Roman" pitchFamily="18" charset="0"/>
              </a:rPr>
              <a:t>, ал </a:t>
            </a:r>
            <a:r>
              <a:rPr lang="ru-MO" dirty="0" err="1" smtClean="0">
                <a:latin typeface="Times New Roman" pitchFamily="18" charset="0"/>
                <a:cs typeface="Times New Roman" pitchFamily="18" charset="0"/>
              </a:rPr>
              <a:t>ол</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өндірістік</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ғылыми техникалық</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ұйымдық</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экономикалық және әлеуметтік болуы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мүмкін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Осыған орай</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басқару </a:t>
            </a:r>
            <a:r>
              <a:rPr lang="ru-MO" dirty="0" smtClean="0">
                <a:latin typeface="Times New Roman" pitchFamily="18" charset="0"/>
                <a:cs typeface="Times New Roman" pitchFamily="18" charset="0"/>
              </a:rPr>
              <a:t>органы /</a:t>
            </a:r>
            <a:r>
              <a:rPr lang="ru-MO" dirty="0" err="1" smtClean="0">
                <a:latin typeface="Times New Roman" pitchFamily="18" charset="0"/>
                <a:cs typeface="Times New Roman" pitchFamily="18" charset="0"/>
              </a:rPr>
              <a:t>аппаратты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құрылады</a:t>
            </a:r>
            <a:r>
              <a:rPr lang="ru-MO" dirty="0" smtClean="0">
                <a:latin typeface="Times New Roman" pitchFamily="18" charset="0"/>
                <a:cs typeface="Times New Roman" pitchFamily="18" charset="0"/>
              </a:rPr>
              <a:t>. </a:t>
            </a:r>
          </a:p>
          <a:p>
            <a:pPr marL="0" indent="228600" algn="just">
              <a:lnSpc>
                <a:spcPct val="100000"/>
              </a:lnSpc>
              <a:spcBef>
                <a:spcPts val="0"/>
              </a:spcBef>
              <a:buNone/>
            </a:pPr>
            <a:r>
              <a:rPr lang="ru-MO" b="1" dirty="0" err="1" smtClean="0">
                <a:latin typeface="Times New Roman" pitchFamily="18" charset="0"/>
                <a:cs typeface="Times New Roman" pitchFamily="18" charset="0"/>
              </a:rPr>
              <a:t>Аппаратты</a:t>
            </a:r>
            <a:r>
              <a:rPr lang="ru-MO" b="1" dirty="0" smtClean="0">
                <a:latin typeface="Times New Roman" pitchFamily="18" charset="0"/>
                <a:cs typeface="Times New Roman" pitchFamily="18" charset="0"/>
              </a:rPr>
              <a:t> </a:t>
            </a:r>
            <a:r>
              <a:rPr lang="ru-MO" b="1" dirty="0" err="1" smtClean="0">
                <a:latin typeface="Times New Roman" pitchFamily="18" charset="0"/>
                <a:cs typeface="Times New Roman" pitchFamily="18" charset="0"/>
              </a:rPr>
              <a:t>өкілеттіліктер: </a:t>
            </a:r>
            <a:r>
              <a:rPr lang="ru-MO" dirty="0" err="1" smtClean="0">
                <a:latin typeface="Times New Roman" pitchFamily="18" charset="0"/>
                <a:cs typeface="Times New Roman" pitchFamily="18" charset="0"/>
              </a:rPr>
              <a:t>кеңес беруші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қызмет көрсетуші және жеке</a:t>
            </a:r>
            <a:r>
              <a:rPr lang="ru-MO" dirty="0" smtClean="0">
                <a:latin typeface="Times New Roman" pitchFamily="18" charset="0"/>
                <a:cs typeface="Times New Roman" pitchFamily="18" charset="0"/>
              </a:rPr>
              <a:t> аппарат </a:t>
            </a:r>
            <a:r>
              <a:rPr lang="ru-MO" dirty="0" err="1" smtClean="0">
                <a:latin typeface="Times New Roman" pitchFamily="18" charset="0"/>
                <a:cs typeface="Times New Roman" pitchFamily="18" charset="0"/>
              </a:rPr>
              <a:t>болып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жіктеледі</a:t>
            </a:r>
            <a:r>
              <a:rPr lang="ru-MO"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MO" dirty="0" err="1" smtClean="0">
                <a:latin typeface="Times New Roman" pitchFamily="18" charset="0"/>
                <a:cs typeface="Times New Roman" pitchFamily="18" charset="0"/>
              </a:rPr>
              <a:t>Кеңес беруші</a:t>
            </a:r>
            <a:r>
              <a:rPr lang="ru-MO" dirty="0" smtClean="0">
                <a:latin typeface="Times New Roman" pitchFamily="18" charset="0"/>
                <a:cs typeface="Times New Roman" pitchFamily="18" charset="0"/>
              </a:rPr>
              <a:t> аппарат</a:t>
            </a:r>
            <a:endParaRPr lang="ru-RU" dirty="0"/>
          </a:p>
        </p:txBody>
      </p:sp>
      <p:sp>
        <p:nvSpPr>
          <p:cNvPr id="3" name="Содержимое 2"/>
          <p:cNvSpPr>
            <a:spLocks noGrp="1"/>
          </p:cNvSpPr>
          <p:nvPr>
            <p:ph idx="1"/>
          </p:nvPr>
        </p:nvSpPr>
        <p:spPr>
          <a:xfrm>
            <a:off x="642910" y="2057400"/>
            <a:ext cx="7929618" cy="4343400"/>
          </a:xfrm>
        </p:spPr>
        <p:txBody>
          <a:bodyPr>
            <a:normAutofit lnSpcReduction="10000"/>
          </a:bodyPr>
          <a:lstStyle/>
          <a:p>
            <a:pPr marL="0" indent="228600" algn="just">
              <a:lnSpc>
                <a:spcPct val="100000"/>
              </a:lnSpc>
              <a:spcBef>
                <a:spcPts val="0"/>
              </a:spcBef>
              <a:buNone/>
            </a:pPr>
            <a:r>
              <a:rPr lang="ru-MO" dirty="0" err="1" smtClean="0">
                <a:latin typeface="Times New Roman" pitchFamily="18" charset="0"/>
                <a:cs typeface="Times New Roman" pitchFamily="18" charset="0"/>
              </a:rPr>
              <a:t>Сызықты басшылық арнаулы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білімді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қажет ететін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ерекше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мәселе туындағанда тиісті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мамандарды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өзіне уақытша немесе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тұрақты негізінде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жұмысқа шақыра отырып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кеңес беруші</a:t>
            </a:r>
            <a:r>
              <a:rPr lang="ru-MO" dirty="0" smtClean="0">
                <a:latin typeface="Times New Roman" pitchFamily="18" charset="0"/>
                <a:cs typeface="Times New Roman" pitchFamily="18" charset="0"/>
              </a:rPr>
              <a:t> аппарат </a:t>
            </a:r>
            <a:r>
              <a:rPr lang="ru-MO" dirty="0" err="1" smtClean="0">
                <a:latin typeface="Times New Roman" pitchFamily="18" charset="0"/>
                <a:cs typeface="Times New Roman" pitchFamily="18" charset="0"/>
              </a:rPr>
              <a:t>құрады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Олардың міндеттінде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басшылықты өз мамандығы бойынша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қызметкерлерді </a:t>
            </a:r>
            <a:r>
              <a:rPr lang="ru-MO" dirty="0" smtClean="0">
                <a:latin typeface="Times New Roman" pitchFamily="18" charset="0"/>
                <a:cs typeface="Times New Roman" pitchFamily="18" charset="0"/>
              </a:rPr>
              <a:t>баулу </a:t>
            </a:r>
            <a:r>
              <a:rPr lang="ru-MO" dirty="0" err="1" smtClean="0">
                <a:latin typeface="Times New Roman" pitchFamily="18" charset="0"/>
                <a:cs typeface="Times New Roman" pitchFamily="18" charset="0"/>
              </a:rPr>
              <a:t>және жаңа техниканы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және технологияны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жетілдіру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құқық және </a:t>
            </a:r>
            <a:r>
              <a:rPr lang="ru-MO" dirty="0" smtClean="0">
                <a:latin typeface="Times New Roman" pitchFamily="18" charset="0"/>
                <a:cs typeface="Times New Roman" pitchFamily="18" charset="0"/>
              </a:rPr>
              <a:t>т.б. </a:t>
            </a:r>
            <a:r>
              <a:rPr lang="ru-MO" dirty="0" err="1" smtClean="0">
                <a:latin typeface="Times New Roman" pitchFamily="18" charset="0"/>
                <a:cs typeface="Times New Roman" pitchFamily="18" charset="0"/>
              </a:rPr>
              <a:t>салаларда</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жоғары дәрежелі кеңес </a:t>
            </a:r>
            <a:r>
              <a:rPr lang="ru-MO" dirty="0" smtClean="0">
                <a:latin typeface="Times New Roman" pitchFamily="18" charset="0"/>
                <a:cs typeface="Times New Roman" pitchFamily="18" charset="0"/>
              </a:rPr>
              <a:t>беру, </a:t>
            </a:r>
            <a:r>
              <a:rPr lang="ru-MO" dirty="0" err="1" smtClean="0">
                <a:latin typeface="Times New Roman" pitchFamily="18" charset="0"/>
                <a:cs typeface="Times New Roman" pitchFamily="18" charset="0"/>
              </a:rPr>
              <a:t>үйрету енеді</a:t>
            </a:r>
            <a:r>
              <a:rPr lang="ru-MO"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1857364"/>
            <a:ext cx="8143932" cy="4543436"/>
          </a:xfrm>
        </p:spPr>
        <p:txBody>
          <a:bodyPr/>
          <a:lstStyle/>
          <a:p>
            <a:pPr marL="0" indent="228600" algn="just">
              <a:lnSpc>
                <a:spcPct val="100000"/>
              </a:lnSpc>
              <a:spcBef>
                <a:spcPts val="0"/>
              </a:spcBef>
              <a:buNone/>
            </a:pPr>
            <a:r>
              <a:rPr lang="ru-MO" dirty="0" err="1" smtClean="0">
                <a:latin typeface="Times New Roman" pitchFamily="18" charset="0"/>
                <a:cs typeface="Times New Roman" pitchFamily="18" charset="0"/>
              </a:rPr>
              <a:t>Қызмет көрсетушы </a:t>
            </a:r>
            <a:r>
              <a:rPr lang="ru-MO" dirty="0" smtClean="0">
                <a:latin typeface="Times New Roman" pitchFamily="18" charset="0"/>
                <a:cs typeface="Times New Roman" pitchFamily="18" charset="0"/>
              </a:rPr>
              <a:t>аппарат </a:t>
            </a:r>
            <a:r>
              <a:rPr lang="ru-MO" dirty="0" err="1" smtClean="0">
                <a:latin typeface="Times New Roman" pitchFamily="18" charset="0"/>
                <a:cs typeface="Times New Roman" pitchFamily="18" charset="0"/>
              </a:rPr>
              <a:t>қоғаммен байланыс</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қаржыландыру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маркетингтік</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зерттеулер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жоспарлау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жабтықтау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мәліметтермен қамтамасыз ету</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экологияны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қорғау міндеттерін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орындайды</a:t>
            </a:r>
            <a:r>
              <a:rPr lang="ru-MO" dirty="0" smtClean="0">
                <a:latin typeface="Times New Roman" pitchFamily="18" charset="0"/>
                <a:cs typeface="Times New Roman" pitchFamily="18" charset="0"/>
              </a:rPr>
              <a:t>.</a:t>
            </a:r>
          </a:p>
          <a:p>
            <a:pPr marL="0" indent="228600" algn="just">
              <a:lnSpc>
                <a:spcPct val="100000"/>
              </a:lnSpc>
              <a:spcBef>
                <a:spcPts val="0"/>
              </a:spcBef>
              <a:buNone/>
            </a:pPr>
            <a:r>
              <a:rPr lang="ru-MO" dirty="0" err="1" smtClean="0">
                <a:latin typeface="Times New Roman" pitchFamily="18" charset="0"/>
                <a:cs typeface="Times New Roman" pitchFamily="18" charset="0"/>
              </a:rPr>
              <a:t>Жеке</a:t>
            </a:r>
            <a:r>
              <a:rPr lang="ru-MO" dirty="0" smtClean="0">
                <a:latin typeface="Times New Roman" pitchFamily="18" charset="0"/>
                <a:cs typeface="Times New Roman" pitchFamily="18" charset="0"/>
              </a:rPr>
              <a:t> аппарат </a:t>
            </a:r>
            <a:r>
              <a:rPr lang="ru-MO" dirty="0" err="1" smtClean="0">
                <a:latin typeface="Times New Roman" pitchFamily="18" charset="0"/>
                <a:cs typeface="Times New Roman" pitchFamily="18" charset="0"/>
              </a:rPr>
              <a:t>жоғары басшының еңбегін тиімді</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ұйымдастыруға ықпал ететін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жеке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хатшы</a:t>
            </a:r>
            <a:r>
              <a:rPr lang="ru-MO" dirty="0" smtClean="0">
                <a:latin typeface="Times New Roman" pitchFamily="18" charset="0"/>
                <a:cs typeface="Times New Roman" pitchFamily="18" charset="0"/>
              </a:rPr>
              <a:t> мен </a:t>
            </a:r>
            <a:r>
              <a:rPr lang="ru-MO" dirty="0" err="1" smtClean="0">
                <a:latin typeface="Times New Roman" pitchFamily="18" charset="0"/>
                <a:cs typeface="Times New Roman" pitchFamily="18" charset="0"/>
              </a:rPr>
              <a:t>көмекші қызметкерден құралады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Жеке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аппараттың ресми</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өкілеттілігі болмайды</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дегенмен</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көптеген мәселелерді шешуде</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атқаратын мүмкіндігі зор</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болып</a:t>
            </a:r>
            <a:r>
              <a:rPr lang="ru-MO" dirty="0" smtClean="0">
                <a:latin typeface="Times New Roman" pitchFamily="18" charset="0"/>
                <a:cs typeface="Times New Roman" pitchFamily="18" charset="0"/>
              </a:rPr>
              <a:t> </a:t>
            </a:r>
            <a:r>
              <a:rPr lang="ru-MO" dirty="0" err="1" smtClean="0">
                <a:latin typeface="Times New Roman" pitchFamily="18" charset="0"/>
                <a:cs typeface="Times New Roman" pitchFamily="18" charset="0"/>
              </a:rPr>
              <a:t>келеді</a:t>
            </a:r>
            <a:r>
              <a:rPr lang="ru-MO"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b="1" dirty="0" smtClean="0">
                <a:latin typeface="Times New Roman" pitchFamily="18" charset="0"/>
                <a:cs typeface="Times New Roman" pitchFamily="18" charset="0"/>
              </a:rPr>
              <a:t>3. Сызықты және аппараттық (штабтық) өкілеттіліктер. Өкіліеттілік және билік</a:t>
            </a:r>
            <a:endParaRPr lang="ru-RU" sz="2800" b="1" dirty="0"/>
          </a:p>
        </p:txBody>
      </p:sp>
      <p:sp>
        <p:nvSpPr>
          <p:cNvPr id="3" name="Содержимое 2"/>
          <p:cNvSpPr>
            <a:spLocks noGrp="1"/>
          </p:cNvSpPr>
          <p:nvPr>
            <p:ph idx="1"/>
          </p:nvPr>
        </p:nvSpPr>
        <p:spPr/>
        <p:txBody>
          <a:bodyPr/>
          <a:lstStyle/>
          <a:p>
            <a:pPr marL="0" indent="228600" algn="just">
              <a:lnSpc>
                <a:spcPct val="100000"/>
              </a:lnSpc>
              <a:spcBef>
                <a:spcPts val="0"/>
              </a:spcBef>
              <a:buNone/>
            </a:pPr>
            <a:r>
              <a:rPr lang="kk-KZ" b="1" dirty="0" smtClean="0">
                <a:latin typeface="Times New Roman" pitchFamily="18" charset="0"/>
                <a:cs typeface="Times New Roman" pitchFamily="18" charset="0"/>
              </a:rPr>
              <a:t>Ұйымдық өкілеттілік </a:t>
            </a:r>
            <a:r>
              <a:rPr lang="kk-KZ" dirty="0" smtClean="0">
                <a:latin typeface="Times New Roman" pitchFamily="18" charset="0"/>
                <a:cs typeface="Times New Roman" pitchFamily="18" charset="0"/>
              </a:rPr>
              <a:t>– бүкіл ұйымның ресурстарына жауап беру.</a:t>
            </a:r>
            <a:endParaRPr lang="ru-RU" dirty="0" smtClean="0">
              <a:latin typeface="Times New Roman" pitchFamily="18" charset="0"/>
              <a:cs typeface="Times New Roman" pitchFamily="18" charset="0"/>
            </a:endParaRPr>
          </a:p>
          <a:p>
            <a:pPr marL="0" indent="228600" algn="just">
              <a:lnSpc>
                <a:spcPct val="100000"/>
              </a:lnSpc>
              <a:spcBef>
                <a:spcPts val="0"/>
              </a:spcBef>
              <a:buNone/>
            </a:pPr>
            <a:r>
              <a:rPr lang="kk-KZ" b="1" dirty="0" smtClean="0">
                <a:latin typeface="Times New Roman" pitchFamily="18" charset="0"/>
                <a:cs typeface="Times New Roman" pitchFamily="18" charset="0"/>
              </a:rPr>
              <a:t>Сызықтық өкілеттілік </a:t>
            </a:r>
            <a:r>
              <a:rPr lang="kk-KZ" dirty="0" smtClean="0">
                <a:latin typeface="Times New Roman" pitchFamily="18" charset="0"/>
                <a:cs typeface="Times New Roman" pitchFamily="18" charset="0"/>
              </a:rPr>
              <a:t>– жоғарыдан төмен қарай басшылық ету – басқару иерархиясы. Иерархиялық құрылым – </a:t>
            </a:r>
            <a:r>
              <a:rPr lang="kk-KZ" i="1" dirty="0" smtClean="0">
                <a:latin typeface="Times New Roman" pitchFamily="18" charset="0"/>
                <a:cs typeface="Times New Roman" pitchFamily="18" charset="0"/>
              </a:rPr>
              <a:t>скалярлық процесс</a:t>
            </a:r>
            <a:r>
              <a:rPr lang="kk-KZ" dirty="0" smtClean="0">
                <a:latin typeface="Times New Roman" pitchFamily="18" charset="0"/>
                <a:cs typeface="Times New Roman" pitchFamily="18" charset="0"/>
              </a:rPr>
              <a:t> деп аталады.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57400"/>
            <a:ext cx="8143932" cy="4343400"/>
          </a:xfrm>
        </p:spPr>
        <p:txBody>
          <a:bodyPr/>
          <a:lstStyle/>
          <a:p>
            <a:pPr marL="0" indent="228600" algn="just">
              <a:lnSpc>
                <a:spcPct val="100000"/>
              </a:lnSpc>
              <a:spcBef>
                <a:spcPts val="0"/>
              </a:spcBef>
              <a:buNone/>
            </a:pPr>
            <a:r>
              <a:rPr lang="kk-KZ" b="1" dirty="0" smtClean="0">
                <a:latin typeface="Times New Roman" pitchFamily="18" charset="0"/>
                <a:cs typeface="Times New Roman" pitchFamily="18" charset="0"/>
              </a:rPr>
              <a:t>Ұйымдастыру функциясының міндеті </a:t>
            </a:r>
            <a:r>
              <a:rPr lang="kk-KZ" dirty="0" smtClean="0">
                <a:latin typeface="Times New Roman" pitchFamily="18" charset="0"/>
                <a:cs typeface="Times New Roman" pitchFamily="18" charset="0"/>
              </a:rPr>
              <a:t>- өндіріс процесіне қатысты жүйедегі әрбір қызметкерлердің орны мен ролін анықтап, белгілеу, бөлімшелер мен звеноларға орналастыру, жоспарда көрсетілген іс-әрекеттің жүзеге асуын қамтамасыз ету. Яғни, әрбір қызметкер өз міндетін анық түсініп, барлығы бірігіп, ұйымның көздеген мақсатына жетеді.</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57400"/>
            <a:ext cx="8001056" cy="4343400"/>
          </a:xfrm>
        </p:spPr>
        <p:txBody>
          <a:bodyPr>
            <a:normAutofit fontScale="85000" lnSpcReduction="10000"/>
          </a:bodyPr>
          <a:lstStyle/>
          <a:p>
            <a:pPr marL="0" indent="228600" algn="just">
              <a:lnSpc>
                <a:spcPct val="100000"/>
              </a:lnSpc>
              <a:spcBef>
                <a:spcPts val="0"/>
              </a:spcBef>
              <a:buNone/>
            </a:pPr>
            <a:r>
              <a:rPr lang="kk-KZ" b="1" dirty="0" smtClean="0">
                <a:latin typeface="Times New Roman" pitchFamily="18" charset="0"/>
                <a:cs typeface="Times New Roman" pitchFamily="18" charset="0"/>
              </a:rPr>
              <a:t>Өкілеттілік пен билік </a:t>
            </a:r>
            <a:r>
              <a:rPr lang="kk-KZ" dirty="0" smtClean="0">
                <a:latin typeface="Times New Roman" pitchFamily="18" charset="0"/>
                <a:cs typeface="Times New Roman" pitchFamily="18" charset="0"/>
              </a:rPr>
              <a:t>– бір-бірімен байланысты, билік – ықпал ету мүмкіндігі. Айырмашылығы, өкілеттілікке ие болмай-ақ билік жүргізуге болады. Өкілеттілік жеке тұлғаға емес жеке тұлғаның лауазымына беріледі, ал лауазымы болмаса да, кейбір адамдар жеке басының ерекше қасиетіне байланысты билік жүргізе алады.</a:t>
            </a:r>
            <a:endParaRPr lang="ru-RU" dirty="0" smtClean="0">
              <a:latin typeface="Times New Roman" pitchFamily="18" charset="0"/>
              <a:cs typeface="Times New Roman" pitchFamily="18" charset="0"/>
            </a:endParaRPr>
          </a:p>
          <a:p>
            <a:pPr marL="0" indent="228600" algn="just">
              <a:lnSpc>
                <a:spcPct val="100000"/>
              </a:lnSpc>
              <a:spcBef>
                <a:spcPts val="0"/>
              </a:spcBef>
              <a:buNone/>
            </a:pPr>
            <a:r>
              <a:rPr lang="kk-KZ" b="1" dirty="0" smtClean="0">
                <a:latin typeface="Times New Roman" pitchFamily="18" charset="0"/>
                <a:cs typeface="Times New Roman" pitchFamily="18" charset="0"/>
              </a:rPr>
              <a:t>Компетенция </a:t>
            </a:r>
            <a:r>
              <a:rPr lang="kk-KZ" dirty="0" smtClean="0">
                <a:latin typeface="Times New Roman" pitchFamily="18" charset="0"/>
                <a:cs typeface="Times New Roman" pitchFamily="18" charset="0"/>
              </a:rPr>
              <a:t>– бекітіліп берілген сала бойынша қызметкерлердің біліктілігі мен  өкілеттілігінің және міндеттерінің жиынтығы.Басқару қызметкерлерінің өздеріне жүктелген міндеттерді орындауы, олардың бойында жауапкершілік сезімнің дамуы ең бірінші олардың компетенттігі мен саналылығына байланысты.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2800" dirty="0" smtClean="0">
                <a:latin typeface="Times New Roman" pitchFamily="18" charset="0"/>
                <a:cs typeface="Times New Roman" pitchFamily="18" charset="0"/>
              </a:rPr>
              <a:t>Ұйымдастыру қызметі арқылы ұйымның құрылымы мынандай қағидалар негізінде құрылады:</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357158" y="1857364"/>
            <a:ext cx="8358246" cy="4543436"/>
          </a:xfrm>
        </p:spPr>
        <p:txBody>
          <a:bodyPr>
            <a:normAutofit fontScale="70000" lnSpcReduction="20000"/>
          </a:bodyPr>
          <a:lstStyle/>
          <a:p>
            <a:pPr marL="0" indent="0" algn="just">
              <a:lnSpc>
                <a:spcPct val="120000"/>
              </a:lnSpc>
              <a:spcBef>
                <a:spcPts val="0"/>
              </a:spcBef>
              <a:buNone/>
            </a:pPr>
            <a:r>
              <a:rPr lang="kk-KZ" b="1" i="1" dirty="0" smtClean="0">
                <a:latin typeface="Times New Roman" pitchFamily="18" charset="0"/>
                <a:cs typeface="Times New Roman" pitchFamily="18" charset="0"/>
              </a:rPr>
              <a:t>1. Жүйелілік</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ұйымның жұмысын толық қамти отырып, белгілі бір жүйеге келтіріп, бүкіл жүйенің тиімділігін арттыру.</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i="1" dirty="0" smtClean="0">
                <a:latin typeface="Times New Roman" pitchFamily="18" charset="0"/>
                <a:cs typeface="Times New Roman" pitchFamily="18" charset="0"/>
              </a:rPr>
              <a:t>2. Шектеулік</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әрбір қызметкердің міндеті, </a:t>
            </a:r>
            <a:r>
              <a:rPr lang="kk-KZ" smtClean="0">
                <a:latin typeface="Times New Roman" pitchFamily="18" charset="0"/>
                <a:cs typeface="Times New Roman" pitchFamily="18" charset="0"/>
              </a:rPr>
              <a:t>белгіленген құқы</a:t>
            </a:r>
            <a:r>
              <a:rPr lang="kk-KZ" dirty="0" smtClean="0">
                <a:latin typeface="Times New Roman" pitchFamily="18" charset="0"/>
                <a:cs typeface="Times New Roman" pitchFamily="18" charset="0"/>
              </a:rPr>
              <a:t>, өкілеттілігі, жауапкершілігінің болуы.</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i="1" dirty="0" smtClean="0">
                <a:latin typeface="Times New Roman" pitchFamily="18" charset="0"/>
                <a:cs typeface="Times New Roman" pitchFamily="18" charset="0"/>
              </a:rPr>
              <a:t>3. Мамандандыру</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әр бөлімге, әр адамға өзінің саласы мен мамандығы бойынша нәтижесіне толық жауап беретіндей жұмыстарды тапсыру.</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i="1" dirty="0" smtClean="0">
                <a:latin typeface="Times New Roman" pitchFamily="18" charset="0"/>
                <a:cs typeface="Times New Roman" pitchFamily="18" charset="0"/>
              </a:rPr>
              <a:t>4. Үздіксіздік</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еңбек ұжымы өзі қабылдаған шешім бойынша міндеттерін динамикалы түрде үздіксіз орындауы шарт.</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i="1" dirty="0" smtClean="0">
                <a:latin typeface="Times New Roman" pitchFamily="18" charset="0"/>
                <a:cs typeface="Times New Roman" pitchFamily="18" charset="0"/>
              </a:rPr>
              <a:t>5. Ырғақтылық</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белгілі бір уақыт аралығында орындалатын жұмыс көлемі, сол қарқыннан төмендемей, қайталанып отыруы тиіс.</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i="1" dirty="0" smtClean="0">
                <a:latin typeface="Times New Roman" pitchFamily="18" charset="0"/>
                <a:cs typeface="Times New Roman" pitchFamily="18" charset="0"/>
              </a:rPr>
              <a:t>6. Жеделдік</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басқару жүйесін жетілдіру барысында талданған мәселелер бойынша дер кезінде шешім қабылдау.</a:t>
            </a:r>
            <a:endParaRPr lang="ru-RU" dirty="0" smtClean="0">
              <a:latin typeface="Times New Roman" pitchFamily="18" charset="0"/>
              <a:cs typeface="Times New Roman" pitchFamily="18" charset="0"/>
            </a:endParaRPr>
          </a:p>
          <a:p>
            <a:pPr marL="0" indent="0" algn="just">
              <a:lnSpc>
                <a:spcPct val="120000"/>
              </a:lnSpc>
              <a:spcBef>
                <a:spcPts val="0"/>
              </a:spcBef>
              <a:buNone/>
            </a:pPr>
            <a:r>
              <a:rPr lang="kk-KZ" b="1" i="1" dirty="0" smtClean="0">
                <a:latin typeface="Times New Roman" pitchFamily="18" charset="0"/>
                <a:cs typeface="Times New Roman" pitchFamily="18" charset="0"/>
              </a:rPr>
              <a:t>7. Икемділік</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басқару жүйесі кез-келген өзгерістерді қабылдап, жұмысты үзіліссіз жалғастыруға бейім болуы қажет.</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62302"/>
            <a:ext cx="8286808" cy="1097280"/>
          </a:xfrm>
        </p:spPr>
        <p:txBody>
          <a:bodyPr>
            <a:noAutofit/>
          </a:bodyPr>
          <a:lstStyle/>
          <a:p>
            <a:r>
              <a:rPr lang="kk-KZ" sz="1800" b="1" dirty="0" smtClean="0">
                <a:latin typeface="Times New Roman" pitchFamily="18" charset="0"/>
                <a:cs typeface="Times New Roman" pitchFamily="18" charset="0"/>
              </a:rPr>
              <a:t>4. Басқарудың ұйымдастырушылық құрылымы туралы түсінік. Басқарудың ұйымдастырушылық құрылымының түрлері: сызықтық, функционалдық, сызықтық−функционалдық (штабтық), матрицалық, жобалық. Олардың артықшылықтары мен кемшіліктері</a:t>
            </a:r>
            <a:endParaRPr lang="ru-RU" sz="1800" b="1" dirty="0"/>
          </a:p>
        </p:txBody>
      </p:sp>
      <p:sp>
        <p:nvSpPr>
          <p:cNvPr id="3" name="Содержимое 2"/>
          <p:cNvSpPr>
            <a:spLocks noGrp="1"/>
          </p:cNvSpPr>
          <p:nvPr>
            <p:ph idx="1"/>
          </p:nvPr>
        </p:nvSpPr>
        <p:spPr>
          <a:xfrm>
            <a:off x="500034" y="1857364"/>
            <a:ext cx="8143932" cy="4543436"/>
          </a:xfrm>
        </p:spPr>
        <p:txBody>
          <a:bodyPr>
            <a:normAutofit fontScale="92500" lnSpcReduction="10000"/>
          </a:bodyPr>
          <a:lstStyle/>
          <a:p>
            <a:pPr marL="0" indent="228600" algn="just">
              <a:lnSpc>
                <a:spcPct val="100000"/>
              </a:lnSpc>
              <a:spcBef>
                <a:spcPts val="0"/>
              </a:spcBef>
              <a:buNone/>
            </a:pPr>
            <a:r>
              <a:rPr lang="kk-KZ" dirty="0" smtClean="0">
                <a:latin typeface="Times New Roman" pitchFamily="18" charset="0"/>
                <a:cs typeface="Times New Roman" pitchFamily="18" charset="0"/>
              </a:rPr>
              <a:t>Ұйымдық жүйелердің тиімді құрылымы тұтастай және басқару жүйелері жекелей тиімді басқару үшін қажетті жағдай болып саналады. </a:t>
            </a:r>
            <a:r>
              <a:rPr lang="kk-KZ" b="1" dirty="0" smtClean="0">
                <a:latin typeface="Times New Roman" pitchFamily="18" charset="0"/>
                <a:cs typeface="Times New Roman" pitchFamily="18" charset="0"/>
              </a:rPr>
              <a:t>Құрылым</a:t>
            </a:r>
            <a:r>
              <a:rPr lang="kk-KZ" dirty="0" smtClean="0">
                <a:latin typeface="Times New Roman" pitchFamily="18" charset="0"/>
                <a:cs typeface="Times New Roman" pitchFamily="18" charset="0"/>
              </a:rPr>
              <a:t> ұйымдағы байланыстырушы буып болып саналады, жоспарлаудың нышандары мен ұйымдастырылуына жұмысты бөлу және оны үйлестіру әдістері ықпал етеді, әрбір басқару звеносының, әрбір бөлімшенің өз жұмысын қалай істейтіндігін салыстыруға мүмкіндік береді. </a:t>
            </a:r>
            <a:endParaRPr lang="ru-RU" dirty="0" smtClean="0">
              <a:latin typeface="Times New Roman" pitchFamily="18" charset="0"/>
              <a:cs typeface="Times New Roman" pitchFamily="18" charset="0"/>
            </a:endParaRPr>
          </a:p>
          <a:p>
            <a:pPr marL="0" indent="228600" algn="just">
              <a:lnSpc>
                <a:spcPct val="100000"/>
              </a:lnSpc>
              <a:spcBef>
                <a:spcPts val="0"/>
              </a:spcBef>
              <a:buNone/>
            </a:pPr>
            <a:r>
              <a:rPr lang="kk-KZ" dirty="0" smtClean="0">
                <a:latin typeface="Times New Roman" pitchFamily="18" charset="0"/>
                <a:cs typeface="Times New Roman" pitchFamily="18" charset="0"/>
              </a:rPr>
              <a:t>Ұйымның құрылымы жұмысты кездейсоқ бөлу арқылы емес, тікелей және көлденең еңбек бөлінісі арқылы жауапкершілігіне, мамандығына, салаларына сәйкес пайда болады.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Құрылымның түрлері:</a:t>
            </a:r>
            <a:endParaRPr lang="ru-RU" dirty="0"/>
          </a:p>
        </p:txBody>
      </p:sp>
      <p:sp>
        <p:nvSpPr>
          <p:cNvPr id="3" name="Содержимое 2"/>
          <p:cNvSpPr>
            <a:spLocks noGrp="1"/>
          </p:cNvSpPr>
          <p:nvPr>
            <p:ph idx="1"/>
          </p:nvPr>
        </p:nvSpPr>
        <p:spPr>
          <a:xfrm>
            <a:off x="500034" y="1857364"/>
            <a:ext cx="8072494" cy="4543436"/>
          </a:xfrm>
        </p:spPr>
        <p:txBody>
          <a:bodyPr>
            <a:normAutofit lnSpcReduction="10000"/>
          </a:bodyPr>
          <a:lstStyle/>
          <a:p>
            <a:pPr marL="0" indent="228600" algn="just">
              <a:lnSpc>
                <a:spcPct val="100000"/>
              </a:lnSpc>
              <a:spcBef>
                <a:spcPts val="0"/>
              </a:spcBef>
              <a:buNone/>
            </a:pPr>
            <a:r>
              <a:rPr lang="kk-KZ" b="1" dirty="0" smtClean="0">
                <a:latin typeface="Times New Roman" pitchFamily="18" charset="0"/>
                <a:cs typeface="Times New Roman" pitchFamily="18" charset="0"/>
              </a:rPr>
              <a:t>Cызықтық құрылым </a:t>
            </a:r>
            <a:r>
              <a:rPr lang="kk-KZ" dirty="0" smtClean="0">
                <a:latin typeface="Times New Roman" pitchFamily="18" charset="0"/>
                <a:cs typeface="Times New Roman" pitchFamily="18" charset="0"/>
              </a:rPr>
              <a:t>– тікелей еңбек бөлінісі арқылы пайда болады. Мұндай құрылымда басқарудың барлық қызметтері басшының өкілеттілігінде болады, кейінгі органдар тек бір басшыдан ғана тиісті нұсқауларды алады, яғни бұл құрылымда басшы басқарудың барлық қызметтерін дербес атқарады. Сызықтық құрылым тікелей еңбек бөлінісі арқылы пайда болатындықтан, мұнда деңгейлері, лауазымы, жауапкершілігі әртүрлі, ал салалары, мамандықтары бірдей болуы мүмкін.</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latin typeface="Times New Roman" pitchFamily="18" charset="0"/>
                <a:cs typeface="Times New Roman" pitchFamily="18" charset="0"/>
              </a:rPr>
              <a:t>Cызықтық құрылым</a:t>
            </a:r>
            <a:endParaRPr lang="ru-RU" dirty="0"/>
          </a:p>
        </p:txBody>
      </p:sp>
      <p:pic>
        <p:nvPicPr>
          <p:cNvPr id="4" name="Содержимое 3" descr="Image3392"/>
          <p:cNvPicPr>
            <a:picLocks noGrp="1"/>
          </p:cNvPicPr>
          <p:nvPr>
            <p:ph idx="1"/>
          </p:nvPr>
        </p:nvPicPr>
        <p:blipFill>
          <a:blip r:embed="rId2" cstate="print"/>
          <a:srcRect/>
          <a:stretch>
            <a:fillRect/>
          </a:stretch>
        </p:blipFill>
        <p:spPr bwMode="auto">
          <a:xfrm>
            <a:off x="571472" y="1928802"/>
            <a:ext cx="8143932" cy="4214842"/>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57158" y="1785926"/>
            <a:ext cx="8572560" cy="4614874"/>
          </a:xfrm>
        </p:spPr>
        <p:txBody>
          <a:bodyPr>
            <a:normAutofit fontScale="70000" lnSpcReduction="20000"/>
          </a:bodyPr>
          <a:lstStyle/>
          <a:p>
            <a:pPr marL="0" indent="228600" algn="just">
              <a:lnSpc>
                <a:spcPct val="120000"/>
              </a:lnSpc>
              <a:spcBef>
                <a:spcPts val="0"/>
              </a:spcBef>
              <a:buNone/>
            </a:pPr>
            <a:r>
              <a:rPr lang="kk-KZ" b="1" dirty="0" smtClean="0">
                <a:latin typeface="Times New Roman" pitchFamily="18" charset="0"/>
                <a:cs typeface="Times New Roman" pitchFamily="18" charset="0"/>
              </a:rPr>
              <a:t>Функционалдық құрылым </a:t>
            </a:r>
            <a:r>
              <a:rPr lang="kk-KZ" dirty="0" smtClean="0">
                <a:latin typeface="Times New Roman" pitchFamily="18" charset="0"/>
                <a:cs typeface="Times New Roman" pitchFamily="18" charset="0"/>
              </a:rPr>
              <a:t>– көлденең еңбек бөлінісі арқылы пайда болады. Басқару функцияларын бірнеше басшылар әрбір сала мен мамандықтарына қарай жүргізеді. Мұнда деңгейлері бірдей қызметкерлер мамандықтары мен жұмыс салаларына қарай бөлінеді.</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b="1" i="1" dirty="0" smtClean="0">
                <a:latin typeface="Times New Roman" pitchFamily="18" charset="0"/>
                <a:cs typeface="Times New Roman" pitchFamily="18" charset="0"/>
              </a:rPr>
              <a:t>Артықшылықтары:</a:t>
            </a:r>
            <a:endParaRPr lang="ru-RU" b="1"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1. Іскерлік және кәсіптік мамандануды жетілдіріп, ынталандырады.</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2.Іс-қызметтегі бір-бірін қайталауды және материалдық ресурстардың артық тұтынылуын қысқартады.</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3. Функционалдық іс-қызметтерді іске асыруда үйлестіруді жақсартады.</a:t>
            </a:r>
            <a:endParaRPr lang="ru-RU" dirty="0" smtClean="0">
              <a:latin typeface="Times New Roman" pitchFamily="18" charset="0"/>
              <a:cs typeface="Times New Roman" pitchFamily="18" charset="0"/>
            </a:endParaRPr>
          </a:p>
          <a:p>
            <a:pPr marL="0" indent="228600" algn="just">
              <a:lnSpc>
                <a:spcPct val="120000"/>
              </a:lnSpc>
              <a:spcBef>
                <a:spcPts val="0"/>
              </a:spcBef>
              <a:buNone/>
            </a:pPr>
            <a:r>
              <a:rPr lang="kk-KZ" b="1" i="1" dirty="0" smtClean="0">
                <a:latin typeface="Times New Roman" pitchFamily="18" charset="0"/>
                <a:cs typeface="Times New Roman" pitchFamily="18" charset="0"/>
              </a:rPr>
              <a:t>Кемшіліктері:</a:t>
            </a:r>
            <a:endParaRPr lang="ru-RU" b="1" dirty="0" smtClean="0">
              <a:latin typeface="Times New Roman" pitchFamily="18" charset="0"/>
              <a:cs typeface="Times New Roman" pitchFamily="18" charset="0"/>
            </a:endParaRPr>
          </a:p>
          <a:p>
            <a:pPr marL="0" indent="228600" algn="just">
              <a:lnSpc>
                <a:spcPct val="120000"/>
              </a:lnSpc>
              <a:spcBef>
                <a:spcPts val="0"/>
              </a:spcBef>
              <a:buNone/>
            </a:pPr>
            <a:r>
              <a:rPr lang="kk-KZ" dirty="0" smtClean="0">
                <a:latin typeface="Times New Roman" pitchFamily="18" charset="0"/>
                <a:cs typeface="Times New Roman" pitchFamily="18" charset="0"/>
              </a:rPr>
              <a:t>Бөлімшелер, әрқайсысы өздерінің мақсат, міндеттерін бірінші кезекте іске асыруға күш салады, сол себепті орталық мақсат, міндеттер жеке мақсат, міндеттердің көлеңкесінде қалу мүмкіндігі бар. Ол ішкі келіспеушілікті туғызады.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latin typeface="Times New Roman" pitchFamily="18" charset="0"/>
                <a:cs typeface="Times New Roman" pitchFamily="18" charset="0"/>
              </a:rPr>
              <a:t>Функционалдық құрылым</a:t>
            </a:r>
            <a:endParaRPr lang="ru-RU" dirty="0"/>
          </a:p>
        </p:txBody>
      </p:sp>
      <p:pic>
        <p:nvPicPr>
          <p:cNvPr id="4" name="Содержимое 3" descr="Image3393"/>
          <p:cNvPicPr>
            <a:picLocks noGrp="1"/>
          </p:cNvPicPr>
          <p:nvPr>
            <p:ph idx="1"/>
          </p:nvPr>
        </p:nvPicPr>
        <p:blipFill>
          <a:blip r:embed="rId2" cstate="print"/>
          <a:srcRect/>
          <a:stretch>
            <a:fillRect/>
          </a:stretch>
        </p:blipFill>
        <p:spPr bwMode="auto">
          <a:xfrm>
            <a:off x="285720" y="2000240"/>
            <a:ext cx="8501122" cy="4357717"/>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t>Сызықтық — штабтық</a:t>
            </a:r>
            <a:r>
              <a:rPr lang="kk-KZ" dirty="0" smtClean="0"/>
              <a:t> </a:t>
            </a:r>
            <a:r>
              <a:rPr lang="kk-KZ" b="1" dirty="0" smtClean="0"/>
              <a:t>басқару</a:t>
            </a:r>
            <a:endParaRPr lang="ru-RU" dirty="0"/>
          </a:p>
        </p:txBody>
      </p:sp>
      <p:sp>
        <p:nvSpPr>
          <p:cNvPr id="3" name="Содержимое 2"/>
          <p:cNvSpPr>
            <a:spLocks noGrp="1"/>
          </p:cNvSpPr>
          <p:nvPr>
            <p:ph idx="1"/>
          </p:nvPr>
        </p:nvSpPr>
        <p:spPr>
          <a:xfrm>
            <a:off x="571472" y="1857364"/>
            <a:ext cx="8001056" cy="4543436"/>
          </a:xfrm>
        </p:spPr>
        <p:txBody>
          <a:bodyPr>
            <a:normAutofit fontScale="92500"/>
          </a:bodyPr>
          <a:lstStyle/>
          <a:p>
            <a:pPr marL="0" indent="228600" algn="just">
              <a:lnSpc>
                <a:spcPct val="100000"/>
              </a:lnSpc>
              <a:spcBef>
                <a:spcPts val="0"/>
              </a:spcBef>
              <a:buNone/>
            </a:pPr>
            <a:r>
              <a:rPr lang="kk-KZ" dirty="0" smtClean="0">
                <a:latin typeface="Times New Roman" pitchFamily="18" charset="0"/>
                <a:cs typeface="Times New Roman" pitchFamily="18" charset="0"/>
              </a:rPr>
              <a:t>Басқару құрылымының бұл түрі сызықтық және функционалдық басқару ұйымдарында пайда болған қиындықтардың әсерінен туындайды. Аталған құрылымды А.Файоль кеңінен насихаттады. Кейде бұл жүйе шоғырланған басшылық жүйесі деп аталады. Сызықтық құрылым негізге алына отырып, маңызды проблемалар бойынша мамандар шоғырланған штабтар құрылады. Штабтар білікті шешімдер әзірлейді, дегенмен, бұл шешімдерді сызмқтықбасшы бекітіп, оларды орындау үшін төменгі қабаттарға береді.</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2057400"/>
            <a:ext cx="8143932" cy="4343400"/>
          </a:xfrm>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Бұл құрылымның басты </a:t>
            </a:r>
            <a:r>
              <a:rPr lang="kk-KZ" b="1" i="1" dirty="0" smtClean="0">
                <a:latin typeface="Times New Roman" pitchFamily="18" charset="0"/>
                <a:cs typeface="Times New Roman" pitchFamily="18" charset="0"/>
              </a:rPr>
              <a:t>артықшылығы</a:t>
            </a:r>
            <a:r>
              <a:rPr lang="kk-KZ" i="1" dirty="0" smtClean="0">
                <a:latin typeface="Times New Roman" pitchFamily="18" charset="0"/>
                <a:cs typeface="Times New Roman" pitchFamily="18" charset="0"/>
              </a:rPr>
              <a:t> — </a:t>
            </a:r>
            <a:r>
              <a:rPr lang="kk-KZ" dirty="0" smtClean="0">
                <a:latin typeface="Times New Roman" pitchFamily="18" charset="0"/>
                <a:cs typeface="Times New Roman" pitchFamily="18" charset="0"/>
              </a:rPr>
              <a:t>шешімдер әзірлеген кезде дара басшылық білікті (компетентті) мамандар қызметімен ұштастырылады. </a:t>
            </a:r>
          </a:p>
          <a:p>
            <a:pPr marL="0" indent="228600" algn="just">
              <a:lnSpc>
                <a:spcPct val="100000"/>
              </a:lnSpc>
              <a:spcBef>
                <a:spcPts val="0"/>
              </a:spcBef>
              <a:buNone/>
            </a:pPr>
            <a:r>
              <a:rPr lang="kk-KZ" b="1" i="1" dirty="0" smtClean="0">
                <a:latin typeface="Times New Roman" pitchFamily="18" charset="0"/>
                <a:cs typeface="Times New Roman" pitchFamily="18" charset="0"/>
              </a:rPr>
              <a:t>Кемшілігі: </a:t>
            </a:r>
            <a:r>
              <a:rPr lang="kk-KZ" dirty="0" smtClean="0">
                <a:latin typeface="Times New Roman" pitchFamily="18" charset="0"/>
                <a:cs typeface="Times New Roman" pitchFamily="18" charset="0"/>
              </a:rPr>
              <a:t>мәселелер көп болған жағдайда штаб ұлгая бастайды, қызықтық басшыға түсетін салмақ орасан зор артьш кетеді.</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62302"/>
            <a:ext cx="8072494" cy="1097280"/>
          </a:xfrm>
        </p:spPr>
        <p:txBody>
          <a:bodyPr>
            <a:noAutofit/>
          </a:bodyPr>
          <a:lstStyle/>
          <a:p>
            <a:r>
              <a:rPr lang="kk-KZ" sz="2000" dirty="0" smtClean="0">
                <a:latin typeface="Times New Roman" pitchFamily="18" charset="0"/>
                <a:cs typeface="Times New Roman" pitchFamily="18" charset="0"/>
              </a:rPr>
              <a:t>Басқаруды мамандандыру процесінің тереңдеуі басқару жүйесін қиындатып, күрделі жүйелердің икемділігін талап етеді. Осы тұста аталған құрылымдарға жаңа элементтер енгізіледі, олар мыналар:</a:t>
            </a:r>
            <a:endParaRPr lang="ru-RU" sz="20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28596" y="1785926"/>
          <a:ext cx="8358246" cy="4786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Сызыктық-штабтык құрылым</a:t>
            </a:r>
            <a:endParaRPr lang="ru-RU" dirty="0"/>
          </a:p>
        </p:txBody>
      </p:sp>
      <p:pic>
        <p:nvPicPr>
          <p:cNvPr id="4" name="Содержимое 3" descr="Image3394"/>
          <p:cNvPicPr>
            <a:picLocks noGrp="1"/>
          </p:cNvPicPr>
          <p:nvPr>
            <p:ph idx="1"/>
          </p:nvPr>
        </p:nvPicPr>
        <p:blipFill>
          <a:blip r:embed="rId2" cstate="print"/>
          <a:srcRect/>
          <a:stretch>
            <a:fillRect/>
          </a:stretch>
        </p:blipFill>
        <p:spPr bwMode="auto">
          <a:xfrm>
            <a:off x="428596" y="1857364"/>
            <a:ext cx="8286808" cy="4214842"/>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2000240"/>
            <a:ext cx="8286808" cy="4400560"/>
          </a:xfrm>
        </p:spPr>
        <p:txBody>
          <a:bodyPr/>
          <a:lstStyle/>
          <a:p>
            <a:pPr marL="0" indent="228600" algn="just">
              <a:lnSpc>
                <a:spcPct val="100000"/>
              </a:lnSpc>
              <a:spcBef>
                <a:spcPts val="0"/>
              </a:spcBef>
              <a:buNone/>
            </a:pPr>
            <a:r>
              <a:rPr lang="kk-KZ" b="1" dirty="0" smtClean="0">
                <a:latin typeface="Times New Roman" pitchFamily="18" charset="0"/>
                <a:cs typeface="Times New Roman" pitchFamily="18" charset="0"/>
              </a:rPr>
              <a:t>Бағдарламалық — мақсаттық </a:t>
            </a:r>
            <a:r>
              <a:rPr lang="kk-KZ" dirty="0" smtClean="0">
                <a:latin typeface="Times New Roman" pitchFamily="18" charset="0"/>
                <a:cs typeface="Times New Roman" pitchFamily="18" charset="0"/>
              </a:rPr>
              <a:t>әдістемелерінің дамуына байланысты күрделі техникалық жүйелерді тиімді басқаруға бағыттанған жобалық құрылым орын алады. Бұл құрылымда ғылыми-өндірістік қызметтің барлық саласындағы бүкіл бөлімшелер тікелей бағдарлама басшысына бағынады және бұл жағдай құрылымға артықшылықтар әкеледі.</a:t>
            </a: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Жобалық құрылым</a:t>
            </a:r>
            <a:endParaRPr lang="ru-RU" dirty="0"/>
          </a:p>
        </p:txBody>
      </p:sp>
      <p:pic>
        <p:nvPicPr>
          <p:cNvPr id="4" name="Содержимое 3" descr="Image3395"/>
          <p:cNvPicPr>
            <a:picLocks noGrp="1"/>
          </p:cNvPicPr>
          <p:nvPr>
            <p:ph idx="1"/>
          </p:nvPr>
        </p:nvPicPr>
        <p:blipFill>
          <a:blip r:embed="rId2" cstate="print"/>
          <a:srcRect/>
          <a:stretch>
            <a:fillRect/>
          </a:stretch>
        </p:blipFill>
        <p:spPr bwMode="auto">
          <a:xfrm>
            <a:off x="642910" y="1857364"/>
            <a:ext cx="8143931" cy="4429156"/>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1857364"/>
            <a:ext cx="8072494" cy="4543436"/>
          </a:xfrm>
        </p:spPr>
        <p:txBody>
          <a:bodyPr>
            <a:normAutofit fontScale="92500"/>
          </a:bodyPr>
          <a:lstStyle/>
          <a:p>
            <a:pPr marL="0" indent="228600" algn="just">
              <a:lnSpc>
                <a:spcPct val="100000"/>
              </a:lnSpc>
              <a:spcBef>
                <a:spcPts val="0"/>
              </a:spcBef>
              <a:buNone/>
            </a:pPr>
            <a:r>
              <a:rPr lang="kk-KZ" b="1" dirty="0" smtClean="0">
                <a:latin typeface="Times New Roman" pitchFamily="18" charset="0"/>
                <a:cs typeface="Times New Roman" pitchFamily="18" charset="0"/>
              </a:rPr>
              <a:t>Кемшілігі: </a:t>
            </a:r>
            <a:r>
              <a:rPr lang="kk-KZ" dirty="0" smtClean="0">
                <a:latin typeface="Times New Roman" pitchFamily="18" charset="0"/>
                <a:cs typeface="Times New Roman" pitchFamily="18" charset="0"/>
              </a:rPr>
              <a:t>бағдарламалар арасындағы қажетті жағдайда мамандарды қайта бөлісудің қиындығы, осыдан туындайтын тиімді еңбек бөлісінің күрделілігі. </a:t>
            </a:r>
          </a:p>
          <a:p>
            <a:pPr marL="0" indent="228600" algn="just">
              <a:lnSpc>
                <a:spcPct val="100000"/>
              </a:lnSpc>
              <a:spcBef>
                <a:spcPts val="0"/>
              </a:spcBef>
              <a:buNone/>
            </a:pPr>
            <a:r>
              <a:rPr lang="kk-KZ" b="1" dirty="0" smtClean="0">
                <a:latin typeface="Times New Roman" pitchFamily="18" charset="0"/>
                <a:cs typeface="Times New Roman" pitchFamily="18" charset="0"/>
              </a:rPr>
              <a:t>Жобалау қызметі </a:t>
            </a:r>
            <a:r>
              <a:rPr lang="kk-KZ" dirty="0" smtClean="0">
                <a:latin typeface="Times New Roman" pitchFamily="18" charset="0"/>
                <a:cs typeface="Times New Roman" pitchFamily="18" charset="0"/>
              </a:rPr>
              <a:t>— уақытша құрылым, дегенмен барлық қажетті ресурстарымен қамтамасыз етіледі. </a:t>
            </a:r>
          </a:p>
          <a:p>
            <a:pPr marL="0" indent="228600" algn="just">
              <a:lnSpc>
                <a:spcPct val="100000"/>
              </a:lnSpc>
              <a:spcBef>
                <a:spcPts val="0"/>
              </a:spcBef>
              <a:buNone/>
            </a:pPr>
            <a:r>
              <a:rPr lang="kk-KZ" dirty="0" smtClean="0">
                <a:latin typeface="Times New Roman" pitchFamily="18" charset="0"/>
                <a:cs typeface="Times New Roman" pitchFamily="18" charset="0"/>
              </a:rPr>
              <a:t>Құрылым өзіне жүктелген міндеттерді орындағаннан кейін не таратылып жіберіледі, не жаңа жоба алады. </a:t>
            </a:r>
          </a:p>
          <a:p>
            <a:pPr marL="0" indent="228600" algn="just">
              <a:lnSpc>
                <a:spcPct val="100000"/>
              </a:lnSpc>
              <a:spcBef>
                <a:spcPts val="0"/>
              </a:spcBef>
              <a:buNone/>
            </a:pPr>
            <a:r>
              <a:rPr lang="kk-KZ" b="1" dirty="0" smtClean="0">
                <a:latin typeface="Times New Roman" pitchFamily="18" charset="0"/>
                <a:cs typeface="Times New Roman" pitchFamily="18" charset="0"/>
              </a:rPr>
              <a:t>Жоба бойынша басқару </a:t>
            </a:r>
            <a:r>
              <a:rPr lang="kk-KZ" dirty="0" smtClean="0">
                <a:latin typeface="Times New Roman" pitchFamily="18" charset="0"/>
                <a:cs typeface="Times New Roman" pitchFamily="18" charset="0"/>
              </a:rPr>
              <a:t>сызықты басшылықты нақтылап, дәлдей түседі және толықтырады.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57400"/>
            <a:ext cx="8001056" cy="4343400"/>
          </a:xfrm>
        </p:spPr>
        <p:txBody>
          <a:bodyPr/>
          <a:lstStyle/>
          <a:p>
            <a:pPr marL="0" indent="228600" algn="just">
              <a:lnSpc>
                <a:spcPct val="100000"/>
              </a:lnSpc>
              <a:spcBef>
                <a:spcPts val="0"/>
              </a:spcBef>
              <a:buNone/>
            </a:pPr>
            <a:r>
              <a:rPr lang="kk-KZ" b="1" dirty="0" smtClean="0">
                <a:latin typeface="Times New Roman" pitchFamily="18" charset="0"/>
                <a:cs typeface="Times New Roman" pitchFamily="18" charset="0"/>
              </a:rPr>
              <a:t>Өнім бойнша басқару </a:t>
            </a:r>
            <a:r>
              <a:rPr lang="kk-KZ" dirty="0" smtClean="0">
                <a:latin typeface="Times New Roman" pitchFamily="18" charset="0"/>
                <a:cs typeface="Times New Roman" pitchFamily="18" charset="0"/>
              </a:rPr>
              <a:t>ұйымдағы өндіріс және өткізу салаларының бірқатар бұйымғы мамандандырылған жағдайында тиімді болады. Бұл құрылымда нақтылы бұйымды өндіру мен өткізудегі өкілеттілік пен жауапкершілік толықтай бір басшыға беріліп, басқа функционалдық бөлімдер сол өнім бойынша басшылыққа толықтай жауапты болады.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642910" y="1857364"/>
            <a:ext cx="7929618" cy="4543436"/>
          </a:xfrm>
        </p:spPr>
        <p:txBody>
          <a:bodyPr/>
          <a:lstStyle/>
          <a:p>
            <a:pPr marL="0" indent="228600" algn="just">
              <a:lnSpc>
                <a:spcPct val="100000"/>
              </a:lnSpc>
              <a:spcBef>
                <a:spcPts val="0"/>
              </a:spcBef>
              <a:buNone/>
            </a:pPr>
            <a:r>
              <a:rPr lang="kk-KZ" b="1" dirty="0" smtClean="0">
                <a:latin typeface="Times New Roman" pitchFamily="18" charset="0"/>
                <a:cs typeface="Times New Roman" pitchFamily="18" charset="0"/>
              </a:rPr>
              <a:t>Өнімнің маңыздылығы мен дара басшылық </a:t>
            </a:r>
            <a:r>
              <a:rPr lang="kk-KZ" dirty="0" smtClean="0">
                <a:latin typeface="Times New Roman" pitchFamily="18" charset="0"/>
                <a:cs typeface="Times New Roman" pitchFamily="18" charset="0"/>
              </a:rPr>
              <a:t>оны өндіру мен өткізудегі қатаң бақылауды орнатып, үлкен нәтижеге қол жеткізеді. Бәсеке жағдайы, технологиямен тұтынушылар талабына тез арада бейімделуге мүмкіндік туындайды. Дегенмен, оның да кемшілігі: әртүрлі өнімді өндірудегі қызметтердің қайталануына байланысты шығындар санының өсуіне және құрал-жабдықтар мен шикізатты барынша пайдалануға мұршаның болмауы болып табылады.</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642910" y="2057400"/>
            <a:ext cx="7700990" cy="4343400"/>
          </a:xfrm>
        </p:spPr>
        <p:txBody>
          <a:bodyPr/>
          <a:lstStyle/>
          <a:p>
            <a:pPr marL="0" indent="228600" algn="just">
              <a:lnSpc>
                <a:spcPct val="100000"/>
              </a:lnSpc>
              <a:spcBef>
                <a:spcPts val="0"/>
              </a:spcBef>
              <a:buNone/>
            </a:pPr>
            <a:r>
              <a:rPr lang="kk-KZ" dirty="0" smtClean="0">
                <a:latin typeface="Times New Roman" pitchFamily="18" charset="0"/>
                <a:cs typeface="Times New Roman" pitchFamily="18" charset="0"/>
              </a:rPr>
              <a:t>Жаңалықтар тасқыны көп және үнемі болып жататын ұйымдарды </a:t>
            </a:r>
            <a:r>
              <a:rPr lang="kk-KZ" b="1" i="1" dirty="0" smtClean="0">
                <a:latin typeface="Times New Roman" pitchFamily="18" charset="0"/>
                <a:cs typeface="Times New Roman" pitchFamily="18" charset="0"/>
              </a:rPr>
              <a:t>жаңалықтар енгізу қызметі </a:t>
            </a:r>
            <a:r>
              <a:rPr lang="kk-KZ" dirty="0" smtClean="0">
                <a:latin typeface="Times New Roman" pitchFamily="18" charset="0"/>
                <a:cs typeface="Times New Roman" pitchFamily="18" charset="0"/>
              </a:rPr>
              <a:t>құрылады. Мұнда ағымдағы өндіріс сызықтық және функционалдық қызметтердің қарауына қалады да, бастамаларды жетістіктерді іздестіру барысы арнайы құрылған жаңалықтар енгізу бөліміне беріледі.</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Матрицалық құрылым</a:t>
            </a:r>
            <a:endParaRPr lang="ru-RU" dirty="0"/>
          </a:p>
        </p:txBody>
      </p:sp>
      <p:sp>
        <p:nvSpPr>
          <p:cNvPr id="3" name="Содержимое 2"/>
          <p:cNvSpPr>
            <a:spLocks noGrp="1"/>
          </p:cNvSpPr>
          <p:nvPr>
            <p:ph idx="1"/>
          </p:nvPr>
        </p:nvSpPr>
        <p:spPr>
          <a:xfrm>
            <a:off x="357158" y="1857364"/>
            <a:ext cx="8358246" cy="4543436"/>
          </a:xfrm>
        </p:spPr>
        <p:txBody>
          <a:bodyPr>
            <a:normAutofit fontScale="85000" lnSpcReduction="10000"/>
          </a:bodyPr>
          <a:lstStyle/>
          <a:p>
            <a:pPr marL="0" indent="228600" algn="just">
              <a:lnSpc>
                <a:spcPct val="110000"/>
              </a:lnSpc>
              <a:spcBef>
                <a:spcPts val="0"/>
              </a:spcBef>
              <a:buNone/>
            </a:pPr>
            <a:r>
              <a:rPr lang="ru-RU" dirty="0" err="1" smtClean="0">
                <a:latin typeface="Times New Roman" pitchFamily="18" charset="0"/>
                <a:cs typeface="Times New Roman" pitchFamily="18" charset="0"/>
              </a:rPr>
              <a:t>Ұйымдастырудағы мақсаттық басқару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мамандандырылған бөлімшелерді басқарудың тиімді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үйлесімін беретін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бірден-бір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құрал болып</a:t>
            </a:r>
            <a:r>
              <a:rPr lang="ru-RU"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матрицалық құрылым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Матрицалық құрыл</a:t>
            </a:r>
            <a:r>
              <a:rPr lang="kk-KZ" dirty="0" smtClean="0">
                <a:latin typeface="Times New Roman" pitchFamily="18" charset="0"/>
                <a:cs typeface="Times New Roman" pitchFamily="18" charset="0"/>
              </a:rPr>
              <a:t>ым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екі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құрылымды, сызықтық-функционалдық және бағдарламалық-мақсаттық құрылымдарды ұштастыруды, яғни ұйымдағы жекелеген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қызмет салаларымен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қатар, нақтылы мақсатты орындайтын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бағдарламалық бөлімдер </a:t>
            </a:r>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олардың бас-шылары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алады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Мұның өзі бағдарлама басшыларының міндеттерді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жүзеге асыруда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орындалу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мерзімін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мүмкіндіктерді </a:t>
            </a:r>
            <a:r>
              <a:rPr lang="ru-RU" dirty="0" smtClean="0">
                <a:latin typeface="Times New Roman" pitchFamily="18" charset="0"/>
                <a:cs typeface="Times New Roman" pitchFamily="18" charset="0"/>
              </a:rPr>
              <a:t>тура </a:t>
            </a:r>
            <a:r>
              <a:rPr lang="ru-RU" dirty="0" err="1" smtClean="0">
                <a:latin typeface="Times New Roman" pitchFamily="18" charset="0"/>
                <a:cs typeface="Times New Roman" pitchFamily="18" charset="0"/>
              </a:rPr>
              <a:t>бағалап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іздестіру</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жаңалықтар енгізу</a:t>
            </a:r>
            <a:r>
              <a:rPr lang="ru-RU" dirty="0" smtClean="0">
                <a:latin typeface="Times New Roman" pitchFamily="18" charset="0"/>
                <a:cs typeface="Times New Roman" pitchFamily="18" charset="0"/>
              </a:rPr>
              <a:t> мен </a:t>
            </a:r>
            <a:r>
              <a:rPr lang="ru-RU" dirty="0" err="1" smtClean="0">
                <a:latin typeface="Times New Roman" pitchFamily="18" charset="0"/>
                <a:cs typeface="Times New Roman" pitchFamily="18" charset="0"/>
              </a:rPr>
              <a:t>еркін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әрекет етуіне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жағдай жасайды</a:t>
            </a:r>
            <a:r>
              <a:rPr lang="ru-RU" dirty="0" smtClean="0">
                <a:latin typeface="Times New Roman" pitchFamily="18" charset="0"/>
                <a:cs typeface="Times New Roman" pitchFamily="18" charset="0"/>
              </a:rPr>
              <a:t>. </a:t>
            </a: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Матрицалық құрылым</a:t>
            </a:r>
            <a:endParaRPr lang="ru-RU" dirty="0"/>
          </a:p>
        </p:txBody>
      </p:sp>
      <p:pic>
        <p:nvPicPr>
          <p:cNvPr id="4" name="Содержимое 3" descr="Image3396"/>
          <p:cNvPicPr>
            <a:picLocks noGrp="1"/>
          </p:cNvPicPr>
          <p:nvPr>
            <p:ph idx="1"/>
          </p:nvPr>
        </p:nvPicPr>
        <p:blipFill>
          <a:blip r:embed="rId2" cstate="print"/>
          <a:stretch>
            <a:fillRect/>
          </a:stretch>
        </p:blipFill>
        <p:spPr bwMode="auto">
          <a:xfrm>
            <a:off x="3071812" y="3063875"/>
            <a:ext cx="3000375" cy="269557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28596" y="1857364"/>
            <a:ext cx="8215370" cy="4543436"/>
          </a:xfrm>
        </p:spPr>
        <p:txBody>
          <a:bodyPr>
            <a:normAutofit fontScale="92500" lnSpcReduction="10000"/>
          </a:bodyPr>
          <a:lstStyle/>
          <a:p>
            <a:pPr marL="0" indent="228600" algn="just">
              <a:lnSpc>
                <a:spcPct val="100000"/>
              </a:lnSpc>
              <a:spcBef>
                <a:spcPts val="0"/>
              </a:spcBef>
              <a:buNone/>
            </a:pPr>
            <a:r>
              <a:rPr lang="ru-RU" dirty="0" err="1" smtClean="0">
                <a:latin typeface="Times New Roman" pitchFamily="18" charset="0"/>
                <a:cs typeface="Times New Roman" pitchFamily="18" charset="0"/>
              </a:rPr>
              <a:t>Сонымен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қатар, көлбеу басшылықтың арқасында бөлім басшыларының мамандарды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еркін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ауыстыруы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тиімді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пайдалануы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және тиісті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жұмыстармен толық қамтамасыз етуі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арқылы барлық қызметтерді мұкият ұйымдастыруға жағдай жасалынады</a:t>
            </a:r>
            <a:r>
              <a:rPr lang="ru-RU" dirty="0" smtClean="0">
                <a:latin typeface="Times New Roman" pitchFamily="18" charset="0"/>
                <a:cs typeface="Times New Roman" pitchFamily="18" charset="0"/>
              </a:rPr>
              <a:t>. </a:t>
            </a:r>
          </a:p>
          <a:p>
            <a:pPr marL="0" indent="228600" algn="just">
              <a:lnSpc>
                <a:spcPct val="100000"/>
              </a:lnSpc>
              <a:spcBef>
                <a:spcPts val="0"/>
              </a:spcBef>
              <a:buNone/>
            </a:pPr>
            <a:r>
              <a:rPr lang="ru-RU" dirty="0" err="1" smtClean="0">
                <a:latin typeface="Times New Roman" pitchFamily="18" charset="0"/>
                <a:cs typeface="Times New Roman" pitchFamily="18" charset="0"/>
              </a:rPr>
              <a:t>Бірқатар қындықтар тудыратын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жағдай сол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матрицалық құрылымда </a:t>
            </a:r>
            <a:r>
              <a:rPr lang="ru-RU" dirty="0" smtClean="0">
                <a:latin typeface="Times New Roman" pitchFamily="18" charset="0"/>
                <a:cs typeface="Times New Roman" pitchFamily="18" charset="0"/>
              </a:rPr>
              <a:t>дара </a:t>
            </a:r>
            <a:r>
              <a:rPr lang="ru-RU" dirty="0" err="1" smtClean="0">
                <a:latin typeface="Times New Roman" pitchFamily="18" charset="0"/>
                <a:cs typeface="Times New Roman" pitchFamily="18" charset="0"/>
              </a:rPr>
              <a:t>басшылық қағида орындалмайды</a:t>
            </a:r>
            <a:r>
              <a:rPr lang="kk-KZ"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Осыдан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барып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әртүрлі келіспеушіліктер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үйлесімсіздік туындауы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мүмкік.</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Сондықтан </a:t>
            </a:r>
            <a:r>
              <a:rPr lang="ru-RU" dirty="0" smtClean="0">
                <a:latin typeface="Times New Roman" pitchFamily="18" charset="0"/>
                <a:cs typeface="Times New Roman" pitchFamily="18" charset="0"/>
              </a:rPr>
              <a:t>да </a:t>
            </a:r>
            <a:r>
              <a:rPr lang="ru-RU" dirty="0" err="1" smtClean="0">
                <a:latin typeface="Times New Roman" pitchFamily="18" charset="0"/>
                <a:cs typeface="Times New Roman" pitchFamily="18" charset="0"/>
              </a:rPr>
              <a:t>матрицалық құрылым басқару қызметкерлерінен жоғарға кәсіптілік </a:t>
            </a:r>
            <a:r>
              <a:rPr lang="ru-RU" dirty="0" smtClean="0">
                <a:latin typeface="Times New Roman" pitchFamily="18" charset="0"/>
                <a:cs typeface="Times New Roman" pitchFamily="18" charset="0"/>
              </a:rPr>
              <a:t>пен </a:t>
            </a:r>
            <a:r>
              <a:rPr lang="ru-RU" dirty="0" err="1" smtClean="0">
                <a:latin typeface="Times New Roman" pitchFamily="18" charset="0"/>
                <a:cs typeface="Times New Roman" pitchFamily="18" charset="0"/>
              </a:rPr>
              <a:t>ұйымдастырушылық қабілетті талап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етеді</a:t>
            </a:r>
            <a:r>
              <a:rPr lang="kk-KZ"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1_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164</TotalTime>
  <Words>2112</Words>
  <Application>Microsoft Office PowerPoint</Application>
  <PresentationFormat>Экран (4:3)</PresentationFormat>
  <Paragraphs>105</Paragraphs>
  <Slides>41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41</vt:i4>
      </vt:variant>
    </vt:vector>
  </HeadingPairs>
  <TitlesOfParts>
    <vt:vector size="48" baseType="lpstr">
      <vt:lpstr>Georgia</vt:lpstr>
      <vt:lpstr>Times New Roman</vt:lpstr>
      <vt:lpstr>Trebuchet MS</vt:lpstr>
      <vt:lpstr>Wingdings</vt:lpstr>
      <vt:lpstr>Wingdings 2</vt:lpstr>
      <vt:lpstr>Городская</vt:lpstr>
      <vt:lpstr>1_Городская</vt:lpstr>
      <vt:lpstr>Ұйымдастыру қызметі</vt:lpstr>
      <vt:lpstr>Жоспар:</vt:lpstr>
      <vt:lpstr>1. Ұйымдастыру функциясының мазмұны</vt:lpstr>
      <vt:lpstr>Презентация PowerPoint</vt:lpstr>
      <vt:lpstr>Презентация PowerPoint</vt:lpstr>
      <vt:lpstr>Презентация PowerPoint</vt:lpstr>
      <vt:lpstr>Презентация PowerPoint</vt:lpstr>
      <vt:lpstr>Презентация PowerPoint</vt:lpstr>
      <vt:lpstr>Ұйымдастыру кезінде қолданылатын негізгі элементтер:</vt:lpstr>
      <vt:lpstr>Ұйымдастыру кезінде қолданылатын негізгі элементтер:</vt:lpstr>
      <vt:lpstr>Ұйымдастыру үрдісі төрт сатыдан тұрады:</vt:lpstr>
      <vt:lpstr>2. Делегирлеу, өкілеттіліктер және жауапкершілік. Менеджмент жүйесінде өкілеттілікті делегирлеу және жауапкершілікті бөлу</vt:lpstr>
      <vt:lpstr>Жалпы ұйымдастыру функциясында мынадай біршама дербес, бірақ өзара байланысты қызметтерді бөліп көрсетуге болады:</vt:lpstr>
      <vt:lpstr>Презентация PowerPoint</vt:lpstr>
      <vt:lpstr>Презентация PowerPoint</vt:lpstr>
      <vt:lpstr>Презентация PowerPoint</vt:lpstr>
      <vt:lpstr>Презентация PowerPoint</vt:lpstr>
      <vt:lpstr>Кеңес беруші аппарат</vt:lpstr>
      <vt:lpstr>Презентация PowerPoint</vt:lpstr>
      <vt:lpstr>3. Сызықты және аппараттық (штабтық) өкілеттіліктер. Өкіліеттілік және билік</vt:lpstr>
      <vt:lpstr>Презентация PowerPoint</vt:lpstr>
      <vt:lpstr>Презентация PowerPoint</vt:lpstr>
      <vt:lpstr>Ұйымдастыру қызметі арқылы ұйымның құрылымы мынандай қағидалар негізінде құрылады:</vt:lpstr>
      <vt:lpstr>4. Басқарудың ұйымдастырушылық құрылымы туралы түсінік. Басқарудың ұйымдастырушылық құрылымының түрлері: сызықтық, функционалдық, сызықтық−функционалдық (штабтық), матрицалық, жобалық. Олардың артықшылықтары мен кемшіліктері</vt:lpstr>
      <vt:lpstr>Құрылымның түрлері:</vt:lpstr>
      <vt:lpstr>Cызықтық құрылым</vt:lpstr>
      <vt:lpstr>Презентация PowerPoint</vt:lpstr>
      <vt:lpstr>Функционалдық құрылым</vt:lpstr>
      <vt:lpstr>Сызықтық — штабтық басқару</vt:lpstr>
      <vt:lpstr>Презентация PowerPoint</vt:lpstr>
      <vt:lpstr>Басқаруды мамандандыру процесінің тереңдеуі басқару жүйесін қиындатып, күрделі жүйелердің икемділігін талап етеді. Осы тұста аталған құрылымдарға жаңа элементтер енгізіледі, олар мыналар:</vt:lpstr>
      <vt:lpstr>Сызыктық-штабтык құрылым</vt:lpstr>
      <vt:lpstr>Презентация PowerPoint</vt:lpstr>
      <vt:lpstr>Жобалық құрылым</vt:lpstr>
      <vt:lpstr>Презентация PowerPoint</vt:lpstr>
      <vt:lpstr>Презентация PowerPoint</vt:lpstr>
      <vt:lpstr>Презентация PowerPoint</vt:lpstr>
      <vt:lpstr>Презентация PowerPoint</vt:lpstr>
      <vt:lpstr>Матрицалық құрылым</vt:lpstr>
      <vt:lpstr>Матрицалық құрылым</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 лекция. Ұйымдастыру менеджмент функциясы ретінде</dc:title>
  <dc:creator>Сауле</dc:creator>
  <cp:lastModifiedBy>Админ</cp:lastModifiedBy>
  <cp:revision>29</cp:revision>
  <dcterms:created xsi:type="dcterms:W3CDTF">2014-10-25T11:56:40Z</dcterms:created>
  <dcterms:modified xsi:type="dcterms:W3CDTF">2021-11-11T07:52:59Z</dcterms:modified>
</cp:coreProperties>
</file>