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94" r:id="rId5"/>
    <p:sldId id="268" r:id="rId6"/>
    <p:sldId id="269" r:id="rId7"/>
    <p:sldId id="271" r:id="rId8"/>
    <p:sldId id="272" r:id="rId9"/>
    <p:sldId id="273" r:id="rId10"/>
    <p:sldId id="274" r:id="rId11"/>
    <p:sldId id="276" r:id="rId12"/>
    <p:sldId id="277" r:id="rId13"/>
    <p:sldId id="275" r:id="rId14"/>
    <p:sldId id="284" r:id="rId15"/>
    <p:sldId id="283" r:id="rId16"/>
    <p:sldId id="282" r:id="rId17"/>
    <p:sldId id="281" r:id="rId18"/>
    <p:sldId id="280" r:id="rId19"/>
    <p:sldId id="279" r:id="rId20"/>
    <p:sldId id="278" r:id="rId21"/>
    <p:sldId id="285" r:id="rId22"/>
    <p:sldId id="286" r:id="rId23"/>
    <p:sldId id="287" r:id="rId24"/>
    <p:sldId id="288" r:id="rId25"/>
    <p:sldId id="289" r:id="rId26"/>
    <p:sldId id="290" r:id="rId27"/>
    <p:sldId id="292" r:id="rId28"/>
    <p:sldId id="291" r:id="rId29"/>
    <p:sldId id="267" r:id="rId30"/>
    <p:sldId id="295" r:id="rId31"/>
    <p:sldId id="293" r:id="rId32"/>
    <p:sldId id="296" r:id="rId33"/>
    <p:sldId id="297" r:id="rId34"/>
    <p:sldId id="298" r:id="rId35"/>
    <p:sldId id="300" r:id="rId36"/>
    <p:sldId id="301" r:id="rId3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6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167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B4C71EC6-210F-42DE-9C53-41977AD35B3D}" type="datetimeFigureOut">
              <a:rPr lang="ru-RU" smtClean="0"/>
              <a:pPr/>
              <a:t>11.11.2021</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11.11.2021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11.11.2021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11.11.2021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B4C71EC6-210F-42DE-9C53-41977AD35B3D}" type="datetimeFigureOut">
              <a:rPr lang="ru-RU" smtClean="0"/>
              <a:pPr/>
              <a:t>11.11.2021</a:t>
            </a:fld>
            <a:endParaRPr lang="ru-RU"/>
          </a:p>
        </p:txBody>
      </p:sp>
      <p:sp>
        <p:nvSpPr>
          <p:cNvPr id="27" name="Номер слайда 26"/>
          <p:cNvSpPr>
            <a:spLocks noGrp="1"/>
          </p:cNvSpPr>
          <p:nvPr>
            <p:ph type="sldNum" sz="quarter" idx="11"/>
          </p:nvPr>
        </p:nvSpPr>
        <p:spPr/>
        <p:txBody>
          <a:bodyPr rtlCol="0"/>
          <a:lstStyle/>
          <a:p>
            <a:fld id="{B19B0651-EE4F-4900-A07F-96A6BFA9D0F0}"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B4C71EC6-210F-42DE-9C53-41977AD35B3D}" type="datetimeFigureOut">
              <a:rPr lang="ru-RU" smtClean="0"/>
              <a:pPr/>
              <a:t>11.11.2021</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11.11.2021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11.11.2021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11.11.2021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11.11.2021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11.11.2021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B4C71EC6-210F-42DE-9C53-41977AD35B3D}" type="datetimeFigureOut">
              <a:rPr lang="ru-RU" smtClean="0"/>
              <a:pPr/>
              <a:t>11.11.2021</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hyperlink" Target="http://www.pedpro.ru/termins/145.htm"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Прямоугольник 4"/>
          <p:cNvSpPr/>
          <p:nvPr/>
        </p:nvSpPr>
        <p:spPr>
          <a:xfrm>
            <a:off x="0" y="116632"/>
            <a:ext cx="9144000" cy="5170646"/>
          </a:xfrm>
          <a:prstGeom prst="rect">
            <a:avLst/>
          </a:prstGeom>
        </p:spPr>
        <p:txBody>
          <a:bodyPr wrap="square">
            <a:spAutoFit/>
          </a:bodyPr>
          <a:lstStyle/>
          <a:p>
            <a:pPr algn="ctr"/>
            <a:r>
              <a:rPr lang="kk-KZ"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r>
            <a:br>
              <a:rPr lang="kk-KZ"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kk-KZ"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r>
            <a:br>
              <a:rPr lang="kk-KZ"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kk-KZ"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r>
            <a:br>
              <a:rPr lang="kk-KZ"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kk-KZ" sz="24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a:r>
            <a:br>
              <a:rPr lang="kk-KZ" sz="24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br>
            <a:endParaRPr lang="kk-KZ" sz="2400" b="1" dirty="0" smtClean="0">
              <a:solidFill>
                <a:srgbClr val="FF0000"/>
              </a:solidFill>
              <a:latin typeface="Times New Roman" pitchFamily="18" charset="0"/>
              <a:cs typeface="Times New Roman" pitchFamily="18" charset="0"/>
            </a:endParaRPr>
          </a:p>
          <a:p>
            <a:pPr algn="ctr"/>
            <a:r>
              <a:rPr lang="ru-RU" sz="2400" b="1" dirty="0" smtClean="0">
                <a:solidFill>
                  <a:srgbClr val="FF0000"/>
                </a:solidFill>
                <a:latin typeface="Times New Roman" pitchFamily="18" charset="0"/>
                <a:cs typeface="Times New Roman" pitchFamily="18" charset="0"/>
              </a:rPr>
              <a:t> </a:t>
            </a:r>
            <a:endParaRPr lang="ru-RU" sz="2400" dirty="0" smtClean="0">
              <a:solidFill>
                <a:schemeClr val="accent2">
                  <a:lumMod val="50000"/>
                </a:schemeClr>
              </a:solidFill>
            </a:endParaRPr>
          </a:p>
          <a:p>
            <a:pPr algn="ctr"/>
            <a:r>
              <a:rPr lang="kk-KZ" sz="2400" b="1" dirty="0" smtClean="0">
                <a:solidFill>
                  <a:srgbClr val="FF0000"/>
                </a:solidFill>
                <a:latin typeface="Times New Roman" pitchFamily="18" charset="0"/>
                <a:ea typeface="+mj-ea"/>
                <a:cs typeface="Times New Roman" pitchFamily="18" charset="0"/>
              </a:rPr>
              <a:t>7М010300 – </a:t>
            </a:r>
            <a:r>
              <a:rPr lang="en-US" sz="2400" b="1" dirty="0" smtClean="0">
                <a:solidFill>
                  <a:srgbClr val="FF0000"/>
                </a:solidFill>
                <a:latin typeface="Times New Roman" pitchFamily="18" charset="0"/>
                <a:ea typeface="+mj-ea"/>
                <a:cs typeface="Times New Roman" pitchFamily="18" charset="0"/>
              </a:rPr>
              <a:t>Pedagogy and psychology</a:t>
            </a:r>
            <a:endParaRPr lang="kk-KZ" sz="2400" b="1" dirty="0" smtClean="0">
              <a:solidFill>
                <a:srgbClr val="FF0000"/>
              </a:solidFill>
              <a:latin typeface="Times New Roman" pitchFamily="18" charset="0"/>
              <a:cs typeface="Times New Roman" pitchFamily="18" charset="0"/>
            </a:endParaRPr>
          </a:p>
          <a:p>
            <a:pPr algn="ctr"/>
            <a:r>
              <a:rPr lang="en-US" sz="2800" b="1" dirty="0" smtClean="0">
                <a:solidFill>
                  <a:srgbClr val="FF0000"/>
                </a:solidFill>
                <a:latin typeface="Times New Roman" pitchFamily="18" charset="0"/>
                <a:cs typeface="Times New Roman" pitchFamily="18" charset="0"/>
              </a:rPr>
              <a:t>Discipline name: Pedagogical management</a:t>
            </a:r>
            <a:r>
              <a:rPr lang="ru-RU" sz="2800" b="1" dirty="0" smtClean="0">
                <a:solidFill>
                  <a:srgbClr val="FF0000"/>
                </a:solidFill>
                <a:latin typeface="Times New Roman" pitchFamily="18" charset="0"/>
                <a:cs typeface="Times New Roman" pitchFamily="18" charset="0"/>
              </a:rPr>
              <a:t> </a:t>
            </a:r>
            <a:endParaRPr lang="ru-RU" sz="2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pPr algn="r"/>
            <a:endParaRPr lang="kk-KZ" sz="2000" b="1" i="1" dirty="0" smtClean="0">
              <a:solidFill>
                <a:srgbClr val="FF0000"/>
              </a:solidFill>
              <a:latin typeface="Times New Roman" pitchFamily="18" charset="0"/>
              <a:cs typeface="Times New Roman" pitchFamily="18" charset="0"/>
            </a:endParaRPr>
          </a:p>
          <a:p>
            <a:pPr algn="r"/>
            <a:r>
              <a:rPr lang="en-US" sz="2000" b="1" i="1" dirty="0" err="1">
                <a:solidFill>
                  <a:srgbClr val="FF0000"/>
                </a:solidFill>
                <a:latin typeface="Times New Roman" pitchFamily="18" charset="0"/>
                <a:cs typeface="Times New Roman" pitchFamily="18" charset="0"/>
              </a:rPr>
              <a:t>Lecturer:Doctor</a:t>
            </a:r>
            <a:r>
              <a:rPr lang="en-US" sz="2000" b="1" i="1" dirty="0">
                <a:solidFill>
                  <a:srgbClr val="FF0000"/>
                </a:solidFill>
                <a:latin typeface="Times New Roman" pitchFamily="18" charset="0"/>
                <a:cs typeface="Times New Roman" pitchFamily="18" charset="0"/>
              </a:rPr>
              <a:t> of </a:t>
            </a:r>
            <a:r>
              <a:rPr lang="en-US" sz="2000" b="1" i="1" dirty="0" smtClean="0">
                <a:solidFill>
                  <a:srgbClr val="FF0000"/>
                </a:solidFill>
                <a:latin typeface="Times New Roman" pitchFamily="18" charset="0"/>
                <a:cs typeface="Times New Roman" pitchFamily="18" charset="0"/>
              </a:rPr>
              <a:t>Philosophy </a:t>
            </a:r>
            <a:r>
              <a:rPr lang="kk-KZ" sz="2000" b="1" i="1" dirty="0" smtClean="0">
                <a:solidFill>
                  <a:srgbClr val="FF0000"/>
                </a:solidFill>
                <a:latin typeface="Times New Roman" pitchFamily="18" charset="0"/>
                <a:cs typeface="Times New Roman" pitchFamily="18" charset="0"/>
              </a:rPr>
              <a:t>(</a:t>
            </a:r>
            <a:r>
              <a:rPr lang="en-US" sz="2000" b="1" i="1" dirty="0" smtClean="0">
                <a:solidFill>
                  <a:srgbClr val="FF0000"/>
                </a:solidFill>
                <a:latin typeface="Times New Roman" pitchFamily="18" charset="0"/>
                <a:cs typeface="Times New Roman" pitchFamily="18" charset="0"/>
              </a:rPr>
              <a:t>PhD</a:t>
            </a:r>
            <a:r>
              <a:rPr lang="kk-KZ" sz="2000" b="1" i="1" dirty="0" smtClean="0">
                <a:solidFill>
                  <a:srgbClr val="FF0000"/>
                </a:solidFill>
                <a:latin typeface="Times New Roman" pitchFamily="18" charset="0"/>
                <a:cs typeface="Times New Roman" pitchFamily="18" charset="0"/>
              </a:rPr>
              <a:t>)</a:t>
            </a:r>
            <a:r>
              <a:rPr lang="en-US" sz="2000" b="1" i="1" dirty="0" smtClean="0">
                <a:solidFill>
                  <a:srgbClr val="FF0000"/>
                </a:solidFill>
                <a:latin typeface="Times New Roman" pitchFamily="18" charset="0"/>
                <a:cs typeface="Times New Roman" pitchFamily="18" charset="0"/>
              </a:rPr>
              <a:t> </a:t>
            </a:r>
            <a:endParaRPr lang="kk-KZ" sz="2000" b="1" i="1" dirty="0" smtClean="0">
              <a:solidFill>
                <a:srgbClr val="FF0000"/>
              </a:solidFill>
              <a:latin typeface="Times New Roman" pitchFamily="18" charset="0"/>
              <a:cs typeface="Times New Roman" pitchFamily="18" charset="0"/>
            </a:endParaRPr>
          </a:p>
          <a:p>
            <a:pPr algn="r"/>
            <a:endParaRPr lang="en-US" sz="2000" b="1" i="1" dirty="0" smtClean="0">
              <a:solidFill>
                <a:srgbClr val="FF0000"/>
              </a:solidFill>
              <a:latin typeface="Times New Roman" pitchFamily="18" charset="0"/>
              <a:cs typeface="Times New Roman" pitchFamily="18" charset="0"/>
            </a:endParaRPr>
          </a:p>
          <a:p>
            <a:pPr algn="r"/>
            <a:r>
              <a:rPr lang="en-US" sz="2000" b="1" i="1" dirty="0" smtClean="0">
                <a:solidFill>
                  <a:srgbClr val="FF0000"/>
                </a:solidFill>
                <a:latin typeface="Times New Roman" pitchFamily="18" charset="0"/>
                <a:cs typeface="Times New Roman" pitchFamily="18" charset="0"/>
              </a:rPr>
              <a:t>(</a:t>
            </a:r>
            <a:r>
              <a:rPr lang="en-US" sz="2000" b="1" i="1" dirty="0">
                <a:solidFill>
                  <a:srgbClr val="FF0000"/>
                </a:solidFill>
                <a:latin typeface="Times New Roman" pitchFamily="18" charset="0"/>
                <a:cs typeface="Times New Roman" pitchFamily="18" charset="0"/>
              </a:rPr>
              <a:t>PhD)K. </a:t>
            </a:r>
            <a:r>
              <a:rPr lang="en-US" sz="2000" b="1" i="1" dirty="0" err="1">
                <a:solidFill>
                  <a:srgbClr val="FF0000"/>
                </a:solidFill>
                <a:latin typeface="Times New Roman" pitchFamily="18" charset="0"/>
                <a:cs typeface="Times New Roman" pitchFamily="18" charset="0"/>
              </a:rPr>
              <a:t>Kazhimova</a:t>
            </a:r>
            <a:endParaRPr lang="kk-KZ" sz="24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kk-KZ"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kk-KZ"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pPr algn="ctr"/>
            <a:r>
              <a:rPr lang="en-US"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Uralsk</a:t>
            </a:r>
            <a:r>
              <a:rPr lang="kk-KZ"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202</a:t>
            </a:r>
            <a:r>
              <a:rPr lang="en-US"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1 </a:t>
            </a:r>
            <a:endParaRPr lang="ru-RU" sz="24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6" name="Picture 2" descr="https://wksu.kz/images/main.jpg"/>
          <p:cNvPicPr>
            <a:picLocks noChangeAspect="1" noChangeArrowheads="1"/>
          </p:cNvPicPr>
          <p:nvPr/>
        </p:nvPicPr>
        <p:blipFill>
          <a:blip r:embed="rId2" cstate="print"/>
          <a:srcRect/>
          <a:stretch>
            <a:fillRect/>
          </a:stretch>
        </p:blipFill>
        <p:spPr bwMode="auto">
          <a:xfrm>
            <a:off x="0" y="0"/>
            <a:ext cx="9144000" cy="1556792"/>
          </a:xfrm>
          <a:prstGeom prst="rect">
            <a:avLst/>
          </a:prstGeom>
          <a:noFill/>
        </p:spPr>
      </p:pic>
      <p:sp>
        <p:nvSpPr>
          <p:cNvPr id="2" name="Rectangle 1"/>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3" name="Rectangle 2"/>
          <p:cNvSpPr>
            <a:spLocks noChangeArrowheads="1"/>
          </p:cNvSpPr>
          <p:nvPr/>
        </p:nvSpPr>
        <p:spPr bwMode="auto">
          <a:xfrm>
            <a:off x="152400" y="2553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4" name="Rectangle 3"/>
          <p:cNvSpPr>
            <a:spLocks noChangeArrowheads="1"/>
          </p:cNvSpPr>
          <p:nvPr/>
        </p:nvSpPr>
        <p:spPr bwMode="auto">
          <a:xfrm>
            <a:off x="304800" y="4077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95536" y="620688"/>
            <a:ext cx="8568952" cy="6001643"/>
          </a:xfrm>
          <a:prstGeom prst="rect">
            <a:avLst/>
          </a:prstGeom>
        </p:spPr>
        <p:txBody>
          <a:bodyPr wrap="square">
            <a:spAutoFit/>
          </a:bodyPr>
          <a:lstStyle/>
          <a:p>
            <a:r>
              <a:rPr lang="en-US" sz="2400" b="1" dirty="0" smtClean="0">
                <a:solidFill>
                  <a:schemeClr val="accent2">
                    <a:lumMod val="50000"/>
                  </a:schemeClr>
                </a:solidFill>
                <a:latin typeface="Times New Roman" pitchFamily="18" charset="0"/>
                <a:cs typeface="Times New Roman" pitchFamily="18" charset="0"/>
              </a:rPr>
              <a:t>Purpose: </a:t>
            </a:r>
            <a:endParaRPr lang="ru-RU" sz="2400" dirty="0" smtClean="0">
              <a:solidFill>
                <a:schemeClr val="accent2">
                  <a:lumMod val="50000"/>
                </a:schemeClr>
              </a:solidFill>
              <a:latin typeface="Times New Roman" pitchFamily="18" charset="0"/>
              <a:cs typeface="Times New Roman" pitchFamily="18" charset="0"/>
            </a:endParaRPr>
          </a:p>
          <a:p>
            <a:r>
              <a:rPr lang="en-US" sz="2400" dirty="0" smtClean="0">
                <a:solidFill>
                  <a:schemeClr val="accent2">
                    <a:lumMod val="50000"/>
                  </a:schemeClr>
                </a:solidFill>
                <a:latin typeface="Times New Roman" pitchFamily="18" charset="0"/>
                <a:cs typeface="Times New Roman" pitchFamily="18" charset="0"/>
              </a:rPr>
              <a:t>Studying of pedagogical bases of management of students of pedagogical educational institution and definition of ways of introduction in practice of management of modern comprehensive school. About pedagogical management of future specialists of knowledge, abilities, skills in market conditions, certainly, is actual today.</a:t>
            </a:r>
            <a:endParaRPr lang="ru-RU" sz="2400" dirty="0" smtClean="0">
              <a:solidFill>
                <a:schemeClr val="accent2">
                  <a:lumMod val="50000"/>
                </a:schemeClr>
              </a:solidFill>
              <a:latin typeface="Times New Roman" pitchFamily="18" charset="0"/>
              <a:cs typeface="Times New Roman" pitchFamily="18" charset="0"/>
            </a:endParaRPr>
          </a:p>
          <a:p>
            <a:r>
              <a:rPr lang="en-US" sz="2400" dirty="0" smtClean="0">
                <a:solidFill>
                  <a:schemeClr val="accent2">
                    <a:lumMod val="50000"/>
                  </a:schemeClr>
                </a:solidFill>
                <a:latin typeface="Times New Roman" pitchFamily="18" charset="0"/>
                <a:cs typeface="Times New Roman" pitchFamily="18" charset="0"/>
              </a:rPr>
              <a:t>Recently, the re-publication of school management problems in the context of humanistic and democratic approaches has become the norm of the new management technology. Modern school - it not only gives a person a set of knowledge, skills, but also requires a new management approach, able to determine their place in life, to realize their opportunities through knowledge, to form a personality that is in constant development. </a:t>
            </a:r>
            <a:endParaRPr lang="ru-RU" sz="2400" dirty="0" smtClean="0">
              <a:solidFill>
                <a:schemeClr val="accent2">
                  <a:lumMod val="50000"/>
                </a:schemeClr>
              </a:solidFill>
              <a:latin typeface="Times New Roman" pitchFamily="18" charset="0"/>
              <a:cs typeface="Times New Roman" pitchFamily="18" charset="0"/>
            </a:endParaRPr>
          </a:p>
          <a:p>
            <a:r>
              <a:rPr lang="en-US" sz="2400" dirty="0" smtClean="0">
                <a:solidFill>
                  <a:schemeClr val="accent2">
                    <a:lumMod val="50000"/>
                  </a:schemeClr>
                </a:solidFill>
                <a:latin typeface="Times New Roman" pitchFamily="18" charset="0"/>
                <a:cs typeface="Times New Roman" pitchFamily="18" charset="0"/>
              </a:rPr>
              <a:t>The effectiveness of the modern school is determined by the need to use management as a conceptual basis for intra-school management.</a:t>
            </a:r>
            <a:endParaRPr lang="ru-RU" sz="2400" dirty="0">
              <a:solidFill>
                <a:schemeClr val="accent2">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71600" y="620688"/>
            <a:ext cx="7272808" cy="461665"/>
          </a:xfrm>
          <a:prstGeom prst="rect">
            <a:avLst/>
          </a:prstGeom>
        </p:spPr>
        <p:txBody>
          <a:bodyPr wrap="square">
            <a:spAutoFit/>
          </a:bodyPr>
          <a:lstStyle/>
          <a:p>
            <a:pPr algn="just"/>
            <a:r>
              <a:rPr lang="kk-KZ" sz="2400" b="1" dirty="0"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endParaRPr lang="ru-RU" sz="2400" b="1" dirty="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169" name="Rectangle 1"/>
          <p:cNvSpPr>
            <a:spLocks noChangeArrowheads="1"/>
          </p:cNvSpPr>
          <p:nvPr/>
        </p:nvSpPr>
        <p:spPr bwMode="auto">
          <a:xfrm>
            <a:off x="827584" y="2169444"/>
            <a:ext cx="7704856"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2000" b="1" dirty="0" smtClean="0">
                <a:solidFill>
                  <a:schemeClr val="accent2">
                    <a:lumMod val="50000"/>
                  </a:schemeClr>
                </a:solidFill>
                <a:latin typeface="Times New Roman" pitchFamily="18" charset="0"/>
                <a:cs typeface="Times New Roman" pitchFamily="18" charset="0"/>
              </a:rPr>
              <a:t>Course objective: </a:t>
            </a:r>
            <a:endParaRPr lang="ru-RU" sz="2000" dirty="0" smtClean="0">
              <a:solidFill>
                <a:schemeClr val="accent2">
                  <a:lumMod val="50000"/>
                </a:schemeClr>
              </a:solidFill>
              <a:latin typeface="Times New Roman" pitchFamily="18" charset="0"/>
              <a:cs typeface="Times New Roman" pitchFamily="18" charset="0"/>
            </a:endParaRPr>
          </a:p>
          <a:p>
            <a:pPr algn="just"/>
            <a:r>
              <a:rPr lang="en-US" sz="2000" dirty="0" smtClean="0">
                <a:solidFill>
                  <a:schemeClr val="accent2">
                    <a:lumMod val="50000"/>
                  </a:schemeClr>
                </a:solidFill>
                <a:latin typeface="Times New Roman" pitchFamily="18" charset="0"/>
                <a:cs typeface="Times New Roman" pitchFamily="18" charset="0"/>
              </a:rPr>
              <a:t>- explanation of the principles of school management on the basis of management;</a:t>
            </a:r>
            <a:endParaRPr lang="ru-RU" sz="2000" dirty="0" smtClean="0">
              <a:solidFill>
                <a:schemeClr val="accent2">
                  <a:lumMod val="50000"/>
                </a:schemeClr>
              </a:solidFill>
              <a:latin typeface="Times New Roman" pitchFamily="18" charset="0"/>
              <a:cs typeface="Times New Roman" pitchFamily="18" charset="0"/>
            </a:endParaRPr>
          </a:p>
          <a:p>
            <a:pPr algn="just"/>
            <a:r>
              <a:rPr lang="en-US" sz="2000" dirty="0" smtClean="0">
                <a:solidFill>
                  <a:schemeClr val="accent2">
                    <a:lumMod val="50000"/>
                  </a:schemeClr>
                </a:solidFill>
                <a:latin typeface="Times New Roman" pitchFamily="18" charset="0"/>
                <a:cs typeface="Times New Roman" pitchFamily="18" charset="0"/>
              </a:rPr>
              <a:t>- to report to future specialists of the model of the school Manager activity system on the basis of pedagogical practice;</a:t>
            </a:r>
            <a:endParaRPr lang="ru-RU" sz="2000" dirty="0" smtClean="0">
              <a:solidFill>
                <a:schemeClr val="accent2">
                  <a:lumMod val="50000"/>
                </a:schemeClr>
              </a:solidFill>
              <a:latin typeface="Times New Roman" pitchFamily="18" charset="0"/>
              <a:cs typeface="Times New Roman" pitchFamily="18" charset="0"/>
            </a:endParaRPr>
          </a:p>
          <a:p>
            <a:pPr algn="just"/>
            <a:r>
              <a:rPr lang="en-US" sz="2000" dirty="0" smtClean="0">
                <a:solidFill>
                  <a:schemeClr val="accent2">
                    <a:lumMod val="50000"/>
                  </a:schemeClr>
                </a:solidFill>
                <a:latin typeface="Times New Roman" pitchFamily="18" charset="0"/>
                <a:cs typeface="Times New Roman" pitchFamily="18" charset="0"/>
              </a:rPr>
              <a:t>- to show ways of realization of a technique of introduction of management in practice of comprehensive secondary school.</a:t>
            </a:r>
            <a:endParaRPr lang="ru-RU" sz="2000" dirty="0" smtClean="0">
              <a:solidFill>
                <a:schemeClr val="accent2">
                  <a:lumMod val="50000"/>
                </a:schemeClr>
              </a:solidFill>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00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92696"/>
            <a:ext cx="8229600" cy="1066800"/>
          </a:xfrm>
        </p:spPr>
        <p:txBody>
          <a:bodyPr>
            <a:normAutofit fontScale="90000"/>
          </a:bodyPr>
          <a:lstStyle/>
          <a:p>
            <a:r>
              <a:rPr lang="en-US" b="1" dirty="0" smtClean="0">
                <a:latin typeface="Times New Roman" pitchFamily="18" charset="0"/>
                <a:cs typeface="Times New Roman" pitchFamily="18" charset="0"/>
              </a:rPr>
              <a:t>Expected learning outcomes: (on bloom taxonomy)</a:t>
            </a:r>
            <a:r>
              <a:rPr lang="ru-RU" dirty="0" smtClean="0"/>
              <a:t/>
            </a:r>
            <a:br>
              <a:rPr lang="ru-RU" dirty="0" smtClean="0"/>
            </a:br>
            <a:endParaRPr lang="ru-RU" dirty="0"/>
          </a:p>
        </p:txBody>
      </p:sp>
      <p:sp>
        <p:nvSpPr>
          <p:cNvPr id="3" name="Содержимое 2"/>
          <p:cNvSpPr>
            <a:spLocks noGrp="1"/>
          </p:cNvSpPr>
          <p:nvPr>
            <p:ph idx="1"/>
          </p:nvPr>
        </p:nvSpPr>
        <p:spPr>
          <a:xfrm>
            <a:off x="304800" y="1554162"/>
            <a:ext cx="8686800" cy="5043190"/>
          </a:xfrm>
        </p:spPr>
        <p:txBody>
          <a:bodyPr>
            <a:normAutofit fontScale="32500" lnSpcReduction="20000"/>
          </a:bodyPr>
          <a:lstStyle/>
          <a:p>
            <a:pPr marL="109728" indent="0">
              <a:buNone/>
            </a:pPr>
            <a:r>
              <a:rPr lang="en-US" sz="3700" b="1" dirty="0" smtClean="0">
                <a:solidFill>
                  <a:srgbClr val="002060"/>
                </a:solidFill>
                <a:latin typeface="Times New Roman" pitchFamily="18" charset="0"/>
                <a:cs typeface="Times New Roman" pitchFamily="18" charset="0"/>
              </a:rPr>
              <a:t>At the end of the course students should know:</a:t>
            </a:r>
            <a:endParaRPr lang="ru-RU" sz="3700" dirty="0" smtClean="0">
              <a:solidFill>
                <a:srgbClr val="002060"/>
              </a:solidFill>
              <a:latin typeface="Times New Roman" pitchFamily="18" charset="0"/>
              <a:cs typeface="Times New Roman" pitchFamily="18" charset="0"/>
            </a:endParaRPr>
          </a:p>
          <a:p>
            <a:pPr marL="109728" indent="0">
              <a:buNone/>
            </a:pPr>
            <a:r>
              <a:rPr lang="en-US" sz="3700" dirty="0" smtClean="0">
                <a:solidFill>
                  <a:srgbClr val="002060"/>
                </a:solidFill>
                <a:latin typeface="Times New Roman" pitchFamily="18" charset="0"/>
                <a:cs typeface="Times New Roman" pitchFamily="18" charset="0"/>
              </a:rPr>
              <a:t>- functions, regularities, principles, methods of pedagogical management;</a:t>
            </a:r>
            <a:endParaRPr lang="ru-RU" sz="3700" dirty="0" smtClean="0">
              <a:solidFill>
                <a:srgbClr val="002060"/>
              </a:solidFill>
              <a:latin typeface="Times New Roman" pitchFamily="18" charset="0"/>
              <a:cs typeface="Times New Roman" pitchFamily="18" charset="0"/>
            </a:endParaRPr>
          </a:p>
          <a:p>
            <a:pPr marL="109728" indent="0">
              <a:buNone/>
            </a:pPr>
            <a:r>
              <a:rPr lang="en-US" sz="3700" dirty="0" smtClean="0">
                <a:solidFill>
                  <a:srgbClr val="002060"/>
                </a:solidFill>
                <a:latin typeface="Times New Roman" pitchFamily="18" charset="0"/>
                <a:cs typeface="Times New Roman" pitchFamily="18" charset="0"/>
              </a:rPr>
              <a:t>- system-forming factors; history of development of the concept of management in education; features of school management on the basis of system, humanity, competence, technological approaches;</a:t>
            </a:r>
            <a:endParaRPr lang="ru-RU" sz="3700" dirty="0" smtClean="0">
              <a:solidFill>
                <a:srgbClr val="002060"/>
              </a:solidFill>
              <a:latin typeface="Times New Roman" pitchFamily="18" charset="0"/>
              <a:cs typeface="Times New Roman" pitchFamily="18" charset="0"/>
            </a:endParaRPr>
          </a:p>
          <a:p>
            <a:pPr marL="109728" indent="0">
              <a:buNone/>
            </a:pPr>
            <a:r>
              <a:rPr lang="en-US" sz="3700" dirty="0" smtClean="0">
                <a:solidFill>
                  <a:srgbClr val="002060"/>
                </a:solidFill>
                <a:latin typeface="Times New Roman" pitchFamily="18" charset="0"/>
                <a:cs typeface="Times New Roman" pitchFamily="18" charset="0"/>
              </a:rPr>
              <a:t>- fundamentals of management of the holistic pedagogical process of the school;</a:t>
            </a:r>
            <a:endParaRPr lang="ru-RU" sz="3700" dirty="0" smtClean="0">
              <a:solidFill>
                <a:srgbClr val="002060"/>
              </a:solidFill>
              <a:latin typeface="Times New Roman" pitchFamily="18" charset="0"/>
              <a:cs typeface="Times New Roman" pitchFamily="18" charset="0"/>
            </a:endParaRPr>
          </a:p>
          <a:p>
            <a:pPr marL="109728" indent="0">
              <a:buNone/>
            </a:pPr>
            <a:r>
              <a:rPr lang="en-US" sz="3700" dirty="0" smtClean="0">
                <a:solidFill>
                  <a:srgbClr val="002060"/>
                </a:solidFill>
                <a:latin typeface="Times New Roman" pitchFamily="18" charset="0"/>
                <a:cs typeface="Times New Roman" pitchFamily="18" charset="0"/>
              </a:rPr>
              <a:t>- requirements for effective management of the teaching staff of the school;</a:t>
            </a:r>
            <a:endParaRPr lang="ru-RU" sz="3700" dirty="0" smtClean="0">
              <a:solidFill>
                <a:srgbClr val="002060"/>
              </a:solidFill>
              <a:latin typeface="Times New Roman" pitchFamily="18" charset="0"/>
              <a:cs typeface="Times New Roman" pitchFamily="18" charset="0"/>
            </a:endParaRPr>
          </a:p>
          <a:p>
            <a:pPr marL="109728" indent="0">
              <a:buNone/>
            </a:pPr>
            <a:r>
              <a:rPr lang="en-US" sz="3700" b="1" dirty="0" smtClean="0">
                <a:solidFill>
                  <a:srgbClr val="002060"/>
                </a:solidFill>
                <a:latin typeface="Times New Roman" pitchFamily="18" charset="0"/>
                <a:cs typeface="Times New Roman" pitchFamily="18" charset="0"/>
              </a:rPr>
              <a:t>At the end of the course students should be able to do:</a:t>
            </a:r>
            <a:endParaRPr lang="ru-RU" sz="3700" dirty="0" smtClean="0">
              <a:solidFill>
                <a:srgbClr val="002060"/>
              </a:solidFill>
              <a:latin typeface="Times New Roman" pitchFamily="18" charset="0"/>
              <a:cs typeface="Times New Roman" pitchFamily="18" charset="0"/>
            </a:endParaRPr>
          </a:p>
          <a:p>
            <a:pPr marL="109728" indent="0">
              <a:buNone/>
            </a:pPr>
            <a:r>
              <a:rPr lang="en-US" sz="3700" b="1" dirty="0" smtClean="0">
                <a:solidFill>
                  <a:srgbClr val="002060"/>
                </a:solidFill>
                <a:latin typeface="Times New Roman" pitchFamily="18" charset="0"/>
                <a:cs typeface="Times New Roman" pitchFamily="18" charset="0"/>
              </a:rPr>
              <a:t>- practical application of theoretical knowledge on management in educational institution;</a:t>
            </a:r>
            <a:endParaRPr lang="ru-RU" sz="3700" dirty="0" smtClean="0">
              <a:solidFill>
                <a:srgbClr val="002060"/>
              </a:solidFill>
              <a:latin typeface="Times New Roman" pitchFamily="18" charset="0"/>
              <a:cs typeface="Times New Roman" pitchFamily="18" charset="0"/>
            </a:endParaRPr>
          </a:p>
          <a:p>
            <a:pPr marL="109728" indent="0">
              <a:buNone/>
            </a:pPr>
            <a:r>
              <a:rPr lang="en-US" sz="3700" dirty="0" smtClean="0">
                <a:solidFill>
                  <a:srgbClr val="002060"/>
                </a:solidFill>
                <a:latin typeface="Times New Roman" pitchFamily="18" charset="0"/>
                <a:cs typeface="Times New Roman" pitchFamily="18" charset="0"/>
              </a:rPr>
              <a:t>- implementation of diagnostic, analytical and project activities within the unified system of the educational institution;</a:t>
            </a:r>
            <a:endParaRPr lang="ru-RU" sz="3700" dirty="0" smtClean="0">
              <a:solidFill>
                <a:srgbClr val="002060"/>
              </a:solidFill>
              <a:latin typeface="Times New Roman" pitchFamily="18" charset="0"/>
              <a:cs typeface="Times New Roman" pitchFamily="18" charset="0"/>
            </a:endParaRPr>
          </a:p>
          <a:p>
            <a:pPr marL="109728" indent="0">
              <a:buNone/>
            </a:pPr>
            <a:r>
              <a:rPr lang="en-US" sz="3700" dirty="0" smtClean="0">
                <a:solidFill>
                  <a:srgbClr val="002060"/>
                </a:solidFill>
                <a:latin typeface="Times New Roman" pitchFamily="18" charset="0"/>
                <a:cs typeface="Times New Roman" pitchFamily="18" charset="0"/>
              </a:rPr>
              <a:t>- design and implementation of various management functions.;</a:t>
            </a:r>
            <a:endParaRPr lang="ru-RU" sz="3700" dirty="0" smtClean="0">
              <a:solidFill>
                <a:srgbClr val="002060"/>
              </a:solidFill>
              <a:latin typeface="Times New Roman" pitchFamily="18" charset="0"/>
              <a:cs typeface="Times New Roman" pitchFamily="18" charset="0"/>
            </a:endParaRPr>
          </a:p>
          <a:p>
            <a:pPr marL="109728" indent="0">
              <a:buNone/>
            </a:pPr>
            <a:r>
              <a:rPr lang="en-US" sz="3700" dirty="0" smtClean="0">
                <a:solidFill>
                  <a:srgbClr val="002060"/>
                </a:solidFill>
                <a:latin typeface="Times New Roman" pitchFamily="18" charset="0"/>
                <a:cs typeface="Times New Roman" pitchFamily="18" charset="0"/>
              </a:rPr>
              <a:t>- to use system, humanity, morality, competence and technological skills in the management of educational institutions ; ;</a:t>
            </a:r>
            <a:endParaRPr lang="ru-RU" sz="3700" dirty="0" smtClean="0">
              <a:solidFill>
                <a:srgbClr val="002060"/>
              </a:solidFill>
              <a:latin typeface="Times New Roman" pitchFamily="18" charset="0"/>
              <a:cs typeface="Times New Roman" pitchFamily="18" charset="0"/>
            </a:endParaRPr>
          </a:p>
          <a:p>
            <a:pPr marL="109728" indent="0">
              <a:buNone/>
            </a:pPr>
            <a:r>
              <a:rPr lang="en-US" sz="3700" dirty="0" smtClean="0">
                <a:solidFill>
                  <a:srgbClr val="002060"/>
                </a:solidFill>
                <a:latin typeface="Times New Roman" pitchFamily="18" charset="0"/>
                <a:cs typeface="Times New Roman" pitchFamily="18" charset="0"/>
              </a:rPr>
              <a:t>- assessment of the quality of management activities from the point of view of the holistic pedagogical process as an open pedagogical system;</a:t>
            </a:r>
            <a:endParaRPr lang="ru-RU" sz="3700" dirty="0" smtClean="0">
              <a:solidFill>
                <a:srgbClr val="002060"/>
              </a:solidFill>
              <a:latin typeface="Times New Roman" pitchFamily="18" charset="0"/>
              <a:cs typeface="Times New Roman" pitchFamily="18" charset="0"/>
            </a:endParaRPr>
          </a:p>
          <a:p>
            <a:pPr marL="109728" indent="0">
              <a:buNone/>
            </a:pPr>
            <a:r>
              <a:rPr lang="en-US" sz="3700" dirty="0" smtClean="0">
                <a:solidFill>
                  <a:srgbClr val="002060"/>
                </a:solidFill>
                <a:latin typeface="Times New Roman" pitchFamily="18" charset="0"/>
                <a:cs typeface="Times New Roman" pitchFamily="18" charset="0"/>
              </a:rPr>
              <a:t>- participation in the methodological work of the educational institution using modern methods of assessing the quality of education, education and development of students, analysis and evaluation of the effectiveness of the educational process.</a:t>
            </a:r>
            <a:endParaRPr lang="ru-RU" sz="3700" dirty="0" smtClean="0">
              <a:solidFill>
                <a:srgbClr val="002060"/>
              </a:solidFill>
              <a:latin typeface="Times New Roman" pitchFamily="18" charset="0"/>
              <a:cs typeface="Times New Roman" pitchFamily="18" charset="0"/>
            </a:endParaRPr>
          </a:p>
          <a:p>
            <a:pPr marL="109728" indent="0">
              <a:buNone/>
            </a:pPr>
            <a:r>
              <a:rPr lang="en-US" sz="3700" b="1" dirty="0" smtClean="0">
                <a:solidFill>
                  <a:srgbClr val="002060"/>
                </a:solidFill>
                <a:latin typeface="Times New Roman" pitchFamily="18" charset="0"/>
                <a:cs typeface="Times New Roman" pitchFamily="18" charset="0"/>
              </a:rPr>
              <a:t>Acquired skills:</a:t>
            </a:r>
            <a:endParaRPr lang="ru-RU" sz="3700" dirty="0" smtClean="0">
              <a:solidFill>
                <a:srgbClr val="002060"/>
              </a:solidFill>
              <a:latin typeface="Times New Roman" pitchFamily="18" charset="0"/>
              <a:cs typeface="Times New Roman" pitchFamily="18" charset="0"/>
            </a:endParaRPr>
          </a:p>
          <a:p>
            <a:pPr marL="109728" indent="0">
              <a:buNone/>
            </a:pPr>
            <a:r>
              <a:rPr lang="en-US" sz="3700" dirty="0" smtClean="0">
                <a:solidFill>
                  <a:srgbClr val="002060"/>
                </a:solidFill>
                <a:latin typeface="Times New Roman" pitchFamily="18" charset="0"/>
                <a:cs typeface="Times New Roman" pitchFamily="18" charset="0"/>
              </a:rPr>
              <a:t>- skills of the analysis of design and management of integral pedagogical process in school;</a:t>
            </a:r>
            <a:endParaRPr lang="ru-RU" sz="3700" dirty="0" smtClean="0">
              <a:solidFill>
                <a:srgbClr val="002060"/>
              </a:solidFill>
              <a:latin typeface="Times New Roman" pitchFamily="18" charset="0"/>
              <a:cs typeface="Times New Roman" pitchFamily="18" charset="0"/>
            </a:endParaRPr>
          </a:p>
          <a:p>
            <a:pPr marL="109728" indent="0">
              <a:buNone/>
            </a:pPr>
            <a:r>
              <a:rPr lang="en-US" sz="3700" dirty="0" smtClean="0">
                <a:solidFill>
                  <a:srgbClr val="002060"/>
                </a:solidFill>
                <a:latin typeface="Times New Roman" pitchFamily="18" charset="0"/>
                <a:cs typeface="Times New Roman" pitchFamily="18" charset="0"/>
              </a:rPr>
              <a:t>- skills of scientific research work;</a:t>
            </a:r>
            <a:endParaRPr lang="ru-RU" sz="3700" dirty="0" smtClean="0">
              <a:solidFill>
                <a:srgbClr val="002060"/>
              </a:solidFill>
              <a:latin typeface="Times New Roman" pitchFamily="18" charset="0"/>
              <a:cs typeface="Times New Roman" pitchFamily="18" charset="0"/>
            </a:endParaRPr>
          </a:p>
          <a:p>
            <a:pPr marL="109728" indent="0">
              <a:buNone/>
            </a:pPr>
            <a:r>
              <a:rPr lang="en-US" sz="3700" dirty="0" smtClean="0">
                <a:solidFill>
                  <a:srgbClr val="002060"/>
                </a:solidFill>
                <a:latin typeface="Times New Roman" pitchFamily="18" charset="0"/>
                <a:cs typeface="Times New Roman" pitchFamily="18" charset="0"/>
              </a:rPr>
              <a:t>- skills of pedagogical communication;</a:t>
            </a:r>
            <a:endParaRPr lang="ru-RU" sz="3700" dirty="0" smtClean="0">
              <a:solidFill>
                <a:srgbClr val="002060"/>
              </a:solidFill>
              <a:latin typeface="Times New Roman" pitchFamily="18" charset="0"/>
              <a:cs typeface="Times New Roman" pitchFamily="18" charset="0"/>
            </a:endParaRPr>
          </a:p>
          <a:p>
            <a:pPr marL="109728" indent="0">
              <a:buNone/>
            </a:pPr>
            <a:r>
              <a:rPr lang="en-US" sz="3700" dirty="0" smtClean="0">
                <a:solidFill>
                  <a:srgbClr val="002060"/>
                </a:solidFill>
                <a:latin typeface="Times New Roman" pitchFamily="18" charset="0"/>
                <a:cs typeface="Times New Roman" pitchFamily="18" charset="0"/>
              </a:rPr>
              <a:t>- subject-subjective skills in the conditions of pedagogical process;</a:t>
            </a:r>
            <a:endParaRPr lang="ru-RU" sz="3700" dirty="0" smtClean="0">
              <a:solidFill>
                <a:srgbClr val="002060"/>
              </a:solidFill>
              <a:latin typeface="Times New Roman" pitchFamily="18" charset="0"/>
              <a:cs typeface="Times New Roman" pitchFamily="18" charset="0"/>
            </a:endParaRPr>
          </a:p>
          <a:p>
            <a:pPr marL="109728" indent="0">
              <a:buNone/>
            </a:pPr>
            <a:r>
              <a:rPr lang="en-US" sz="3700" dirty="0" smtClean="0">
                <a:solidFill>
                  <a:srgbClr val="002060"/>
                </a:solidFill>
                <a:latin typeface="Times New Roman" pitchFamily="18" charset="0"/>
                <a:cs typeface="Times New Roman" pitchFamily="18" charset="0"/>
              </a:rPr>
              <a:t>- skills of using managers in professional practice, as well as in solving professional problems.</a:t>
            </a:r>
            <a:endParaRPr lang="ru-RU" sz="3700" dirty="0" smtClean="0">
              <a:solidFill>
                <a:srgbClr val="002060"/>
              </a:solidFill>
              <a:latin typeface="Times New Roman" pitchFamily="18" charset="0"/>
              <a:cs typeface="Times New Roman" pitchFamily="18" charset="0"/>
            </a:endParaRPr>
          </a:p>
          <a:p>
            <a:pPr marL="109728" indent="0">
              <a:buNone/>
            </a:pPr>
            <a:r>
              <a:rPr lang="en-US" sz="3700" b="1" dirty="0" smtClean="0">
                <a:solidFill>
                  <a:srgbClr val="002060"/>
                </a:solidFill>
                <a:latin typeface="Times New Roman" pitchFamily="18" charset="0"/>
                <a:cs typeface="Times New Roman" pitchFamily="18" charset="0"/>
              </a:rPr>
              <a:t>Prerequisites:</a:t>
            </a:r>
            <a:endParaRPr lang="ru-RU" sz="3700" dirty="0" smtClean="0">
              <a:solidFill>
                <a:srgbClr val="002060"/>
              </a:solidFill>
              <a:latin typeface="Times New Roman" pitchFamily="18" charset="0"/>
              <a:cs typeface="Times New Roman" pitchFamily="18" charset="0"/>
            </a:endParaRPr>
          </a:p>
          <a:p>
            <a:pPr marL="109728" indent="0">
              <a:buNone/>
            </a:pPr>
            <a:r>
              <a:rPr lang="en-US" sz="3700" dirty="0" smtClean="0">
                <a:solidFill>
                  <a:srgbClr val="002060"/>
                </a:solidFill>
                <a:latin typeface="Times New Roman" pitchFamily="18" charset="0"/>
                <a:cs typeface="Times New Roman" pitchFamily="18" charset="0"/>
              </a:rPr>
              <a:t>Pedagogy, Psychology</a:t>
            </a:r>
            <a:endParaRPr lang="ru-RU" sz="3700" dirty="0" smtClean="0">
              <a:solidFill>
                <a:srgbClr val="002060"/>
              </a:solidFill>
              <a:latin typeface="Times New Roman" pitchFamily="18" charset="0"/>
              <a:cs typeface="Times New Roman" pitchFamily="18" charset="0"/>
            </a:endParaRPr>
          </a:p>
          <a:p>
            <a:pPr marL="109728" indent="0">
              <a:buNone/>
            </a:pPr>
            <a:r>
              <a:rPr lang="en-US" sz="3700" b="1" dirty="0" smtClean="0">
                <a:solidFill>
                  <a:srgbClr val="002060"/>
                </a:solidFill>
                <a:latin typeface="Times New Roman" pitchFamily="18" charset="0"/>
                <a:cs typeface="Times New Roman" pitchFamily="18" charset="0"/>
              </a:rPr>
              <a:t>Post-requisites:</a:t>
            </a:r>
            <a:endParaRPr lang="ru-RU" sz="3700" dirty="0" smtClean="0">
              <a:solidFill>
                <a:srgbClr val="002060"/>
              </a:solidFill>
              <a:latin typeface="Times New Roman" pitchFamily="18" charset="0"/>
              <a:cs typeface="Times New Roman" pitchFamily="18" charset="0"/>
            </a:endParaRPr>
          </a:p>
          <a:p>
            <a:pPr marL="109728" indent="0">
              <a:buNone/>
            </a:pPr>
            <a:r>
              <a:rPr lang="en-US" sz="3700" dirty="0" smtClean="0">
                <a:solidFill>
                  <a:srgbClr val="002060"/>
                </a:solidFill>
                <a:latin typeface="Times New Roman" pitchFamily="18" charset="0"/>
                <a:cs typeface="Times New Roman" pitchFamily="18" charset="0"/>
              </a:rPr>
              <a:t>Theory and methodology of educational work, Theoretical foundations of special disciplines / mathematics, physics, computer science, technology/, special disciplines/mathematics, physics, computer science, technology/ teaching methods, Pedagogical practice</a:t>
            </a:r>
            <a:endParaRPr lang="ru-RU" sz="3700" dirty="0" smtClean="0">
              <a:solidFill>
                <a:srgbClr val="002060"/>
              </a:solidFill>
              <a:latin typeface="Times New Roman" pitchFamily="18" charset="0"/>
              <a:cs typeface="Times New Roman" pitchFamily="18" charset="0"/>
            </a:endParaRPr>
          </a:p>
          <a:p>
            <a:endParaRPr lang="ru-RU" sz="34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395536" y="258470"/>
            <a:ext cx="8280920" cy="61709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kk-KZ" sz="1600" b="1" dirty="0" smtClean="0">
                <a:solidFill>
                  <a:schemeClr val="accent2">
                    <a:lumMod val="50000"/>
                  </a:schemeClr>
                </a:solidFill>
                <a:latin typeface="Times New Roman" pitchFamily="18" charset="0"/>
                <a:cs typeface="Times New Roman" pitchFamily="18" charset="0"/>
              </a:rPr>
              <a:t> </a:t>
            </a:r>
          </a:p>
          <a:p>
            <a:r>
              <a:rPr lang="en-US" sz="1600" b="1" dirty="0" smtClean="0">
                <a:solidFill>
                  <a:schemeClr val="accent2">
                    <a:lumMod val="50000"/>
                  </a:schemeClr>
                </a:solidFill>
                <a:latin typeface="Times New Roman" pitchFamily="18" charset="0"/>
                <a:cs typeface="Times New Roman" pitchFamily="18" charset="0"/>
              </a:rPr>
              <a:t>C</a:t>
            </a:r>
            <a:r>
              <a:rPr lang="kk-KZ" sz="1600" b="1" dirty="0" smtClean="0">
                <a:solidFill>
                  <a:schemeClr val="accent2">
                    <a:lumMod val="50000"/>
                  </a:schemeClr>
                </a:solidFill>
                <a:latin typeface="Times New Roman" pitchFamily="18" charset="0"/>
                <a:cs typeface="Times New Roman" pitchFamily="18" charset="0"/>
              </a:rPr>
              <a:t>ourse policy:</a:t>
            </a:r>
            <a:endParaRPr lang="ru-RU" sz="1600" dirty="0" smtClean="0">
              <a:solidFill>
                <a:schemeClr val="accent2">
                  <a:lumMod val="50000"/>
                </a:schemeClr>
              </a:solidFill>
              <a:latin typeface="Times New Roman" pitchFamily="18" charset="0"/>
              <a:cs typeface="Times New Roman" pitchFamily="18" charset="0"/>
            </a:endParaRPr>
          </a:p>
          <a:p>
            <a:r>
              <a:rPr lang="kk-KZ" sz="1300" dirty="0" smtClean="0">
                <a:solidFill>
                  <a:schemeClr val="accent2">
                    <a:lumMod val="50000"/>
                  </a:schemeClr>
                </a:solidFill>
                <a:latin typeface="Times New Roman" pitchFamily="18" charset="0"/>
                <a:cs typeface="Times New Roman" pitchFamily="18" charset="0"/>
              </a:rPr>
              <a:t>Training is conducted mainly in the form of lectures and practical classes, which reflect the content of the main educational material, and consolidate practical skills and received ideas. Control of students ' knowledge will be carried out in the form of oral colloquiums, written tests, individual semester tasks and their protection. Weekly consultations will be held to address knowledge gaps, and the schedule will be announced later. In the process of performing the SRS and consulting on the SRS, the theoretical material obtained at lectures and discussed at seminars is deepened and expanded, as well as the ability to Express one's thoughts, analyze and systematize knowledge from primary sources and pedagogical periodicals is formed.</a:t>
            </a:r>
            <a:endParaRPr lang="ru-RU" sz="1300" dirty="0" smtClean="0">
              <a:solidFill>
                <a:schemeClr val="accent2">
                  <a:lumMod val="50000"/>
                </a:schemeClr>
              </a:solidFill>
              <a:latin typeface="Times New Roman" pitchFamily="18" charset="0"/>
              <a:cs typeface="Times New Roman" pitchFamily="18" charset="0"/>
            </a:endParaRPr>
          </a:p>
          <a:p>
            <a:r>
              <a:rPr lang="kk-KZ" sz="1300" dirty="0" smtClean="0">
                <a:solidFill>
                  <a:schemeClr val="accent2">
                    <a:lumMod val="50000"/>
                  </a:schemeClr>
                </a:solidFill>
                <a:latin typeface="Times New Roman" pitchFamily="18" charset="0"/>
                <a:cs typeface="Times New Roman" pitchFamily="18" charset="0"/>
              </a:rPr>
              <a:t>         Getting a good score on the course is not possible without a permanent job. This assumes that the course score is generated throughout the semester. You are interested in taking an active part in the work during classes. The maximum rating for all types of work is set if the correct, clear answer to the questions was given, and the work was done accurately and in full.</a:t>
            </a:r>
            <a:endParaRPr lang="ru-RU" sz="1300" dirty="0" smtClean="0">
              <a:solidFill>
                <a:schemeClr val="accent2">
                  <a:lumMod val="50000"/>
                </a:schemeClr>
              </a:solidFill>
              <a:latin typeface="Times New Roman" pitchFamily="18" charset="0"/>
              <a:cs typeface="Times New Roman" pitchFamily="18" charset="0"/>
            </a:endParaRPr>
          </a:p>
          <a:p>
            <a:r>
              <a:rPr lang="kk-KZ" sz="1300" dirty="0" smtClean="0">
                <a:solidFill>
                  <a:schemeClr val="accent2">
                    <a:lumMod val="50000"/>
                  </a:schemeClr>
                </a:solidFill>
                <a:latin typeface="Times New Roman" pitchFamily="18" charset="0"/>
                <a:cs typeface="Times New Roman" pitchFamily="18" charset="0"/>
              </a:rPr>
              <a:t>1. Attendance must be mandatory. Skipping classes are worked out in full class, reflected in the educational and methodological complex. Skipping classes without a valid reason, in the amount of more than a third of the course, leads to exclusion from the course. If you have a pass for a valid reason, you must provide the appropriate documents.</a:t>
            </a:r>
            <a:endParaRPr lang="ru-RU" sz="1300" dirty="0" smtClean="0">
              <a:solidFill>
                <a:schemeClr val="accent2">
                  <a:lumMod val="50000"/>
                </a:schemeClr>
              </a:solidFill>
              <a:latin typeface="Times New Roman" pitchFamily="18" charset="0"/>
              <a:cs typeface="Times New Roman" pitchFamily="18" charset="0"/>
            </a:endParaRPr>
          </a:p>
          <a:p>
            <a:r>
              <a:rPr lang="kk-KZ" sz="1300" dirty="0" smtClean="0">
                <a:solidFill>
                  <a:schemeClr val="accent2">
                    <a:lumMod val="50000"/>
                  </a:schemeClr>
                </a:solidFill>
                <a:latin typeface="Times New Roman" pitchFamily="18" charset="0"/>
                <a:cs typeface="Times New Roman" pitchFamily="18" charset="0"/>
              </a:rPr>
              <a:t>2. Behavior in the classroom a Student must: not be late for classes, not talk during classes, not get up and even more so walk around the classroom without the teacher's permission, not read Newspapers, turn off the cell phone, and actively participate in the learning process. </a:t>
            </a:r>
            <a:endParaRPr lang="ru-RU" sz="1300" dirty="0" smtClean="0">
              <a:solidFill>
                <a:schemeClr val="accent2">
                  <a:lumMod val="50000"/>
                </a:schemeClr>
              </a:solidFill>
              <a:latin typeface="Times New Roman" pitchFamily="18" charset="0"/>
              <a:cs typeface="Times New Roman" pitchFamily="18" charset="0"/>
            </a:endParaRPr>
          </a:p>
          <a:p>
            <a:r>
              <a:rPr lang="kk-KZ" sz="1300" dirty="0" smtClean="0">
                <a:solidFill>
                  <a:schemeClr val="accent2">
                    <a:lumMod val="50000"/>
                  </a:schemeClr>
                </a:solidFill>
                <a:latin typeface="Times New Roman" pitchFamily="18" charset="0"/>
                <a:cs typeface="Times New Roman" pitchFamily="18" charset="0"/>
              </a:rPr>
              <a:t>3. Independent work of students. Independent work is mandatory, and reporting on it is accepted at the time specified by the teacher. Students who are late or do not report for independent work will not be accepted for the task. Based on the results of your reports, a score will be displayed that will affect the overall final score.</a:t>
            </a:r>
            <a:endParaRPr lang="ru-RU" sz="1300" dirty="0" smtClean="0">
              <a:solidFill>
                <a:schemeClr val="accent2">
                  <a:lumMod val="50000"/>
                </a:schemeClr>
              </a:solidFill>
              <a:latin typeface="Times New Roman" pitchFamily="18" charset="0"/>
              <a:cs typeface="Times New Roman" pitchFamily="18" charset="0"/>
            </a:endParaRPr>
          </a:p>
          <a:p>
            <a:r>
              <a:rPr lang="kk-KZ" sz="1300" dirty="0" smtClean="0">
                <a:solidFill>
                  <a:schemeClr val="accent2">
                    <a:lumMod val="50000"/>
                  </a:schemeClr>
                </a:solidFill>
                <a:latin typeface="Times New Roman" pitchFamily="18" charset="0"/>
                <a:cs typeface="Times New Roman" pitchFamily="18" charset="0"/>
              </a:rPr>
              <a:t>4. Individual task. Individual semester assignments are mandatory. They are performed in the form of abstracts and are protected by students. Each of these tasks is evaluated separately and affects the final score.</a:t>
            </a:r>
            <a:endParaRPr lang="ru-RU" sz="1300" dirty="0" smtClean="0">
              <a:solidFill>
                <a:schemeClr val="accent2">
                  <a:lumMod val="50000"/>
                </a:schemeClr>
              </a:solidFill>
              <a:latin typeface="Times New Roman" pitchFamily="18" charset="0"/>
              <a:cs typeface="Times New Roman" pitchFamily="18" charset="0"/>
            </a:endParaRPr>
          </a:p>
          <a:p>
            <a:r>
              <a:rPr lang="kk-KZ" sz="1300" dirty="0" smtClean="0">
                <a:solidFill>
                  <a:schemeClr val="accent2">
                    <a:lumMod val="50000"/>
                  </a:schemeClr>
                </a:solidFill>
                <a:latin typeface="Times New Roman" pitchFamily="18" charset="0"/>
                <a:cs typeface="Times New Roman" pitchFamily="18" charset="0"/>
              </a:rPr>
              <a:t>5. Control and written works. It is performed in the classroom, handed over at the end of the pair, after the lesson, control and written works are not accepted and are not evaluated. Control of students ' knowledge can be carried out by solving test tasks.</a:t>
            </a:r>
            <a:endParaRPr lang="ru-RU" sz="1300" dirty="0" smtClean="0">
              <a:solidFill>
                <a:schemeClr val="accent2">
                  <a:lumMod val="50000"/>
                </a:schemeClr>
              </a:solidFill>
              <a:latin typeface="Times New Roman" pitchFamily="18" charset="0"/>
              <a:cs typeface="Times New Roman" pitchFamily="18" charset="0"/>
            </a:endParaRPr>
          </a:p>
          <a:p>
            <a:r>
              <a:rPr lang="kk-KZ" sz="1300" dirty="0" smtClean="0">
                <a:solidFill>
                  <a:schemeClr val="accent2">
                    <a:lumMod val="50000"/>
                  </a:schemeClr>
                </a:solidFill>
                <a:latin typeface="Times New Roman" pitchFamily="18" charset="0"/>
                <a:cs typeface="Times New Roman" pitchFamily="18" charset="0"/>
              </a:rPr>
              <a:t>6. Seminars and practical classes. Seminars and practical classes are held according to the schedule for each group separately, on pre-determined issues. Control of students ' knowledge can be carried out by solving test tasks</a:t>
            </a:r>
            <a:endParaRPr lang="ru-RU" sz="1300" dirty="0" smtClean="0">
              <a:solidFill>
                <a:schemeClr val="accent2">
                  <a:lumMod val="50000"/>
                </a:schemeClr>
              </a:solidFill>
              <a:latin typeface="Times New Roman" pitchFamily="18" charset="0"/>
              <a:cs typeface="Times New Roman" pitchFamily="18" charset="0"/>
            </a:endParaRPr>
          </a:p>
          <a:p>
            <a:r>
              <a:rPr lang="kk-KZ" sz="1200" b="1" dirty="0" smtClean="0">
                <a:solidFill>
                  <a:schemeClr val="accent2">
                    <a:lumMod val="50000"/>
                  </a:schemeClr>
                </a:solidFill>
                <a:latin typeface="Times New Roman" pitchFamily="18" charset="0"/>
                <a:cs typeface="Times New Roman" pitchFamily="18" charset="0"/>
              </a:rPr>
              <a:t> </a:t>
            </a:r>
            <a:endParaRPr lang="ru-RU" sz="1200" dirty="0">
              <a:solidFill>
                <a:schemeClr val="accent2">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188640"/>
            <a:ext cx="9144000" cy="7825219"/>
          </a:xfrm>
          <a:prstGeom prst="rect">
            <a:avLst/>
          </a:prstGeom>
        </p:spPr>
        <p:txBody>
          <a:bodyPr wrap="square">
            <a:spAutoFit/>
          </a:bodyPr>
          <a:lstStyle/>
          <a:p>
            <a:pPr lvl="0" indent="114300" algn="ctr" eaLnBrk="0" fontAlgn="base" hangingPunct="0">
              <a:spcBef>
                <a:spcPct val="0"/>
              </a:spcBef>
              <a:spcAft>
                <a:spcPct val="0"/>
              </a:spcAft>
              <a:tabLst>
                <a:tab pos="114300" algn="l"/>
                <a:tab pos="228600" algn="l"/>
              </a:tabLst>
            </a:pPr>
            <a:endParaRPr lang="kk-KZ" sz="1100" b="1" dirty="0" smtClean="0">
              <a:solidFill>
                <a:schemeClr val="accent6">
                  <a:lumMod val="50000"/>
                </a:schemeClr>
              </a:solidFill>
              <a:latin typeface="Times New Roman" pitchFamily="18" charset="0"/>
              <a:ea typeface="Times New Roman" pitchFamily="18" charset="0"/>
              <a:cs typeface="Times New Roman" pitchFamily="18" charset="0"/>
            </a:endParaRPr>
          </a:p>
          <a:p>
            <a:endParaRPr lang="kk-KZ" sz="1200" b="1" dirty="0" smtClean="0">
              <a:solidFill>
                <a:srgbClr val="002060"/>
              </a:solidFill>
              <a:latin typeface="Times New Roman" pitchFamily="18" charset="0"/>
              <a:cs typeface="Times New Roman" pitchFamily="18" charset="0"/>
            </a:endParaRPr>
          </a:p>
          <a:p>
            <a:endParaRPr lang="kk-KZ" sz="1200" b="1" dirty="0">
              <a:solidFill>
                <a:srgbClr val="002060"/>
              </a:solidFill>
              <a:latin typeface="Times New Roman" pitchFamily="18" charset="0"/>
              <a:cs typeface="Times New Roman" pitchFamily="18" charset="0"/>
            </a:endParaRPr>
          </a:p>
          <a:p>
            <a:r>
              <a:rPr lang="kk-KZ" sz="1200" b="1" dirty="0" smtClean="0">
                <a:solidFill>
                  <a:srgbClr val="002060"/>
                </a:solidFill>
                <a:latin typeface="Times New Roman" pitchFamily="18" charset="0"/>
                <a:cs typeface="Times New Roman" pitchFamily="18" charset="0"/>
              </a:rPr>
              <a:t>The topic of the lecture 1: theoretical foundations of </a:t>
            </a:r>
            <a:r>
              <a:rPr lang="kk-KZ" sz="1200" b="1" dirty="0" smtClean="0">
                <a:solidFill>
                  <a:srgbClr val="002060"/>
                </a:solidFill>
                <a:latin typeface="Times New Roman" pitchFamily="18" charset="0"/>
                <a:cs typeface="Times New Roman" pitchFamily="18" charset="0"/>
              </a:rPr>
              <a:t>management</a:t>
            </a:r>
            <a:endParaRPr lang="ru-RU" sz="1200" b="1" dirty="0" smtClean="0">
              <a:solidFill>
                <a:srgbClr val="002060"/>
              </a:solidFill>
              <a:latin typeface="Times New Roman" pitchFamily="18" charset="0"/>
              <a:cs typeface="Times New Roman" pitchFamily="18" charset="0"/>
            </a:endParaRPr>
          </a:p>
          <a:p>
            <a:r>
              <a:rPr lang="kk-KZ" sz="1200" b="1" dirty="0" smtClean="0">
                <a:solidFill>
                  <a:srgbClr val="002060"/>
                </a:solidFill>
                <a:latin typeface="Times New Roman" pitchFamily="18" charset="0"/>
                <a:cs typeface="Times New Roman" pitchFamily="18" charset="0"/>
              </a:rPr>
              <a:t>The contents of the lecture: </a:t>
            </a:r>
            <a:endParaRPr lang="ru-RU" sz="1200" b="1" dirty="0" smtClean="0">
              <a:solidFill>
                <a:srgbClr val="002060"/>
              </a:solidFill>
              <a:latin typeface="Times New Roman" pitchFamily="18" charset="0"/>
              <a:cs typeface="Times New Roman" pitchFamily="18" charset="0"/>
            </a:endParaRPr>
          </a:p>
          <a:p>
            <a:r>
              <a:rPr lang="kk-KZ" sz="1200" b="1" dirty="0" smtClean="0">
                <a:solidFill>
                  <a:srgbClr val="002060"/>
                </a:solidFill>
                <a:latin typeface="Times New Roman" pitchFamily="18" charset="0"/>
                <a:cs typeface="Times New Roman" pitchFamily="18" charset="0"/>
              </a:rPr>
              <a:t>1. the concept of management, the history of its formation and development </a:t>
            </a:r>
            <a:endParaRPr lang="ru-RU" sz="1200" b="1" dirty="0" smtClean="0">
              <a:solidFill>
                <a:srgbClr val="002060"/>
              </a:solidFill>
              <a:latin typeface="Times New Roman" pitchFamily="18" charset="0"/>
              <a:cs typeface="Times New Roman" pitchFamily="18" charset="0"/>
            </a:endParaRPr>
          </a:p>
          <a:p>
            <a:r>
              <a:rPr lang="kk-KZ" sz="1200" b="1" dirty="0" smtClean="0">
                <a:solidFill>
                  <a:srgbClr val="002060"/>
                </a:solidFill>
                <a:latin typeface="Times New Roman" pitchFamily="18" charset="0"/>
                <a:cs typeface="Times New Roman" pitchFamily="18" charset="0"/>
              </a:rPr>
              <a:t>2. methodological foundations of management </a:t>
            </a:r>
            <a:endParaRPr lang="ru-RU" sz="1200" b="1" dirty="0" smtClean="0">
              <a:solidFill>
                <a:srgbClr val="002060"/>
              </a:solidFill>
              <a:latin typeface="Times New Roman" pitchFamily="18" charset="0"/>
              <a:cs typeface="Times New Roman" pitchFamily="18" charset="0"/>
            </a:endParaRPr>
          </a:p>
          <a:p>
            <a:r>
              <a:rPr lang="kk-KZ" sz="1200" b="1" dirty="0" smtClean="0">
                <a:solidFill>
                  <a:srgbClr val="002060"/>
                </a:solidFill>
                <a:latin typeface="Times New Roman" pitchFamily="18" charset="0"/>
                <a:cs typeface="Times New Roman" pitchFamily="18" charset="0"/>
              </a:rPr>
              <a:t>3. trends in the development of modern management   </a:t>
            </a:r>
            <a:endParaRPr lang="ru-RU" sz="1200" b="1" dirty="0" smtClean="0">
              <a:solidFill>
                <a:srgbClr val="002060"/>
              </a:solidFill>
              <a:latin typeface="Times New Roman" pitchFamily="18" charset="0"/>
              <a:cs typeface="Times New Roman" pitchFamily="18" charset="0"/>
            </a:endParaRPr>
          </a:p>
          <a:p>
            <a:r>
              <a:rPr lang="kk-KZ" sz="1200" dirty="0" smtClean="0">
                <a:solidFill>
                  <a:schemeClr val="tx2"/>
                </a:solidFill>
                <a:latin typeface="Times New Roman" pitchFamily="18" charset="0"/>
                <a:cs typeface="Times New Roman" pitchFamily="18" charset="0"/>
              </a:rPr>
              <a:t>	The English word Management, its root is the word "hand, power" from the Greek word "Manus". At first, in the field of cattle grazing, the ability to lead and own is manifested. He moved into the sphere of human activity, representing the scientific and practical importance of the organization and management of people. In the dictionary Ocsford in English of this concept is given by the following phrase:</a:t>
            </a:r>
            <a:endParaRPr lang="ru-RU" sz="1200" dirty="0" smtClean="0">
              <a:solidFill>
                <a:schemeClr val="tx2"/>
              </a:solidFill>
              <a:latin typeface="Times New Roman" pitchFamily="18" charset="0"/>
              <a:cs typeface="Times New Roman" pitchFamily="18" charset="0"/>
            </a:endParaRPr>
          </a:p>
          <a:p>
            <a:r>
              <a:rPr lang="kk-KZ" sz="1200" dirty="0" smtClean="0">
                <a:solidFill>
                  <a:schemeClr val="tx2"/>
                </a:solidFill>
                <a:latin typeface="Times New Roman" pitchFamily="18" charset="0"/>
                <a:cs typeface="Times New Roman" pitchFamily="18" charset="0"/>
              </a:rPr>
              <a:t>     A) method of communication with people. </a:t>
            </a:r>
            <a:endParaRPr lang="ru-RU" sz="1200" dirty="0" smtClean="0">
              <a:solidFill>
                <a:schemeClr val="tx2"/>
              </a:solidFill>
              <a:latin typeface="Times New Roman" pitchFamily="18" charset="0"/>
              <a:cs typeface="Times New Roman" pitchFamily="18" charset="0"/>
            </a:endParaRPr>
          </a:p>
          <a:p>
            <a:r>
              <a:rPr lang="kk-KZ" sz="1200" dirty="0" smtClean="0">
                <a:solidFill>
                  <a:schemeClr val="tx2"/>
                </a:solidFill>
                <a:latin typeface="Times New Roman" pitchFamily="18" charset="0"/>
                <a:cs typeface="Times New Roman" pitchFamily="18" charset="0"/>
              </a:rPr>
              <a:t>    B) the art of power and management.</a:t>
            </a:r>
            <a:endParaRPr lang="ru-RU" sz="1200" dirty="0" smtClean="0">
              <a:solidFill>
                <a:schemeClr val="tx2"/>
              </a:solidFill>
              <a:latin typeface="Times New Roman" pitchFamily="18" charset="0"/>
              <a:cs typeface="Times New Roman" pitchFamily="18" charset="0"/>
            </a:endParaRPr>
          </a:p>
          <a:p>
            <a:r>
              <a:rPr lang="kk-KZ" sz="1200" dirty="0" smtClean="0">
                <a:solidFill>
                  <a:schemeClr val="tx2"/>
                </a:solidFill>
                <a:latin typeface="Times New Roman" pitchFamily="18" charset="0"/>
                <a:cs typeface="Times New Roman" pitchFamily="18" charset="0"/>
              </a:rPr>
              <a:t>    B) a special kind of skill and administrative skills.</a:t>
            </a:r>
            <a:endParaRPr lang="ru-RU" sz="1200" dirty="0" smtClean="0">
              <a:solidFill>
                <a:schemeClr val="tx2"/>
              </a:solidFill>
              <a:latin typeface="Times New Roman" pitchFamily="18" charset="0"/>
              <a:cs typeface="Times New Roman" pitchFamily="18" charset="0"/>
            </a:endParaRPr>
          </a:p>
          <a:p>
            <a:r>
              <a:rPr lang="kk-KZ" sz="1200" dirty="0" smtClean="0">
                <a:solidFill>
                  <a:schemeClr val="tx2"/>
                </a:solidFill>
                <a:latin typeface="Times New Roman" pitchFamily="18" charset="0"/>
                <a:cs typeface="Times New Roman" pitchFamily="18" charset="0"/>
              </a:rPr>
              <a:t>    C) the administrative part of the governing body.</a:t>
            </a:r>
            <a:endParaRPr lang="ru-RU" sz="1200" dirty="0" smtClean="0">
              <a:solidFill>
                <a:schemeClr val="tx2"/>
              </a:solidFill>
              <a:latin typeface="Times New Roman" pitchFamily="18" charset="0"/>
              <a:cs typeface="Times New Roman" pitchFamily="18" charset="0"/>
            </a:endParaRPr>
          </a:p>
          <a:p>
            <a:r>
              <a:rPr lang="kk-KZ" sz="1200" dirty="0" smtClean="0">
                <a:solidFill>
                  <a:schemeClr val="tx2"/>
                </a:solidFill>
                <a:latin typeface="Times New Roman" pitchFamily="18" charset="0"/>
                <a:cs typeface="Times New Roman" pitchFamily="18" charset="0"/>
              </a:rPr>
              <a:t>    Management is the theory and practice of effective production management in a market economy. Management is a type of activity of people associated with the organization and management of the enterprise to achieve a specific goal. By definition, the American economist Leotiv management-a set of forms, methods, principles of effective management of firms, companies for the purpose of renewal, innovation, renewal in the field of social relations, management work in products, technologies, production organization. Thus, the original concept of management is leadership. Business enterprises can only act through a Manager. A private enterprise must be a management regardless of its legal form.</a:t>
            </a:r>
            <a:endParaRPr lang="ru-RU" sz="1200" dirty="0" smtClean="0">
              <a:solidFill>
                <a:schemeClr val="tx2"/>
              </a:solidFill>
              <a:latin typeface="Times New Roman" pitchFamily="18" charset="0"/>
              <a:cs typeface="Times New Roman" pitchFamily="18" charset="0"/>
            </a:endParaRPr>
          </a:p>
          <a:p>
            <a:r>
              <a:rPr lang="kk-KZ" sz="1200" dirty="0" smtClean="0">
                <a:solidFill>
                  <a:schemeClr val="tx2"/>
                </a:solidFill>
                <a:latin typeface="Times New Roman" pitchFamily="18" charset="0"/>
                <a:cs typeface="Times New Roman" pitchFamily="18" charset="0"/>
              </a:rPr>
              <a:t>    	In the beginning, management was in three public spheres of people, where a total of people worked.</a:t>
            </a:r>
            <a:endParaRPr lang="ru-RU" sz="1200" dirty="0" smtClean="0">
              <a:solidFill>
                <a:schemeClr val="tx2"/>
              </a:solidFill>
              <a:latin typeface="Times New Roman" pitchFamily="18" charset="0"/>
              <a:cs typeface="Times New Roman" pitchFamily="18" charset="0"/>
            </a:endParaRPr>
          </a:p>
          <a:p>
            <a:r>
              <a:rPr lang="kk-KZ" sz="1200" dirty="0" smtClean="0">
                <a:solidFill>
                  <a:schemeClr val="tx2"/>
                </a:solidFill>
                <a:latin typeface="Times New Roman" pitchFamily="18" charset="0"/>
                <a:cs typeface="Times New Roman" pitchFamily="18" charset="0"/>
              </a:rPr>
              <a:t>    A) the political sphere-was for the adoption of order between groups.                                                    </a:t>
            </a:r>
            <a:endParaRPr lang="ru-RU" sz="1200" dirty="0" smtClean="0">
              <a:solidFill>
                <a:schemeClr val="tx2"/>
              </a:solidFill>
              <a:latin typeface="Times New Roman" pitchFamily="18" charset="0"/>
              <a:cs typeface="Times New Roman" pitchFamily="18" charset="0"/>
            </a:endParaRPr>
          </a:p>
          <a:p>
            <a:r>
              <a:rPr lang="kk-KZ" sz="1200" dirty="0" smtClean="0">
                <a:solidFill>
                  <a:schemeClr val="tx2"/>
                </a:solidFill>
                <a:latin typeface="Times New Roman" pitchFamily="18" charset="0"/>
                <a:cs typeface="Times New Roman" pitchFamily="18" charset="0"/>
              </a:rPr>
              <a:t>   B) economic sphere-grouping and definition of production and resources.</a:t>
            </a:r>
            <a:endParaRPr lang="ru-RU" sz="1200" dirty="0" smtClean="0">
              <a:solidFill>
                <a:schemeClr val="tx2"/>
              </a:solidFill>
              <a:latin typeface="Times New Roman" pitchFamily="18" charset="0"/>
              <a:cs typeface="Times New Roman" pitchFamily="18" charset="0"/>
            </a:endParaRPr>
          </a:p>
          <a:p>
            <a:r>
              <a:rPr lang="kk-KZ" sz="1200" dirty="0" smtClean="0">
                <a:solidFill>
                  <a:schemeClr val="tx2"/>
                </a:solidFill>
                <a:latin typeface="Times New Roman" pitchFamily="18" charset="0"/>
                <a:cs typeface="Times New Roman" pitchFamily="18" charset="0"/>
              </a:rPr>
              <a:t>   B) defensive sphere is for protection from enemies and wild animals.</a:t>
            </a:r>
            <a:endParaRPr lang="ru-RU" sz="1200" dirty="0" smtClean="0">
              <a:solidFill>
                <a:schemeClr val="tx2"/>
              </a:solidFill>
              <a:latin typeface="Times New Roman" pitchFamily="18" charset="0"/>
              <a:cs typeface="Times New Roman" pitchFamily="18" charset="0"/>
            </a:endParaRPr>
          </a:p>
          <a:p>
            <a:r>
              <a:rPr lang="kk-KZ" sz="1200" dirty="0" smtClean="0">
                <a:solidFill>
                  <a:schemeClr val="tx2"/>
                </a:solidFill>
                <a:latin typeface="Times New Roman" pitchFamily="18" charset="0"/>
                <a:cs typeface="Times New Roman" pitchFamily="18" charset="0"/>
              </a:rPr>
              <a:t>    In order for early society to Orient human activity, people were needed. For example: the Egyptian pyramid is a monument of managerial art. Because it was necessary to carefully plan such phenomena, monitor their activities, as many people worked. </a:t>
            </a:r>
            <a:endParaRPr lang="ru-RU" sz="1200" dirty="0" smtClean="0">
              <a:solidFill>
                <a:schemeClr val="tx2"/>
              </a:solidFill>
              <a:latin typeface="Times New Roman" pitchFamily="18" charset="0"/>
              <a:cs typeface="Times New Roman" pitchFamily="18" charset="0"/>
            </a:endParaRPr>
          </a:p>
          <a:p>
            <a:r>
              <a:rPr lang="kk-KZ" sz="1200" dirty="0" smtClean="0">
                <a:solidFill>
                  <a:schemeClr val="tx2"/>
                </a:solidFill>
                <a:latin typeface="Times New Roman" pitchFamily="18" charset="0"/>
                <a:cs typeface="Times New Roman" pitchFamily="18" charset="0"/>
              </a:rPr>
              <a:t>Management, considering the theory and practice of stages of development, can be divided into the following historical period. the ancient period from 9 to 7 centuries BC Is the longest period of development. Currently covered until the 18th century. Since the beginning of the stage, the management experience has been very slow. To manage and organize the joint construction of the first community of 9-7 thousand in the years in the middle East, the transition of the economy from one type of economy to another began, that is, the producer began economically. Because of the development of management, this production and economic transition has had a great impact. Ancient Egypt had a lot of experience in managing the state economy. At this time, a developed apparatus of state administration and a group serving them were formed.</a:t>
            </a:r>
          </a:p>
          <a:p>
            <a:endParaRPr lang="kk-KZ" sz="1200" b="1" dirty="0" smtClean="0">
              <a:solidFill>
                <a:schemeClr val="tx2"/>
              </a:solidFill>
              <a:latin typeface="Times New Roman" pitchFamily="18" charset="0"/>
              <a:cs typeface="Times New Roman" pitchFamily="18" charset="0"/>
            </a:endParaRPr>
          </a:p>
          <a:p>
            <a:endParaRPr lang="kk-KZ" sz="1050" b="1" dirty="0" smtClean="0">
              <a:solidFill>
                <a:schemeClr val="tx2"/>
              </a:solidFill>
              <a:latin typeface="Times New Roman" pitchFamily="18" charset="0"/>
              <a:cs typeface="Times New Roman" pitchFamily="18" charset="0"/>
            </a:endParaRPr>
          </a:p>
          <a:p>
            <a:endParaRPr lang="kk-KZ" sz="1050" b="1" dirty="0" smtClean="0">
              <a:solidFill>
                <a:schemeClr val="accent1">
                  <a:lumMod val="50000"/>
                </a:schemeClr>
              </a:solidFill>
              <a:latin typeface="Times New Roman" pitchFamily="18" charset="0"/>
              <a:cs typeface="Times New Roman" pitchFamily="18" charset="0"/>
            </a:endParaRPr>
          </a:p>
          <a:p>
            <a:endParaRPr lang="kk-KZ" sz="1050" b="1" dirty="0" smtClean="0">
              <a:solidFill>
                <a:schemeClr val="accent1">
                  <a:lumMod val="50000"/>
                </a:schemeClr>
              </a:solidFill>
              <a:latin typeface="Times New Roman" pitchFamily="18" charset="0"/>
              <a:cs typeface="Times New Roman" pitchFamily="18" charset="0"/>
            </a:endParaRPr>
          </a:p>
          <a:p>
            <a:endParaRPr lang="kk-KZ" sz="1050" b="1" dirty="0" smtClean="0">
              <a:solidFill>
                <a:schemeClr val="accent1">
                  <a:lumMod val="50000"/>
                </a:schemeClr>
              </a:solidFill>
              <a:latin typeface="Times New Roman" pitchFamily="18" charset="0"/>
              <a:cs typeface="Times New Roman" pitchFamily="18" charset="0"/>
            </a:endParaRPr>
          </a:p>
          <a:p>
            <a:endParaRPr lang="kk-KZ" sz="1050" b="1" dirty="0" smtClean="0">
              <a:solidFill>
                <a:schemeClr val="accent1">
                  <a:lumMod val="50000"/>
                </a:schemeClr>
              </a:solidFill>
              <a:latin typeface="Times New Roman" pitchFamily="18" charset="0"/>
              <a:cs typeface="Times New Roman" pitchFamily="18" charset="0"/>
            </a:endParaRPr>
          </a:p>
          <a:p>
            <a:endParaRPr lang="kk-KZ" sz="1100" b="1" dirty="0" smtClean="0">
              <a:solidFill>
                <a:schemeClr val="accent1">
                  <a:lumMod val="50000"/>
                </a:schemeClr>
              </a:solidFill>
              <a:latin typeface="Times New Roman" pitchFamily="18" charset="0"/>
              <a:cs typeface="Times New Roman" pitchFamily="18" charset="0"/>
            </a:endParaRPr>
          </a:p>
          <a:p>
            <a:endParaRPr lang="kk-KZ" sz="1100" b="1" dirty="0" smtClean="0">
              <a:solidFill>
                <a:schemeClr val="accent1">
                  <a:lumMod val="50000"/>
                </a:schemeClr>
              </a:solidFill>
              <a:latin typeface="Times New Roman" pitchFamily="18" charset="0"/>
              <a:cs typeface="Times New Roman" pitchFamily="18" charset="0"/>
            </a:endParaRPr>
          </a:p>
          <a:p>
            <a:endParaRPr lang="kk-KZ" sz="1100" b="1" dirty="0" smtClean="0">
              <a:solidFill>
                <a:schemeClr val="accent1">
                  <a:lumMod val="50000"/>
                </a:schemeClr>
              </a:solidFill>
              <a:latin typeface="Times New Roman" pitchFamily="18" charset="0"/>
              <a:cs typeface="Times New Roman" pitchFamily="18" charset="0"/>
            </a:endParaRPr>
          </a:p>
          <a:p>
            <a:endParaRPr lang="kk-KZ" sz="1100" b="1" dirty="0" smtClean="0">
              <a:solidFill>
                <a:schemeClr val="accent1">
                  <a:lumMod val="50000"/>
                </a:schemeClr>
              </a:solidFill>
              <a:latin typeface="Times New Roman" pitchFamily="18" charset="0"/>
              <a:cs typeface="Times New Roman" pitchFamily="18" charset="0"/>
            </a:endParaRPr>
          </a:p>
          <a:p>
            <a:endParaRPr lang="ru-RU" sz="1100" b="1" dirty="0">
              <a:solidFill>
                <a:schemeClr val="accent1">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107504" y="537647"/>
            <a:ext cx="889248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1200" b="1" dirty="0" smtClean="0">
                <a:solidFill>
                  <a:schemeClr val="tx2"/>
                </a:solidFill>
                <a:latin typeface="Times New Roman" pitchFamily="18" charset="0"/>
                <a:cs typeface="Times New Roman" pitchFamily="18" charset="0"/>
              </a:rPr>
              <a:t>Lecture No </a:t>
            </a:r>
            <a:r>
              <a:rPr lang="kk-KZ" sz="1200" b="1" dirty="0" smtClean="0">
                <a:solidFill>
                  <a:schemeClr val="tx2"/>
                </a:solidFill>
                <a:latin typeface="Times New Roman" pitchFamily="18" charset="0"/>
                <a:cs typeface="Times New Roman" pitchFamily="18" charset="0"/>
              </a:rPr>
              <a:t>2</a:t>
            </a:r>
            <a:r>
              <a:rPr lang="en-US" sz="1200" b="1" dirty="0" smtClean="0">
                <a:solidFill>
                  <a:schemeClr val="tx2"/>
                </a:solidFill>
                <a:latin typeface="Times New Roman" pitchFamily="18" charset="0"/>
                <a:cs typeface="Times New Roman" pitchFamily="18" charset="0"/>
              </a:rPr>
              <a:t>. </a:t>
            </a:r>
            <a:r>
              <a:rPr lang="kk-KZ" sz="1200" b="1" dirty="0" smtClean="0">
                <a:solidFill>
                  <a:schemeClr val="tx2"/>
                </a:solidFill>
                <a:latin typeface="Times New Roman" pitchFamily="18" charset="0"/>
                <a:cs typeface="Times New Roman" pitchFamily="18" charset="0"/>
              </a:rPr>
              <a:t> Essence and basic principles of management of pedagogical systems</a:t>
            </a:r>
            <a:endParaRPr lang="ru-RU" sz="1200" b="1" dirty="0" smtClean="0">
              <a:solidFill>
                <a:schemeClr val="tx2"/>
              </a:solidFill>
              <a:latin typeface="Times New Roman" pitchFamily="18" charset="0"/>
              <a:cs typeface="Times New Roman" pitchFamily="18" charset="0"/>
            </a:endParaRPr>
          </a:p>
          <a:p>
            <a:r>
              <a:rPr lang="kk-KZ" sz="1200" b="1" dirty="0" smtClean="0">
                <a:solidFill>
                  <a:schemeClr val="tx2"/>
                </a:solidFill>
                <a:latin typeface="Times New Roman" pitchFamily="18" charset="0"/>
                <a:cs typeface="Times New Roman" pitchFamily="18" charset="0"/>
              </a:rPr>
              <a:t>The contents of the lecture: </a:t>
            </a:r>
            <a:endParaRPr lang="ru-RU" sz="1200" b="1" dirty="0" smtClean="0">
              <a:solidFill>
                <a:schemeClr val="tx2"/>
              </a:solidFill>
              <a:latin typeface="Times New Roman" pitchFamily="18" charset="0"/>
              <a:cs typeface="Times New Roman" pitchFamily="18" charset="0"/>
            </a:endParaRPr>
          </a:p>
          <a:p>
            <a:r>
              <a:rPr lang="kk-KZ" sz="1200" b="1" dirty="0" smtClean="0">
                <a:solidFill>
                  <a:schemeClr val="tx2"/>
                </a:solidFill>
                <a:latin typeface="Times New Roman" pitchFamily="18" charset="0"/>
                <a:cs typeface="Times New Roman" pitchFamily="18" charset="0"/>
              </a:rPr>
              <a:t>1. public-state character of management of pedagogical systems. </a:t>
            </a:r>
            <a:endParaRPr lang="ru-RU" sz="1200" b="1" dirty="0" smtClean="0">
              <a:solidFill>
                <a:schemeClr val="tx2"/>
              </a:solidFill>
              <a:latin typeface="Times New Roman" pitchFamily="18" charset="0"/>
              <a:cs typeface="Times New Roman" pitchFamily="18" charset="0"/>
            </a:endParaRPr>
          </a:p>
          <a:p>
            <a:r>
              <a:rPr lang="kk-KZ" sz="1200" b="1" dirty="0" smtClean="0">
                <a:solidFill>
                  <a:schemeClr val="tx2"/>
                </a:solidFill>
                <a:latin typeface="Times New Roman" pitchFamily="18" charset="0"/>
                <a:cs typeface="Times New Roman" pitchFamily="18" charset="0"/>
              </a:rPr>
              <a:t>2. basic principles and features of modern school management. </a:t>
            </a:r>
            <a:endParaRPr lang="ru-RU" sz="1200" b="1" dirty="0" smtClean="0">
              <a:solidFill>
                <a:schemeClr val="tx2"/>
              </a:solidFill>
              <a:latin typeface="Times New Roman" pitchFamily="18" charset="0"/>
              <a:cs typeface="Times New Roman" pitchFamily="18" charset="0"/>
            </a:endParaRPr>
          </a:p>
          <a:p>
            <a:r>
              <a:rPr lang="kk-KZ" sz="1200" b="1" dirty="0" smtClean="0">
                <a:solidFill>
                  <a:schemeClr val="tx2"/>
                </a:solidFill>
                <a:latin typeface="Times New Roman" pitchFamily="18" charset="0"/>
                <a:cs typeface="Times New Roman" pitchFamily="18" charset="0"/>
              </a:rPr>
              <a:t>3. the concept of pedagogical management, its purpose and functions.  </a:t>
            </a:r>
            <a:endParaRPr lang="ru-RU" sz="1200" b="1" dirty="0" smtClean="0">
              <a:solidFill>
                <a:schemeClr val="tx2"/>
              </a:solidFill>
              <a:latin typeface="Times New Roman" pitchFamily="18" charset="0"/>
              <a:cs typeface="Times New Roman" pitchFamily="18" charset="0"/>
            </a:endParaRPr>
          </a:p>
          <a:p>
            <a:r>
              <a:rPr lang="kk-KZ" sz="1200" dirty="0" smtClean="0">
                <a:solidFill>
                  <a:schemeClr val="tx2"/>
                </a:solidFill>
                <a:latin typeface="Times New Roman" pitchFamily="18" charset="0"/>
                <a:cs typeface="Times New Roman" pitchFamily="18" charset="0"/>
              </a:rPr>
              <a:t>Objectivity and completeness of information in the management of the pedagogical system</a:t>
            </a:r>
            <a:endParaRPr lang="ru-RU" sz="1200" dirty="0" smtClean="0">
              <a:solidFill>
                <a:schemeClr val="tx2"/>
              </a:solidFill>
              <a:latin typeface="Times New Roman" pitchFamily="18" charset="0"/>
              <a:cs typeface="Times New Roman" pitchFamily="18" charset="0"/>
            </a:endParaRPr>
          </a:p>
          <a:p>
            <a:r>
              <a:rPr lang="kk-KZ" sz="1200" dirty="0" smtClean="0">
                <a:solidFill>
                  <a:schemeClr val="tx2"/>
                </a:solidFill>
                <a:latin typeface="Times New Roman" pitchFamily="18" charset="0"/>
                <a:cs typeface="Times New Roman" pitchFamily="18" charset="0"/>
              </a:rPr>
              <a:t>The effectiveness of the management of the pedagogical system largely depends on the availability of necessary and complete information. Information about objectivity and completeness of information is put against haste, abstraction in analysis and processing. In the socio-pedagogical literature, information is considered as a means of communication between the teacher and the pupil, sometimes as a set of information about the system and the environment.</a:t>
            </a:r>
            <a:endParaRPr lang="ru-RU" sz="1200" dirty="0" smtClean="0">
              <a:solidFill>
                <a:schemeClr val="tx2"/>
              </a:solidFill>
              <a:latin typeface="Times New Roman" pitchFamily="18" charset="0"/>
              <a:cs typeface="Times New Roman" pitchFamily="18" charset="0"/>
            </a:endParaRPr>
          </a:p>
          <a:p>
            <a:r>
              <a:rPr lang="kk-KZ" sz="1200" dirty="0" smtClean="0">
                <a:solidFill>
                  <a:schemeClr val="tx2"/>
                </a:solidFill>
                <a:latin typeface="Times New Roman" pitchFamily="18" charset="0"/>
                <a:cs typeface="Times New Roman" pitchFamily="18" charset="0"/>
              </a:rPr>
              <a:t>The complexity of using information in management arises from its excessive amount or excessive reduction. Unilateral consideration of information in the school administration is not allowed. Lack of information and a large number of obstacles to decision-making, regulation of its implementation. As a rule, the achievements of information in the pedagogical system are manifested in the sphere of educational activity. In the educational process there is not enough information about the directions of development of the individual, his educational and extracurricular activities, the nature and features of development.</a:t>
            </a:r>
            <a:endParaRPr lang="ru-RU" sz="1200" dirty="0" smtClean="0">
              <a:solidFill>
                <a:schemeClr val="tx2"/>
              </a:solidFill>
              <a:latin typeface="Times New Roman" pitchFamily="18" charset="0"/>
              <a:cs typeface="Times New Roman" pitchFamily="18" charset="0"/>
            </a:endParaRPr>
          </a:p>
          <a:p>
            <a:r>
              <a:rPr lang="kk-KZ" sz="1200" dirty="0" smtClean="0">
                <a:solidFill>
                  <a:schemeClr val="tx2"/>
                </a:solidFill>
                <a:latin typeface="Times New Roman" pitchFamily="18" charset="0"/>
                <a:cs typeface="Times New Roman" pitchFamily="18" charset="0"/>
              </a:rPr>
              <a:t>A person engaged in intra-school information should know the methods of its collection, processing, storage and use. The head of the school, the Manager often use control over their activities, questioning, testing, working with instructional and methodological materials. As a result of computerization and technical means, the terms of material collection and processing were significantly reduced. The task of the modern head of the school is to develop and implement the technology of intra-school information management. He should use the technology together with the leader and teachers.</a:t>
            </a:r>
            <a:endParaRPr lang="ru-RU" sz="1200" dirty="0" smtClean="0">
              <a:solidFill>
                <a:schemeClr val="tx2"/>
              </a:solidFill>
              <a:latin typeface="Times New Roman" pitchFamily="18" charset="0"/>
              <a:cs typeface="Times New Roman" pitchFamily="18" charset="0"/>
            </a:endParaRPr>
          </a:p>
          <a:p>
            <a:r>
              <a:rPr lang="kk-KZ" sz="1200" dirty="0" smtClean="0">
                <a:solidFill>
                  <a:schemeClr val="tx2"/>
                </a:solidFill>
                <a:latin typeface="Times New Roman" pitchFamily="18" charset="0"/>
                <a:cs typeface="Times New Roman" pitchFamily="18" charset="0"/>
              </a:rPr>
              <a:t>In the management of the pedagogical system, all the information is important, especially the management information necessary for the optimal operation of the system. On various sections it is possible to group administrative information: on time-daily, monthly, quarterly, annual; on administrative activity-analytical, estimated, constructive, organizational; on a source of the collected information-intra-school, departmental, extra-departmental; on target use-Directive, presentation, guarantee, etc.</a:t>
            </a:r>
            <a:endParaRPr lang="ru-RU" sz="1200" dirty="0" smtClean="0">
              <a:solidFill>
                <a:schemeClr val="tx2"/>
              </a:solidFill>
              <a:latin typeface="Times New Roman" pitchFamily="18" charset="0"/>
              <a:cs typeface="Times New Roman" pitchFamily="18" charset="0"/>
            </a:endParaRPr>
          </a:p>
          <a:p>
            <a:r>
              <a:rPr lang="kk-KZ" sz="1200" dirty="0" smtClean="0">
                <a:solidFill>
                  <a:schemeClr val="tx2"/>
                </a:solidFill>
                <a:latin typeface="Times New Roman" pitchFamily="18" charset="0"/>
                <a:cs typeface="Times New Roman" pitchFamily="18" charset="0"/>
              </a:rPr>
              <a:t>Principles of management of educational institutions. Functions of management of educational institutions (expediency and planning, coordination and regulation, accounting of the institution, control and analysis of work). Management methods: psychological and pedagogical, organizational and administrative, economic.</a:t>
            </a:r>
            <a:endParaRPr lang="ru-RU" sz="1200" dirty="0" smtClean="0">
              <a:solidFill>
                <a:schemeClr val="tx2"/>
              </a:solidFill>
              <a:latin typeface="Times New Roman" pitchFamily="18" charset="0"/>
              <a:cs typeface="Times New Roman" pitchFamily="18" charset="0"/>
            </a:endParaRPr>
          </a:p>
          <a:p>
            <a:r>
              <a:rPr lang="kk-KZ" sz="1200" dirty="0" smtClean="0">
                <a:solidFill>
                  <a:schemeClr val="tx2"/>
                </a:solidFill>
                <a:latin typeface="Times New Roman" pitchFamily="18" charset="0"/>
                <a:cs typeface="Times New Roman" pitchFamily="18" charset="0"/>
              </a:rPr>
              <a:t>Management structure of educational institutions. Modeling of management structure. Factors determining the management structure of educational institutions.  </a:t>
            </a:r>
            <a:endParaRPr lang="ru-RU" sz="1200" dirty="0" smtClean="0">
              <a:solidFill>
                <a:schemeClr val="tx2"/>
              </a:solidFill>
              <a:latin typeface="Times New Roman" pitchFamily="18" charset="0"/>
              <a:cs typeface="Times New Roman" pitchFamily="18" charset="0"/>
            </a:endParaRPr>
          </a:p>
          <a:p>
            <a:r>
              <a:rPr lang="kk-KZ" sz="1200" dirty="0" smtClean="0">
                <a:solidFill>
                  <a:schemeClr val="tx2"/>
                </a:solidFill>
                <a:latin typeface="Times New Roman" pitchFamily="18" charset="0"/>
                <a:cs typeface="Times New Roman" pitchFamily="18" charset="0"/>
              </a:rPr>
              <a:t>	</a:t>
            </a:r>
            <a:endParaRPr lang="ru-RU" sz="1200" dirty="0">
              <a:solidFill>
                <a:schemeClr val="tx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179512" y="1074660"/>
            <a:ext cx="8784976" cy="50013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kk-KZ" sz="1600" dirty="0" smtClean="0">
                <a:solidFill>
                  <a:schemeClr val="tx2"/>
                </a:solidFill>
                <a:latin typeface="Times New Roman" pitchFamily="18" charset="0"/>
                <a:cs typeface="Times New Roman" pitchFamily="18" charset="0"/>
              </a:rPr>
              <a:t>In the process of management actions the following functions are performed:: </a:t>
            </a:r>
            <a:endParaRPr lang="ru-RU" sz="1600" dirty="0" smtClean="0">
              <a:solidFill>
                <a:schemeClr val="tx2"/>
              </a:solidFill>
              <a:latin typeface="Times New Roman" pitchFamily="18" charset="0"/>
              <a:cs typeface="Times New Roman" pitchFamily="18" charset="0"/>
            </a:endParaRPr>
          </a:p>
          <a:p>
            <a:r>
              <a:rPr lang="kk-KZ" sz="1600" dirty="0" smtClean="0">
                <a:solidFill>
                  <a:schemeClr val="tx2"/>
                </a:solidFill>
                <a:latin typeface="Times New Roman" pitchFamily="18" charset="0"/>
                <a:cs typeface="Times New Roman" pitchFamily="18" charset="0"/>
              </a:rPr>
              <a:t>- definition of goals (prediction and clarification in the mind of the final results of the whole system, as well as each stage); </a:t>
            </a:r>
            <a:endParaRPr lang="ru-RU" sz="1600" dirty="0" smtClean="0">
              <a:solidFill>
                <a:schemeClr val="tx2"/>
              </a:solidFill>
              <a:latin typeface="Times New Roman" pitchFamily="18" charset="0"/>
              <a:cs typeface="Times New Roman" pitchFamily="18" charset="0"/>
            </a:endParaRPr>
          </a:p>
          <a:p>
            <a:r>
              <a:rPr lang="kk-KZ" sz="1600" dirty="0" smtClean="0">
                <a:solidFill>
                  <a:schemeClr val="tx2"/>
                </a:solidFill>
                <a:latin typeface="Times New Roman" pitchFamily="18" charset="0"/>
                <a:cs typeface="Times New Roman" pitchFamily="18" charset="0"/>
              </a:rPr>
              <a:t>- planning (promising future in all areas of the school) </a:t>
            </a:r>
            <a:endParaRPr lang="ru-RU" sz="1600" dirty="0" smtClean="0">
              <a:solidFill>
                <a:schemeClr val="tx2"/>
              </a:solidFill>
              <a:latin typeface="Times New Roman" pitchFamily="18" charset="0"/>
              <a:cs typeface="Times New Roman" pitchFamily="18" charset="0"/>
            </a:endParaRPr>
          </a:p>
          <a:p>
            <a:r>
              <a:rPr lang="kk-KZ" sz="1600" dirty="0" smtClean="0">
                <a:solidFill>
                  <a:schemeClr val="tx2"/>
                </a:solidFill>
                <a:latin typeface="Times New Roman" pitchFamily="18" charset="0"/>
                <a:cs typeface="Times New Roman" pitchFamily="18" charset="0"/>
              </a:rPr>
              <a:t>plan for each year); </a:t>
            </a:r>
            <a:endParaRPr lang="ru-RU" sz="1600" dirty="0" smtClean="0">
              <a:solidFill>
                <a:schemeClr val="tx2"/>
              </a:solidFill>
              <a:latin typeface="Times New Roman" pitchFamily="18" charset="0"/>
              <a:cs typeface="Times New Roman" pitchFamily="18" charset="0"/>
            </a:endParaRPr>
          </a:p>
          <a:p>
            <a:r>
              <a:rPr lang="kk-KZ" sz="1600" dirty="0" smtClean="0">
                <a:solidFill>
                  <a:schemeClr val="tx2"/>
                </a:solidFill>
                <a:latin typeface="Times New Roman" pitchFamily="18" charset="0"/>
                <a:cs typeface="Times New Roman" pitchFamily="18" charset="0"/>
              </a:rPr>
              <a:t>- organization (competent distribution of official duties and formation of the system of subordination and responsibility); </a:t>
            </a:r>
            <a:endParaRPr lang="ru-RU" sz="1600" dirty="0" smtClean="0">
              <a:solidFill>
                <a:schemeClr val="tx2"/>
              </a:solidFill>
              <a:latin typeface="Times New Roman" pitchFamily="18" charset="0"/>
              <a:cs typeface="Times New Roman" pitchFamily="18" charset="0"/>
            </a:endParaRPr>
          </a:p>
          <a:p>
            <a:r>
              <a:rPr lang="kk-KZ" sz="1600" dirty="0" smtClean="0">
                <a:solidFill>
                  <a:schemeClr val="tx2"/>
                </a:solidFill>
                <a:latin typeface="Times New Roman" pitchFamily="18" charset="0"/>
                <a:cs typeface="Times New Roman" pitchFamily="18" charset="0"/>
              </a:rPr>
              <a:t>- regulation (in order to implement the decisions taken); </a:t>
            </a:r>
            <a:endParaRPr lang="ru-RU" sz="1600" dirty="0" smtClean="0">
              <a:solidFill>
                <a:schemeClr val="tx2"/>
              </a:solidFill>
              <a:latin typeface="Times New Roman" pitchFamily="18" charset="0"/>
              <a:cs typeface="Times New Roman" pitchFamily="18" charset="0"/>
            </a:endParaRPr>
          </a:p>
          <a:p>
            <a:r>
              <a:rPr lang="kk-KZ" sz="1600" dirty="0" smtClean="0">
                <a:solidFill>
                  <a:schemeClr val="tx2"/>
                </a:solidFill>
                <a:latin typeface="Times New Roman" pitchFamily="18" charset="0"/>
                <a:cs typeface="Times New Roman" pitchFamily="18" charset="0"/>
              </a:rPr>
              <a:t>coordination of action systems activities); </a:t>
            </a:r>
            <a:endParaRPr lang="ru-RU" sz="1600" dirty="0" smtClean="0">
              <a:solidFill>
                <a:schemeClr val="tx2"/>
              </a:solidFill>
              <a:latin typeface="Times New Roman" pitchFamily="18" charset="0"/>
              <a:cs typeface="Times New Roman" pitchFamily="18" charset="0"/>
            </a:endParaRPr>
          </a:p>
          <a:p>
            <a:r>
              <a:rPr lang="kk-KZ" sz="1600" dirty="0" smtClean="0">
                <a:solidFill>
                  <a:schemeClr val="tx2"/>
                </a:solidFill>
                <a:latin typeface="Times New Roman" pitchFamily="18" charset="0"/>
                <a:cs typeface="Times New Roman" pitchFamily="18" charset="0"/>
              </a:rPr>
              <a:t>- stimulation (creation of conditions for involvement in creative Affairs, research works, innovative projects ) ; </a:t>
            </a:r>
            <a:endParaRPr lang="ru-RU" sz="1600" dirty="0" smtClean="0">
              <a:solidFill>
                <a:schemeClr val="tx2"/>
              </a:solidFill>
              <a:latin typeface="Times New Roman" pitchFamily="18" charset="0"/>
              <a:cs typeface="Times New Roman" pitchFamily="18" charset="0"/>
            </a:endParaRPr>
          </a:p>
          <a:p>
            <a:r>
              <a:rPr lang="kk-KZ" sz="1600" dirty="0" smtClean="0">
                <a:solidFill>
                  <a:schemeClr val="tx2"/>
                </a:solidFill>
                <a:latin typeface="Times New Roman" pitchFamily="18" charset="0"/>
                <a:cs typeface="Times New Roman" pitchFamily="18" charset="0"/>
              </a:rPr>
              <a:t>- formation of teachers ' sense of spiritual unity, stimulation of their social activity; evaluation and encouragement of their achievements;); </a:t>
            </a:r>
            <a:endParaRPr lang="ru-RU" sz="1600" dirty="0" smtClean="0">
              <a:solidFill>
                <a:schemeClr val="tx2"/>
              </a:solidFill>
              <a:latin typeface="Times New Roman" pitchFamily="18" charset="0"/>
              <a:cs typeface="Times New Roman" pitchFamily="18" charset="0"/>
            </a:endParaRPr>
          </a:p>
          <a:p>
            <a:r>
              <a:rPr lang="kk-KZ" sz="1600" dirty="0" smtClean="0">
                <a:solidFill>
                  <a:schemeClr val="tx2"/>
                </a:solidFill>
                <a:latin typeface="Times New Roman" pitchFamily="18" charset="0"/>
                <a:cs typeface="Times New Roman" pitchFamily="18" charset="0"/>
              </a:rPr>
              <a:t>- supervision (analysis and identification of new tasks); </a:t>
            </a:r>
            <a:endParaRPr lang="ru-RU" sz="1600" dirty="0" smtClean="0">
              <a:solidFill>
                <a:schemeClr val="tx2"/>
              </a:solidFill>
              <a:latin typeface="Times New Roman" pitchFamily="18" charset="0"/>
              <a:cs typeface="Times New Roman" pitchFamily="18" charset="0"/>
            </a:endParaRPr>
          </a:p>
          <a:p>
            <a:r>
              <a:rPr lang="kk-KZ" sz="1600" dirty="0" smtClean="0">
                <a:solidFill>
                  <a:schemeClr val="tx2"/>
                </a:solidFill>
                <a:latin typeface="Times New Roman" pitchFamily="18" charset="0"/>
                <a:cs typeface="Times New Roman" pitchFamily="18" charset="0"/>
              </a:rPr>
              <a:t>to receive timely information on implementation); </a:t>
            </a:r>
            <a:endParaRPr lang="ru-RU" sz="1600" dirty="0" smtClean="0">
              <a:solidFill>
                <a:schemeClr val="tx2"/>
              </a:solidFill>
              <a:latin typeface="Times New Roman" pitchFamily="18" charset="0"/>
              <a:cs typeface="Times New Roman" pitchFamily="18" charset="0"/>
            </a:endParaRPr>
          </a:p>
          <a:p>
            <a:r>
              <a:rPr lang="kk-KZ" sz="1600" dirty="0" smtClean="0">
                <a:solidFill>
                  <a:schemeClr val="tx2"/>
                </a:solidFill>
                <a:latin typeface="Times New Roman" pitchFamily="18" charset="0"/>
                <a:cs typeface="Times New Roman" pitchFamily="18" charset="0"/>
              </a:rPr>
              <a:t>- pedagogical analysis (research and studies related to the improvement of the educational process, educational work, material Fund, financial and economic situation of the organization of education, the composition of pedagogical specialists and pupils); </a:t>
            </a:r>
            <a:endParaRPr lang="ru-RU" sz="1600" dirty="0" smtClean="0">
              <a:solidFill>
                <a:schemeClr val="tx2"/>
              </a:solidFill>
              <a:latin typeface="Times New Roman" pitchFamily="18" charset="0"/>
              <a:cs typeface="Times New Roman" pitchFamily="18" charset="0"/>
            </a:endParaRPr>
          </a:p>
          <a:p>
            <a:r>
              <a:rPr lang="kk-KZ" sz="1600" dirty="0" smtClean="0">
                <a:solidFill>
                  <a:schemeClr val="tx2"/>
                </a:solidFill>
                <a:latin typeface="Times New Roman" pitchFamily="18" charset="0"/>
                <a:cs typeface="Times New Roman" pitchFamily="18" charset="0"/>
              </a:rPr>
              <a:t>analyses, makes specific conclusions, recommendations).</a:t>
            </a:r>
            <a:endParaRPr lang="ru-RU" sz="1600" dirty="0" smtClean="0">
              <a:solidFill>
                <a:schemeClr val="tx2"/>
              </a:solidFill>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pPr>
            <a:endParaRPr kumimoji="0" lang="kk-KZ" sz="1500" i="0" u="none" strike="noStrike" cap="none" normalizeH="0" baseline="0" dirty="0" smtClean="0">
              <a:ln>
                <a:noFill/>
              </a:ln>
              <a:solidFill>
                <a:schemeClr val="accent6">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323528" y="260648"/>
            <a:ext cx="8496944"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kk-KZ" sz="1400" b="1" dirty="0" smtClean="0">
                <a:solidFill>
                  <a:schemeClr val="tx2"/>
                </a:solidFill>
                <a:latin typeface="Times New Roman" pitchFamily="18" charset="0"/>
                <a:cs typeface="Times New Roman" pitchFamily="18" charset="0"/>
              </a:rPr>
              <a:t>Lecture No. 3 </a:t>
            </a:r>
            <a:endParaRPr lang="ru-RU" sz="1400" b="1" dirty="0" smtClean="0">
              <a:solidFill>
                <a:schemeClr val="tx2"/>
              </a:solidFill>
              <a:latin typeface="Times New Roman" pitchFamily="18" charset="0"/>
              <a:cs typeface="Times New Roman" pitchFamily="18" charset="0"/>
            </a:endParaRPr>
          </a:p>
          <a:p>
            <a:r>
              <a:rPr lang="kk-KZ" sz="1400" b="1" dirty="0" smtClean="0">
                <a:solidFill>
                  <a:schemeClr val="tx2"/>
                </a:solidFill>
                <a:latin typeface="Times New Roman" pitchFamily="18" charset="0"/>
                <a:cs typeface="Times New Roman" pitchFamily="18" charset="0"/>
              </a:rPr>
              <a:t>Lecture topic: methods of school management based on modern management</a:t>
            </a:r>
            <a:endParaRPr lang="ru-RU" sz="1400" b="1" dirty="0" smtClean="0">
              <a:solidFill>
                <a:schemeClr val="tx2"/>
              </a:solidFill>
              <a:latin typeface="Times New Roman" pitchFamily="18" charset="0"/>
              <a:cs typeface="Times New Roman" pitchFamily="18" charset="0"/>
            </a:endParaRPr>
          </a:p>
          <a:p>
            <a:r>
              <a:rPr lang="kk-KZ" sz="1400" b="1" dirty="0" smtClean="0">
                <a:solidFill>
                  <a:schemeClr val="tx2"/>
                </a:solidFill>
                <a:latin typeface="Times New Roman" pitchFamily="18" charset="0"/>
                <a:cs typeface="Times New Roman" pitchFamily="18" charset="0"/>
              </a:rPr>
              <a:t>The contents of the lecture: </a:t>
            </a:r>
            <a:endParaRPr lang="ru-RU" sz="1400" b="1" dirty="0" smtClean="0">
              <a:solidFill>
                <a:schemeClr val="tx2"/>
              </a:solidFill>
              <a:latin typeface="Times New Roman" pitchFamily="18" charset="0"/>
              <a:cs typeface="Times New Roman" pitchFamily="18" charset="0"/>
            </a:endParaRPr>
          </a:p>
          <a:p>
            <a:r>
              <a:rPr lang="kk-KZ" sz="1400" b="1" dirty="0" smtClean="0">
                <a:solidFill>
                  <a:schemeClr val="tx2"/>
                </a:solidFill>
                <a:latin typeface="Times New Roman" pitchFamily="18" charset="0"/>
                <a:cs typeface="Times New Roman" pitchFamily="18" charset="0"/>
              </a:rPr>
              <a:t>1. the concept of management methods, their classification </a:t>
            </a:r>
            <a:endParaRPr lang="ru-RU" sz="1400" b="1" dirty="0" smtClean="0">
              <a:solidFill>
                <a:schemeClr val="tx2"/>
              </a:solidFill>
              <a:latin typeface="Times New Roman" pitchFamily="18" charset="0"/>
              <a:cs typeface="Times New Roman" pitchFamily="18" charset="0"/>
            </a:endParaRPr>
          </a:p>
          <a:p>
            <a:r>
              <a:rPr lang="kk-KZ" sz="1400" b="1" dirty="0" smtClean="0">
                <a:solidFill>
                  <a:schemeClr val="tx2"/>
                </a:solidFill>
                <a:latin typeface="Times New Roman" pitchFamily="18" charset="0"/>
                <a:cs typeface="Times New Roman" pitchFamily="18" charset="0"/>
              </a:rPr>
              <a:t>2. the description of control methods has served as an impetus for the development of many studies.</a:t>
            </a:r>
            <a:endParaRPr lang="ru-RU" sz="1400" b="1" dirty="0" smtClean="0">
              <a:solidFill>
                <a:schemeClr val="tx2"/>
              </a:solidFill>
              <a:latin typeface="Times New Roman" pitchFamily="18" charset="0"/>
              <a:cs typeface="Times New Roman" pitchFamily="18" charset="0"/>
            </a:endParaRPr>
          </a:p>
          <a:p>
            <a:r>
              <a:rPr lang="kk-KZ" sz="1400" dirty="0" smtClean="0">
                <a:solidFill>
                  <a:schemeClr val="tx2"/>
                </a:solidFill>
                <a:latin typeface="Times New Roman" pitchFamily="18" charset="0"/>
                <a:cs typeface="Times New Roman" pitchFamily="18" charset="0"/>
              </a:rPr>
              <a:t>Method comes from the Greek word "metodos", which means the way to achieve a certain truth, reality, purpose.</a:t>
            </a:r>
            <a:endParaRPr lang="ru-RU" sz="1400" dirty="0" smtClean="0">
              <a:solidFill>
                <a:schemeClr val="tx2"/>
              </a:solidFill>
              <a:latin typeface="Times New Roman" pitchFamily="18" charset="0"/>
              <a:cs typeface="Times New Roman" pitchFamily="18" charset="0"/>
            </a:endParaRPr>
          </a:p>
          <a:p>
            <a:r>
              <a:rPr lang="kk-KZ" sz="1400" dirty="0" smtClean="0">
                <a:solidFill>
                  <a:schemeClr val="tx2"/>
                </a:solidFill>
                <a:latin typeface="Times New Roman" pitchFamily="18" charset="0"/>
                <a:cs typeface="Times New Roman" pitchFamily="18" charset="0"/>
              </a:rPr>
              <a:t>A method is a method that has the ability to achieve a management goal and represents a view or image of the relevant management activity. But to achieve this goal, it is necessary to contribute to the members of the management team through incentives.</a:t>
            </a:r>
            <a:endParaRPr lang="ru-RU" sz="1400" dirty="0" smtClean="0">
              <a:solidFill>
                <a:schemeClr val="tx2"/>
              </a:solidFill>
              <a:latin typeface="Times New Roman" pitchFamily="18" charset="0"/>
              <a:cs typeface="Times New Roman" pitchFamily="18" charset="0"/>
            </a:endParaRPr>
          </a:p>
          <a:p>
            <a:r>
              <a:rPr lang="kk-KZ" sz="1400" dirty="0" smtClean="0">
                <a:solidFill>
                  <a:schemeClr val="tx2"/>
                </a:solidFill>
                <a:latin typeface="Times New Roman" pitchFamily="18" charset="0"/>
                <a:cs typeface="Times New Roman" pitchFamily="18" charset="0"/>
              </a:rPr>
              <a:t>Management methods-a set of means and methods used in the impact on the object of management to achieve certain results by the managing subject. There are management methods and management process methods. The last of them gives separate operations, procedures, ways of performance of works forming process of management. This includes:</a:t>
            </a:r>
            <a:endParaRPr lang="ru-RU" sz="1400" dirty="0" smtClean="0">
              <a:solidFill>
                <a:schemeClr val="tx2"/>
              </a:solidFill>
              <a:latin typeface="Times New Roman" pitchFamily="18" charset="0"/>
              <a:cs typeface="Times New Roman" pitchFamily="18" charset="0"/>
            </a:endParaRPr>
          </a:p>
          <a:p>
            <a:r>
              <a:rPr lang="kk-KZ" sz="1400" dirty="0" smtClean="0">
                <a:solidFill>
                  <a:schemeClr val="tx2"/>
                </a:solidFill>
                <a:latin typeface="Times New Roman" pitchFamily="18" charset="0"/>
                <a:cs typeface="Times New Roman" pitchFamily="18" charset="0"/>
              </a:rPr>
              <a:t>- rules for determining goals;</a:t>
            </a:r>
            <a:endParaRPr lang="ru-RU" sz="1400" dirty="0" smtClean="0">
              <a:solidFill>
                <a:schemeClr val="tx2"/>
              </a:solidFill>
              <a:latin typeface="Times New Roman" pitchFamily="18" charset="0"/>
              <a:cs typeface="Times New Roman" pitchFamily="18" charset="0"/>
            </a:endParaRPr>
          </a:p>
          <a:p>
            <a:r>
              <a:rPr lang="kk-KZ" sz="1400" dirty="0" smtClean="0">
                <a:solidFill>
                  <a:schemeClr val="tx2"/>
                </a:solidFill>
                <a:latin typeface="Times New Roman" pitchFamily="18" charset="0"/>
                <a:cs typeface="Times New Roman" pitchFamily="18" charset="0"/>
              </a:rPr>
              <a:t>- methods of development and optimization of management decisions;</a:t>
            </a:r>
            <a:endParaRPr lang="ru-RU" sz="1400" dirty="0" smtClean="0">
              <a:solidFill>
                <a:schemeClr val="tx2"/>
              </a:solidFill>
              <a:latin typeface="Times New Roman" pitchFamily="18" charset="0"/>
              <a:cs typeface="Times New Roman" pitchFamily="18" charset="0"/>
            </a:endParaRPr>
          </a:p>
          <a:p>
            <a:r>
              <a:rPr lang="kk-KZ" sz="1400" dirty="0" smtClean="0">
                <a:solidFill>
                  <a:schemeClr val="tx2"/>
                </a:solidFill>
                <a:latin typeface="Times New Roman" pitchFamily="18" charset="0"/>
                <a:cs typeface="Times New Roman" pitchFamily="18" charset="0"/>
              </a:rPr>
              <a:t>- implementation of clear organizational work;</a:t>
            </a:r>
            <a:endParaRPr lang="ru-RU" sz="1400" dirty="0" smtClean="0">
              <a:solidFill>
                <a:schemeClr val="tx2"/>
              </a:solidFill>
              <a:latin typeface="Times New Roman" pitchFamily="18" charset="0"/>
              <a:cs typeface="Times New Roman" pitchFamily="18" charset="0"/>
            </a:endParaRPr>
          </a:p>
          <a:p>
            <a:r>
              <a:rPr lang="kk-KZ" sz="1400" dirty="0" smtClean="0">
                <a:solidFill>
                  <a:schemeClr val="tx2"/>
                </a:solidFill>
                <a:latin typeface="Times New Roman" pitchFamily="18" charset="0"/>
                <a:cs typeface="Times New Roman" pitchFamily="18" charset="0"/>
              </a:rPr>
              <a:t>methods of performance of separate obligatory Affairs: forecasting and planning, the organization and regulation, control, etc.</a:t>
            </a:r>
            <a:endParaRPr lang="ru-RU" sz="1400" dirty="0" smtClean="0">
              <a:solidFill>
                <a:schemeClr val="tx2"/>
              </a:solidFill>
              <a:latin typeface="Times New Roman" pitchFamily="18" charset="0"/>
              <a:cs typeface="Times New Roman" pitchFamily="18" charset="0"/>
            </a:endParaRPr>
          </a:p>
          <a:p>
            <a:r>
              <a:rPr lang="kk-KZ" sz="1400" dirty="0" smtClean="0">
                <a:solidFill>
                  <a:schemeClr val="tx2"/>
                </a:solidFill>
                <a:latin typeface="Times New Roman" pitchFamily="18" charset="0"/>
                <a:cs typeface="Times New Roman" pitchFamily="18" charset="0"/>
              </a:rPr>
              <a:t>Thus, unlike control process methods, which come only to the execution of individual works, it describes the impact on the control object (control methods).</a:t>
            </a:r>
            <a:endParaRPr lang="ru-RU" sz="1400" dirty="0" smtClean="0">
              <a:solidFill>
                <a:schemeClr val="tx2"/>
              </a:solidFill>
              <a:latin typeface="Times New Roman" pitchFamily="18" charset="0"/>
              <a:cs typeface="Times New Roman" pitchFamily="18" charset="0"/>
            </a:endParaRPr>
          </a:p>
          <a:p>
            <a:r>
              <a:rPr lang="kk-KZ" sz="1400" dirty="0" smtClean="0">
                <a:solidFill>
                  <a:schemeClr val="tx2"/>
                </a:solidFill>
                <a:latin typeface="Times New Roman" pitchFamily="18" charset="0"/>
                <a:cs typeface="Times New Roman" pitchFamily="18" charset="0"/>
              </a:rPr>
              <a:t>One of the General methods of classification is the division into groups according to the criterion of application of General scientific and specific (individual) methods in the field of knowledge.</a:t>
            </a:r>
            <a:endParaRPr lang="ru-RU" sz="1400" dirty="0" smtClean="0">
              <a:solidFill>
                <a:schemeClr val="tx2"/>
              </a:solidFill>
              <a:latin typeface="Times New Roman" pitchFamily="18" charset="0"/>
              <a:cs typeface="Times New Roman" pitchFamily="18" charset="0"/>
            </a:endParaRPr>
          </a:p>
          <a:p>
            <a:r>
              <a:rPr lang="kk-KZ" sz="1400" dirty="0" smtClean="0">
                <a:solidFill>
                  <a:schemeClr val="tx2"/>
                </a:solidFill>
                <a:latin typeface="Times New Roman" pitchFamily="18" charset="0"/>
                <a:cs typeface="Times New Roman" pitchFamily="18" charset="0"/>
              </a:rPr>
              <a:t>General scientific methods can be seen in the guidelines. They form the basis of the system of management methods, form its General scientific methodology based on systematic and integrated approaches to solving the problem. The General scientific methods include historical methods of the studied phenomena, modeling, experimentation, the use of economic and mathematical algorithms, sociological research, etc.</a:t>
            </a:r>
            <a:endParaRPr lang="ru-RU" sz="1400" dirty="0">
              <a:solidFill>
                <a:schemeClr val="tx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323528" y="438346"/>
            <a:ext cx="8820472"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kk-KZ" sz="1600" b="1" dirty="0" smtClean="0">
                <a:solidFill>
                  <a:schemeClr val="tx2"/>
                </a:solidFill>
                <a:latin typeface="Times New Roman" pitchFamily="18" charset="0"/>
                <a:cs typeface="Times New Roman" pitchFamily="18" charset="0"/>
              </a:rPr>
              <a:t>Lecture No. 4 </a:t>
            </a:r>
            <a:endParaRPr lang="ru-RU" sz="1600" b="1" dirty="0" smtClean="0">
              <a:solidFill>
                <a:schemeClr val="tx2"/>
              </a:solidFill>
              <a:latin typeface="Times New Roman" pitchFamily="18" charset="0"/>
              <a:cs typeface="Times New Roman" pitchFamily="18" charset="0"/>
            </a:endParaRPr>
          </a:p>
          <a:p>
            <a:pPr algn="just"/>
            <a:r>
              <a:rPr lang="kk-KZ" sz="1600" b="1" dirty="0" smtClean="0">
                <a:solidFill>
                  <a:schemeClr val="tx2"/>
                </a:solidFill>
                <a:latin typeface="Times New Roman" pitchFamily="18" charset="0"/>
                <a:cs typeface="Times New Roman" pitchFamily="18" charset="0"/>
              </a:rPr>
              <a:t>Lecture topic: principles of school management based on modern management</a:t>
            </a:r>
            <a:endParaRPr lang="ru-RU" sz="1600" b="1" dirty="0" smtClean="0">
              <a:solidFill>
                <a:schemeClr val="tx2"/>
              </a:solidFill>
              <a:latin typeface="Times New Roman" pitchFamily="18" charset="0"/>
              <a:cs typeface="Times New Roman" pitchFamily="18" charset="0"/>
            </a:endParaRPr>
          </a:p>
          <a:p>
            <a:pPr algn="just"/>
            <a:r>
              <a:rPr lang="kk-KZ" sz="1600" b="1" dirty="0" smtClean="0">
                <a:solidFill>
                  <a:schemeClr val="tx2"/>
                </a:solidFill>
                <a:latin typeface="Times New Roman" pitchFamily="18" charset="0"/>
                <a:cs typeface="Times New Roman" pitchFamily="18" charset="0"/>
              </a:rPr>
              <a:t>The contents of the lecture: </a:t>
            </a:r>
            <a:endParaRPr lang="ru-RU" sz="1600" b="1" dirty="0" smtClean="0">
              <a:solidFill>
                <a:schemeClr val="tx2"/>
              </a:solidFill>
              <a:latin typeface="Times New Roman" pitchFamily="18" charset="0"/>
              <a:cs typeface="Times New Roman" pitchFamily="18" charset="0"/>
            </a:endParaRPr>
          </a:p>
          <a:p>
            <a:pPr algn="just"/>
            <a:r>
              <a:rPr lang="kk-KZ" sz="1600" b="1" dirty="0" smtClean="0">
                <a:solidFill>
                  <a:schemeClr val="tx2"/>
                </a:solidFill>
                <a:latin typeface="Times New Roman" pitchFamily="18" charset="0"/>
                <a:cs typeface="Times New Roman" pitchFamily="18" charset="0"/>
              </a:rPr>
              <a:t>1. concept of management principle, basic and special management principles </a:t>
            </a:r>
            <a:endParaRPr lang="ru-RU" sz="1600" b="1" dirty="0" smtClean="0">
              <a:solidFill>
                <a:schemeClr val="tx2"/>
              </a:solidFill>
              <a:latin typeface="Times New Roman" pitchFamily="18" charset="0"/>
              <a:cs typeface="Times New Roman" pitchFamily="18" charset="0"/>
            </a:endParaRPr>
          </a:p>
          <a:p>
            <a:pPr algn="just"/>
            <a:r>
              <a:rPr lang="kk-KZ" sz="1600" b="1" dirty="0" smtClean="0">
                <a:solidFill>
                  <a:schemeClr val="tx2"/>
                </a:solidFill>
                <a:latin typeface="Times New Roman" pitchFamily="18" charset="0"/>
                <a:cs typeface="Times New Roman" pitchFamily="18" charset="0"/>
              </a:rPr>
              <a:t>2. initial principles of modern management </a:t>
            </a:r>
            <a:endParaRPr lang="ru-RU" sz="1600" b="1" dirty="0" smtClean="0">
              <a:solidFill>
                <a:schemeClr val="tx2"/>
              </a:solidFill>
              <a:latin typeface="Times New Roman" pitchFamily="18" charset="0"/>
              <a:cs typeface="Times New Roman" pitchFamily="18" charset="0"/>
            </a:endParaRPr>
          </a:p>
          <a:p>
            <a:pPr algn="just"/>
            <a:r>
              <a:rPr lang="kk-KZ" sz="1600" b="1" dirty="0" smtClean="0">
                <a:solidFill>
                  <a:schemeClr val="tx2"/>
                </a:solidFill>
                <a:latin typeface="Times New Roman" pitchFamily="18" charset="0"/>
                <a:cs typeface="Times New Roman" pitchFamily="18" charset="0"/>
              </a:rPr>
              <a:t>3. principles based on the materials of folk pedagogy   </a:t>
            </a:r>
            <a:endParaRPr lang="ru-RU" sz="1600" b="1" dirty="0" smtClean="0">
              <a:solidFill>
                <a:schemeClr val="tx2"/>
              </a:solidFill>
              <a:latin typeface="Times New Roman" pitchFamily="18" charset="0"/>
              <a:cs typeface="Times New Roman" pitchFamily="18" charset="0"/>
            </a:endParaRPr>
          </a:p>
          <a:p>
            <a:pPr algn="just"/>
            <a:r>
              <a:rPr lang="kk-KZ" sz="1600" dirty="0" smtClean="0">
                <a:solidFill>
                  <a:schemeClr val="tx2"/>
                </a:solidFill>
                <a:latin typeface="Times New Roman" pitchFamily="18" charset="0"/>
                <a:cs typeface="Times New Roman" pitchFamily="18" charset="0"/>
              </a:rPr>
              <a:t>Management principles-provide for the accounting and implementation of fundamental procedures and practice instructions at all levels of management. </a:t>
            </a:r>
            <a:endParaRPr lang="ru-RU" sz="1600" dirty="0" smtClean="0">
              <a:solidFill>
                <a:schemeClr val="tx2"/>
              </a:solidFill>
              <a:latin typeface="Times New Roman" pitchFamily="18" charset="0"/>
              <a:cs typeface="Times New Roman" pitchFamily="18" charset="0"/>
            </a:endParaRPr>
          </a:p>
          <a:p>
            <a:pPr algn="just"/>
            <a:r>
              <a:rPr lang="kk-KZ" sz="1600" dirty="0" smtClean="0">
                <a:solidFill>
                  <a:schemeClr val="tx2"/>
                </a:solidFill>
                <a:latin typeface="Times New Roman" pitchFamily="18" charset="0"/>
                <a:cs typeface="Times New Roman" pitchFamily="18" charset="0"/>
              </a:rPr>
              <a:t>	Unlike their laws, if laws are objectively considered independently of the will and desire of the people, principles are applied depending on the proposal of specific conditions and practices. </a:t>
            </a:r>
            <a:endParaRPr lang="ru-RU" sz="1600" dirty="0" smtClean="0">
              <a:solidFill>
                <a:schemeClr val="tx2"/>
              </a:solidFill>
              <a:latin typeface="Times New Roman" pitchFamily="18" charset="0"/>
              <a:cs typeface="Times New Roman" pitchFamily="18" charset="0"/>
            </a:endParaRPr>
          </a:p>
          <a:p>
            <a:pPr algn="just"/>
            <a:r>
              <a:rPr lang="kk-KZ" sz="1600" dirty="0" smtClean="0">
                <a:solidFill>
                  <a:schemeClr val="tx2"/>
                </a:solidFill>
                <a:latin typeface="Times New Roman" pitchFamily="18" charset="0"/>
                <a:cs typeface="Times New Roman" pitchFamily="18" charset="0"/>
              </a:rPr>
              <a:t>	Basic principles of management:</a:t>
            </a:r>
            <a:endParaRPr lang="ru-RU" sz="1600" dirty="0" smtClean="0">
              <a:solidFill>
                <a:schemeClr val="tx2"/>
              </a:solidFill>
              <a:latin typeface="Times New Roman" pitchFamily="18" charset="0"/>
              <a:cs typeface="Times New Roman" pitchFamily="18" charset="0"/>
            </a:endParaRPr>
          </a:p>
          <a:p>
            <a:pPr algn="just"/>
            <a:r>
              <a:rPr lang="kk-KZ" sz="1600" dirty="0" smtClean="0">
                <a:solidFill>
                  <a:schemeClr val="tx2"/>
                </a:solidFill>
                <a:latin typeface="Times New Roman" pitchFamily="18" charset="0"/>
                <a:cs typeface="Times New Roman" pitchFamily="18" charset="0"/>
              </a:rPr>
              <a:t>	1) the principle of knowledge intensity-a management system that ensures the creation on a scientific basis, the principle of construction, place in theory and practice, taking into account objective and subjective factors; </a:t>
            </a:r>
            <a:endParaRPr lang="ru-RU" sz="1600" dirty="0" smtClean="0">
              <a:solidFill>
                <a:schemeClr val="tx2"/>
              </a:solidFill>
              <a:latin typeface="Times New Roman" pitchFamily="18" charset="0"/>
              <a:cs typeface="Times New Roman" pitchFamily="18" charset="0"/>
            </a:endParaRPr>
          </a:p>
          <a:p>
            <a:pPr algn="just"/>
            <a:r>
              <a:rPr lang="kk-KZ" sz="1600" dirty="0" smtClean="0">
                <a:solidFill>
                  <a:schemeClr val="tx2"/>
                </a:solidFill>
                <a:latin typeface="Times New Roman" pitchFamily="18" charset="0"/>
                <a:cs typeface="Times New Roman" pitchFamily="18" charset="0"/>
              </a:rPr>
              <a:t>	2) system and complexity-the principle of individual and combined consideration of the object and management system; </a:t>
            </a:r>
            <a:endParaRPr lang="ru-RU" sz="1600" dirty="0" smtClean="0">
              <a:solidFill>
                <a:schemeClr val="tx2"/>
              </a:solidFill>
              <a:latin typeface="Times New Roman" pitchFamily="18" charset="0"/>
              <a:cs typeface="Times New Roman" pitchFamily="18" charset="0"/>
            </a:endParaRPr>
          </a:p>
          <a:p>
            <a:pPr algn="just"/>
            <a:r>
              <a:rPr lang="kk-KZ" sz="1600" dirty="0" smtClean="0">
                <a:solidFill>
                  <a:schemeClr val="tx2"/>
                </a:solidFill>
                <a:latin typeface="Times New Roman" pitchFamily="18" charset="0"/>
                <a:cs typeface="Times New Roman" pitchFamily="18" charset="0"/>
              </a:rPr>
              <a:t>	3) the principle of centralization and decentralization. Centralization ensures the interconnection of units within the completeness of the management system. </a:t>
            </a:r>
            <a:endParaRPr lang="ru-RU" sz="1600" dirty="0" smtClean="0">
              <a:solidFill>
                <a:schemeClr val="tx2"/>
              </a:solidFill>
              <a:latin typeface="Times New Roman" pitchFamily="18" charset="0"/>
              <a:cs typeface="Times New Roman" pitchFamily="18" charset="0"/>
            </a:endParaRPr>
          </a:p>
          <a:p>
            <a:pPr algn="just"/>
            <a:r>
              <a:rPr lang="kk-KZ" sz="1600" dirty="0" smtClean="0">
                <a:solidFill>
                  <a:schemeClr val="tx2"/>
                </a:solidFill>
                <a:latin typeface="Times New Roman" pitchFamily="18" charset="0"/>
                <a:cs typeface="Times New Roman" pitchFamily="18" charset="0"/>
              </a:rPr>
              <a:t>4) the principle of proportionality-considers the rational relationship between managed and managed systems. </a:t>
            </a:r>
            <a:endParaRPr lang="ru-RU" sz="1600" dirty="0" smtClean="0">
              <a:solidFill>
                <a:schemeClr val="tx2"/>
              </a:solidFill>
              <a:latin typeface="Times New Roman" pitchFamily="18" charset="0"/>
              <a:cs typeface="Times New Roman" pitchFamily="18" charset="0"/>
            </a:endParaRPr>
          </a:p>
          <a:p>
            <a:pPr algn="just"/>
            <a:r>
              <a:rPr lang="kk-KZ" sz="1600" dirty="0" smtClean="0">
                <a:solidFill>
                  <a:schemeClr val="tx2"/>
                </a:solidFill>
                <a:latin typeface="Times New Roman" pitchFamily="18" charset="0"/>
                <a:cs typeface="Times New Roman" pitchFamily="18" charset="0"/>
              </a:rPr>
              <a:t>	5) the principle of saving time requires a constant reduction of labor costs of operations in the management process. </a:t>
            </a:r>
            <a:endParaRPr lang="ru-RU" sz="1600" dirty="0">
              <a:solidFill>
                <a:schemeClr val="tx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980728"/>
            <a:ext cx="8686800" cy="4824536"/>
          </a:xfrm>
        </p:spPr>
        <p:txBody>
          <a:bodyPr>
            <a:noAutofit/>
          </a:bodyPr>
          <a:lstStyle/>
          <a:p>
            <a:r>
              <a:rPr lang="ru-RU" sz="1400" cap="none" dirty="0" smtClean="0">
                <a:solidFill>
                  <a:schemeClr val="accent6">
                    <a:lumMod val="50000"/>
                  </a:schemeClr>
                </a:solidFill>
                <a:effectLst/>
                <a:latin typeface="Times New Roman" pitchFamily="18" charset="0"/>
                <a:cs typeface="Times New Roman" pitchFamily="18" charset="0"/>
              </a:rPr>
              <a:t/>
            </a:r>
            <a:br>
              <a:rPr lang="ru-RU" sz="1400" cap="none" dirty="0" smtClean="0">
                <a:solidFill>
                  <a:schemeClr val="accent6">
                    <a:lumMod val="50000"/>
                  </a:schemeClr>
                </a:solidFill>
                <a:effectLst/>
                <a:latin typeface="Times New Roman" pitchFamily="18" charset="0"/>
                <a:cs typeface="Times New Roman" pitchFamily="18" charset="0"/>
              </a:rPr>
            </a:br>
            <a:r>
              <a:rPr lang="ru-RU" sz="1400" cap="none" dirty="0" smtClean="0">
                <a:solidFill>
                  <a:schemeClr val="accent6">
                    <a:lumMod val="50000"/>
                  </a:schemeClr>
                </a:solidFill>
                <a:effectLst/>
                <a:latin typeface="Times New Roman" pitchFamily="18" charset="0"/>
                <a:cs typeface="Times New Roman" pitchFamily="18" charset="0"/>
              </a:rPr>
              <a:t/>
            </a:r>
            <a:br>
              <a:rPr lang="ru-RU" sz="1400" cap="none" dirty="0" smtClean="0">
                <a:solidFill>
                  <a:schemeClr val="accent6">
                    <a:lumMod val="50000"/>
                  </a:schemeClr>
                </a:solidFill>
                <a:effectLst/>
                <a:latin typeface="Times New Roman" pitchFamily="18" charset="0"/>
                <a:cs typeface="Times New Roman" pitchFamily="18" charset="0"/>
              </a:rPr>
            </a:br>
            <a:r>
              <a:rPr lang="kk-KZ" sz="1400" b="1" dirty="0" smtClean="0">
                <a:latin typeface="Times New Roman" pitchFamily="18" charset="0"/>
                <a:cs typeface="Times New Roman" pitchFamily="18" charset="0"/>
              </a:rPr>
              <a:t>The basic laws and principles of management are developed during the formation of stages of the management process.  </a:t>
            </a:r>
            <a:r>
              <a:rPr lang="ru-RU" sz="1400" b="1" dirty="0" smtClean="0">
                <a:latin typeface="Times New Roman" pitchFamily="18" charset="0"/>
                <a:cs typeface="Times New Roman" pitchFamily="18" charset="0"/>
              </a:rPr>
              <a:t/>
            </a:r>
            <a:br>
              <a:rPr lang="ru-RU"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The main stages of the process of any control system are: </a:t>
            </a:r>
            <a:r>
              <a:rPr lang="ru-RU" sz="1400" b="1" dirty="0" smtClean="0">
                <a:latin typeface="Times New Roman" pitchFamily="18" charset="0"/>
                <a:cs typeface="Times New Roman" pitchFamily="18" charset="0"/>
              </a:rPr>
              <a:t/>
            </a:r>
            <a:br>
              <a:rPr lang="ru-RU"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collection and processing of information;</a:t>
            </a:r>
            <a:r>
              <a:rPr lang="ru-RU" sz="1400" b="1" dirty="0" smtClean="0">
                <a:latin typeface="Times New Roman" pitchFamily="18" charset="0"/>
                <a:cs typeface="Times New Roman" pitchFamily="18" charset="0"/>
              </a:rPr>
              <a:t/>
            </a:r>
            <a:br>
              <a:rPr lang="ru-RU"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analysis, diagnosis and forecasting, systematization, goal setting;</a:t>
            </a:r>
            <a:r>
              <a:rPr lang="ru-RU" sz="1400" b="1" dirty="0" smtClean="0">
                <a:latin typeface="Times New Roman" pitchFamily="18" charset="0"/>
                <a:cs typeface="Times New Roman" pitchFamily="18" charset="0"/>
              </a:rPr>
              <a:t/>
            </a:r>
            <a:br>
              <a:rPr lang="ru-RU"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preparation (adoption) of decisions aimed at the implementation of the goals);</a:t>
            </a:r>
            <a:r>
              <a:rPr lang="ru-RU" sz="1400" b="1" dirty="0" smtClean="0">
                <a:latin typeface="Times New Roman" pitchFamily="18" charset="0"/>
                <a:cs typeface="Times New Roman" pitchFamily="18" charset="0"/>
              </a:rPr>
              <a:t/>
            </a:r>
            <a:br>
              <a:rPr lang="ru-RU"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consistent refinement of General decisions in the form of planning, programming, design, making specific management decisions;</a:t>
            </a:r>
            <a:r>
              <a:rPr lang="ru-RU" sz="1400" b="1" dirty="0" smtClean="0">
                <a:latin typeface="Times New Roman" pitchFamily="18" charset="0"/>
                <a:cs typeface="Times New Roman" pitchFamily="18" charset="0"/>
              </a:rPr>
              <a:t/>
            </a:r>
            <a:br>
              <a:rPr lang="ru-RU"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organization of actions to implement the decision;</a:t>
            </a:r>
            <a:r>
              <a:rPr lang="ru-RU" sz="1400" b="1" dirty="0" smtClean="0">
                <a:latin typeface="Times New Roman" pitchFamily="18" charset="0"/>
                <a:cs typeface="Times New Roman" pitchFamily="18" charset="0"/>
              </a:rPr>
              <a:t/>
            </a:r>
            <a:br>
              <a:rPr lang="ru-RU"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carrying out of control actions;</a:t>
            </a:r>
            <a:r>
              <a:rPr lang="ru-RU" sz="1400" b="1" dirty="0" smtClean="0">
                <a:latin typeface="Times New Roman" pitchFamily="18" charset="0"/>
                <a:cs typeface="Times New Roman" pitchFamily="18" charset="0"/>
              </a:rPr>
              <a:t/>
            </a:r>
            <a:br>
              <a:rPr lang="ru-RU"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collection and processing of information about the results of the action. </a:t>
            </a:r>
            <a:r>
              <a:rPr lang="ru-RU" sz="1400" b="1" dirty="0" smtClean="0">
                <a:latin typeface="Times New Roman" pitchFamily="18" charset="0"/>
                <a:cs typeface="Times New Roman" pitchFamily="18" charset="0"/>
              </a:rPr>
              <a:t/>
            </a:r>
            <a:br>
              <a:rPr lang="ru-RU"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In this regard, management is an activity consisting of the following main functions: planning, organization, motivation, coordination and control.</a:t>
            </a:r>
            <a:r>
              <a:rPr lang="ru-RU" sz="1400" b="1" dirty="0" smtClean="0">
                <a:latin typeface="Times New Roman" pitchFamily="18" charset="0"/>
                <a:cs typeface="Times New Roman" pitchFamily="18" charset="0"/>
              </a:rPr>
              <a:t/>
            </a:r>
            <a:br>
              <a:rPr lang="ru-RU" sz="1400" b="1" dirty="0" smtClean="0">
                <a:latin typeface="Times New Roman" pitchFamily="18" charset="0"/>
                <a:cs typeface="Times New Roman" pitchFamily="18" charset="0"/>
              </a:rPr>
            </a:br>
            <a:r>
              <a:rPr lang="ru-RU" sz="1400" b="1" dirty="0" smtClean="0">
                <a:solidFill>
                  <a:schemeClr val="accent6">
                    <a:lumMod val="50000"/>
                  </a:schemeClr>
                </a:solidFill>
                <a:latin typeface="Times New Roman" pitchFamily="18" charset="0"/>
                <a:cs typeface="Times New Roman" pitchFamily="18" charset="0"/>
              </a:rPr>
              <a:t/>
            </a:r>
            <a:br>
              <a:rPr lang="ru-RU" sz="1400" b="1" dirty="0" smtClean="0">
                <a:solidFill>
                  <a:schemeClr val="accent6">
                    <a:lumMod val="50000"/>
                  </a:schemeClr>
                </a:solidFill>
                <a:latin typeface="Times New Roman" pitchFamily="18" charset="0"/>
                <a:cs typeface="Times New Roman" pitchFamily="18" charset="0"/>
              </a:rPr>
            </a:br>
            <a:r>
              <a:rPr lang="ru-RU" sz="1400" b="1" cap="none" dirty="0" smtClean="0">
                <a:solidFill>
                  <a:schemeClr val="accent6">
                    <a:lumMod val="50000"/>
                  </a:schemeClr>
                </a:solidFill>
                <a:effectLst/>
                <a:latin typeface="Times New Roman" pitchFamily="18" charset="0"/>
                <a:cs typeface="Times New Roman" pitchFamily="18" charset="0"/>
              </a:rPr>
              <a:t/>
            </a:r>
            <a:br>
              <a:rPr lang="ru-RU" sz="1400" b="1" cap="none" dirty="0" smtClean="0">
                <a:solidFill>
                  <a:schemeClr val="accent6">
                    <a:lumMod val="50000"/>
                  </a:schemeClr>
                </a:solidFill>
                <a:effectLst/>
                <a:latin typeface="Times New Roman" pitchFamily="18" charset="0"/>
                <a:cs typeface="Times New Roman" pitchFamily="18" charset="0"/>
              </a:rPr>
            </a:br>
            <a:endParaRPr lang="ru-RU" sz="1400" b="1" dirty="0">
              <a:solidFill>
                <a:schemeClr val="accent6">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980728"/>
            <a:ext cx="8568952" cy="4401205"/>
          </a:xfrm>
          <a:prstGeom prst="rect">
            <a:avLst/>
          </a:prstGeom>
        </p:spPr>
        <p:txBody>
          <a:bodyPr wrap="square">
            <a:spAutoFit/>
          </a:bodyPr>
          <a:lstStyle/>
          <a:p>
            <a:r>
              <a:rPr lang="kk-KZ" sz="1400" b="1" dirty="0" smtClean="0">
                <a:solidFill>
                  <a:srgbClr val="002060"/>
                </a:solidFill>
                <a:latin typeface="Times New Roman" pitchFamily="18" charset="0"/>
                <a:cs typeface="Times New Roman" pitchFamily="18" charset="0"/>
              </a:rPr>
              <a:t>Lecture No. 5 The topic of the lecture: </a:t>
            </a:r>
            <a:r>
              <a:rPr lang="en-US" sz="1400" b="1" dirty="0" smtClean="0">
                <a:solidFill>
                  <a:srgbClr val="002060"/>
                </a:solidFill>
                <a:latin typeface="Times New Roman" pitchFamily="18" charset="0"/>
                <a:cs typeface="Times New Roman" pitchFamily="18" charset="0"/>
              </a:rPr>
              <a:t>Innovation management in school. </a:t>
            </a:r>
            <a:endParaRPr lang="ru-RU" sz="1400" b="1" dirty="0" smtClean="0">
              <a:solidFill>
                <a:srgbClr val="002060"/>
              </a:solidFill>
              <a:latin typeface="Times New Roman" pitchFamily="18" charset="0"/>
              <a:cs typeface="Times New Roman" pitchFamily="18" charset="0"/>
            </a:endParaRPr>
          </a:p>
          <a:p>
            <a:r>
              <a:rPr lang="en-US" sz="1400" b="1" dirty="0" smtClean="0">
                <a:solidFill>
                  <a:srgbClr val="002060"/>
                </a:solidFill>
                <a:latin typeface="Times New Roman" pitchFamily="18" charset="0"/>
                <a:cs typeface="Times New Roman" pitchFamily="18" charset="0"/>
              </a:rPr>
              <a:t>1. The essence of the concepts “innovation” and “innovation process”. </a:t>
            </a:r>
            <a:endParaRPr lang="ru-RU" sz="1400" b="1" dirty="0" smtClean="0">
              <a:solidFill>
                <a:srgbClr val="002060"/>
              </a:solidFill>
              <a:latin typeface="Times New Roman" pitchFamily="18" charset="0"/>
              <a:cs typeface="Times New Roman" pitchFamily="18" charset="0"/>
            </a:endParaRPr>
          </a:p>
          <a:p>
            <a:r>
              <a:rPr lang="en-US" sz="1400" b="1" dirty="0" smtClean="0">
                <a:solidFill>
                  <a:srgbClr val="002060"/>
                </a:solidFill>
                <a:latin typeface="Times New Roman" pitchFamily="18" charset="0"/>
                <a:cs typeface="Times New Roman" pitchFamily="18" charset="0"/>
              </a:rPr>
              <a:t>2. Innovative management as a system of innovation  management. </a:t>
            </a:r>
            <a:endParaRPr lang="ru-RU" sz="1400" b="1" dirty="0" smtClean="0">
              <a:solidFill>
                <a:srgbClr val="002060"/>
              </a:solidFill>
              <a:latin typeface="Times New Roman" pitchFamily="18" charset="0"/>
              <a:cs typeface="Times New Roman" pitchFamily="18" charset="0"/>
            </a:endParaRPr>
          </a:p>
          <a:p>
            <a:r>
              <a:rPr lang="en-US" sz="1400" dirty="0" smtClean="0">
                <a:solidFill>
                  <a:srgbClr val="002060"/>
                </a:solidFill>
                <a:latin typeface="Times New Roman" pitchFamily="18" charset="0"/>
                <a:cs typeface="Times New Roman" pitchFamily="18" charset="0"/>
              </a:rPr>
              <a:t> </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Innovation (from the eng. Innovation – Innovate, novelty) – is certain changes in the system. In pedagogical interpretation and in the most general  sense innovation implies innovation in teaching, improving the course and results of the educational process. </a:t>
            </a:r>
            <a:endParaRPr lang="ru-RU" sz="1400" dirty="0" smtClean="0">
              <a:solidFill>
                <a:srgbClr val="002060"/>
              </a:solidFill>
              <a:latin typeface="Times New Roman" pitchFamily="18" charset="0"/>
              <a:cs typeface="Times New Roman" pitchFamily="18" charset="0"/>
            </a:endParaRPr>
          </a:p>
          <a:p>
            <a:r>
              <a:rPr lang="en-US" sz="1400" dirty="0" smtClean="0">
                <a:solidFill>
                  <a:srgbClr val="002060"/>
                </a:solidFill>
                <a:latin typeface="Times New Roman" pitchFamily="18" charset="0"/>
                <a:cs typeface="Times New Roman" pitchFamily="18" charset="0"/>
              </a:rPr>
              <a:t>The most widely used in practice are </a:t>
            </a:r>
            <a:r>
              <a:rPr lang="en-US" sz="1400" b="1" dirty="0" smtClean="0">
                <a:solidFill>
                  <a:srgbClr val="002060"/>
                </a:solidFill>
                <a:latin typeface="Times New Roman" pitchFamily="18" charset="0"/>
                <a:cs typeface="Times New Roman" pitchFamily="18" charset="0"/>
              </a:rPr>
              <a:t>technological innovations </a:t>
            </a:r>
            <a:r>
              <a:rPr lang="en-US" sz="1400" dirty="0" smtClean="0">
                <a:solidFill>
                  <a:srgbClr val="002060"/>
                </a:solidFill>
                <a:latin typeface="Times New Roman" pitchFamily="18" charset="0"/>
                <a:cs typeface="Times New Roman" pitchFamily="18" charset="0"/>
              </a:rPr>
              <a:t>– product innovation in the form of new products and process of entering new technologies, equipment and materials. </a:t>
            </a:r>
            <a:r>
              <a:rPr lang="en-US" sz="1400" b="1" dirty="0" smtClean="0">
                <a:solidFill>
                  <a:srgbClr val="002060"/>
                </a:solidFill>
                <a:latin typeface="Times New Roman" pitchFamily="18" charset="0"/>
                <a:cs typeface="Times New Roman" pitchFamily="18" charset="0"/>
              </a:rPr>
              <a:t>Organizational innovations </a:t>
            </a:r>
            <a:r>
              <a:rPr lang="en-US" sz="1400" dirty="0" smtClean="0">
                <a:solidFill>
                  <a:srgbClr val="002060"/>
                </a:solidFill>
                <a:latin typeface="Times New Roman" pitchFamily="18" charset="0"/>
                <a:cs typeface="Times New Roman" pitchFamily="18" charset="0"/>
              </a:rPr>
              <a:t>include the development and implementation of new organizational structure of enterprise management; </a:t>
            </a:r>
            <a:r>
              <a:rPr lang="en-US" sz="1400" b="1" dirty="0" smtClean="0">
                <a:solidFill>
                  <a:srgbClr val="002060"/>
                </a:solidFill>
                <a:latin typeface="Times New Roman" pitchFamily="18" charset="0"/>
                <a:cs typeface="Times New Roman" pitchFamily="18" charset="0"/>
              </a:rPr>
              <a:t>economic</a:t>
            </a:r>
            <a:r>
              <a:rPr lang="en-US" sz="1400" dirty="0" smtClean="0">
                <a:solidFill>
                  <a:srgbClr val="002060"/>
                </a:solidFill>
                <a:latin typeface="Times New Roman" pitchFamily="18" charset="0"/>
                <a:cs typeface="Times New Roman" pitchFamily="18" charset="0"/>
              </a:rPr>
              <a:t>-use previously non-applicable systems and forms of remuneration, methods of control the cost of production; </a:t>
            </a:r>
            <a:r>
              <a:rPr lang="en-US" sz="1400" b="1" dirty="0" smtClean="0">
                <a:solidFill>
                  <a:srgbClr val="002060"/>
                </a:solidFill>
                <a:latin typeface="Times New Roman" pitchFamily="18" charset="0"/>
                <a:cs typeface="Times New Roman" pitchFamily="18" charset="0"/>
              </a:rPr>
              <a:t>marketing</a:t>
            </a:r>
            <a:r>
              <a:rPr lang="en-US" sz="1400" dirty="0" smtClean="0">
                <a:solidFill>
                  <a:srgbClr val="002060"/>
                </a:solidFill>
                <a:latin typeface="Times New Roman" pitchFamily="18" charset="0"/>
                <a:cs typeface="Times New Roman" pitchFamily="18" charset="0"/>
              </a:rPr>
              <a:t> – development of new markets and ways to promote; </a:t>
            </a:r>
            <a:r>
              <a:rPr lang="en-US" sz="1400" b="1" dirty="0" smtClean="0">
                <a:solidFill>
                  <a:srgbClr val="002060"/>
                </a:solidFill>
                <a:latin typeface="Times New Roman" pitchFamily="18" charset="0"/>
                <a:cs typeface="Times New Roman" pitchFamily="18" charset="0"/>
              </a:rPr>
              <a:t>social</a:t>
            </a:r>
            <a:r>
              <a:rPr lang="en-US" sz="1400" dirty="0" smtClean="0">
                <a:solidFill>
                  <a:srgbClr val="002060"/>
                </a:solidFill>
                <a:latin typeface="Times New Roman" pitchFamily="18" charset="0"/>
                <a:cs typeface="Times New Roman" pitchFamily="18" charset="0"/>
              </a:rPr>
              <a:t> – use of previously unused methods of labor motivation; </a:t>
            </a:r>
            <a:r>
              <a:rPr lang="en-US" sz="1400" b="1" dirty="0" smtClean="0">
                <a:solidFill>
                  <a:srgbClr val="002060"/>
                </a:solidFill>
                <a:latin typeface="Times New Roman" pitchFamily="18" charset="0"/>
                <a:cs typeface="Times New Roman" pitchFamily="18" charset="0"/>
              </a:rPr>
              <a:t>environmental </a:t>
            </a:r>
            <a:r>
              <a:rPr lang="en-US" sz="1400" dirty="0" smtClean="0">
                <a:solidFill>
                  <a:srgbClr val="002060"/>
                </a:solidFill>
                <a:latin typeface="Times New Roman" pitchFamily="18" charset="0"/>
                <a:cs typeface="Times New Roman" pitchFamily="18" charset="0"/>
              </a:rPr>
              <a:t>– the use of new technologies – the implementation of new technologies in the field of environmental protection; </a:t>
            </a:r>
            <a:r>
              <a:rPr lang="en-US" sz="1400" b="1" dirty="0" smtClean="0">
                <a:solidFill>
                  <a:srgbClr val="002060"/>
                </a:solidFill>
                <a:latin typeface="Times New Roman" pitchFamily="18" charset="0"/>
                <a:cs typeface="Times New Roman" pitchFamily="18" charset="0"/>
              </a:rPr>
              <a:t>information</a:t>
            </a:r>
            <a:r>
              <a:rPr lang="en-US" sz="1400" dirty="0" smtClean="0">
                <a:solidFill>
                  <a:srgbClr val="002060"/>
                </a:solidFill>
                <a:latin typeface="Times New Roman" pitchFamily="18" charset="0"/>
                <a:cs typeface="Times New Roman" pitchFamily="18" charset="0"/>
              </a:rPr>
              <a:t> – the use of new information technologies. </a:t>
            </a:r>
            <a:endParaRPr lang="ru-RU" sz="1400" dirty="0" smtClean="0">
              <a:solidFill>
                <a:srgbClr val="002060"/>
              </a:solidFill>
              <a:latin typeface="Times New Roman" pitchFamily="18" charset="0"/>
              <a:cs typeface="Times New Roman" pitchFamily="18" charset="0"/>
            </a:endParaRPr>
          </a:p>
          <a:p>
            <a:r>
              <a:rPr lang="en-US" sz="1400" dirty="0" smtClean="0">
                <a:solidFill>
                  <a:srgbClr val="002060"/>
                </a:solidFill>
                <a:latin typeface="Times New Roman" pitchFamily="18" charset="0"/>
                <a:cs typeface="Times New Roman" pitchFamily="18" charset="0"/>
              </a:rPr>
              <a:t>The subject of innovation, the contents and mechanisms of innovation processes are independent and interconnected. Their objective is the relationship that the process of learning, generalization and distribution of pedagogical  experience has its ultimate goal the introduction of new and advanced in a mass practice. But, the  spread and introduction of innovate experiences requires special efforts of teachers, thorough preparatory work, and presentation of extraordinary ideas, which can be considered as an innovation. </a:t>
            </a:r>
            <a:endParaRPr lang="ru-RU" sz="1400" dirty="0" smtClean="0">
              <a:solidFill>
                <a:srgbClr val="002060"/>
              </a:solidFill>
              <a:latin typeface="Times New Roman" pitchFamily="18" charset="0"/>
              <a:cs typeface="Times New Roman" pitchFamily="18" charset="0"/>
            </a:endParaRPr>
          </a:p>
          <a:p>
            <a:pPr lvl="0" algn="just" eaLnBrk="0" fontAlgn="base" hangingPunct="0">
              <a:spcBef>
                <a:spcPct val="0"/>
              </a:spcBef>
              <a:spcAft>
                <a:spcPct val="0"/>
              </a:spcAft>
              <a:tabLst>
                <a:tab pos="4800600" algn="l"/>
                <a:tab pos="5029200" algn="l"/>
                <a:tab pos="5257800" algn="l"/>
              </a:tabLst>
            </a:pPr>
            <a:endParaRPr lang="ru-RU" sz="1400" dirty="0" smtClean="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251520" y="1045478"/>
            <a:ext cx="828092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sz="1400" dirty="0" smtClean="0">
                <a:solidFill>
                  <a:srgbClr val="002060"/>
                </a:solidFill>
              </a:rPr>
              <a:t>Innovation process is a process of converting its scientific knowledge into innovation, i.e. serial chain of events during which the innovation matures from an idea to a specific product, technology or service and is distributed in practical use. This process is aimed to create a market for the required products, technologies or services and is in unity with the socio-economic environment. </a:t>
            </a:r>
            <a:endParaRPr lang="ru-RU" sz="1400" dirty="0" smtClean="0">
              <a:solidFill>
                <a:srgbClr val="002060"/>
              </a:solidFill>
            </a:endParaRPr>
          </a:p>
          <a:p>
            <a:r>
              <a:rPr lang="en-US" sz="1400" b="1" i="1" dirty="0" smtClean="0">
                <a:solidFill>
                  <a:srgbClr val="002060"/>
                </a:solidFill>
              </a:rPr>
              <a:t>Innovation consists of four main stages: </a:t>
            </a:r>
            <a:endParaRPr lang="ru-RU" sz="1400" dirty="0" smtClean="0">
              <a:solidFill>
                <a:srgbClr val="002060"/>
              </a:solidFill>
            </a:endParaRPr>
          </a:p>
          <a:p>
            <a:r>
              <a:rPr lang="en-US" sz="1400" dirty="0" smtClean="0">
                <a:solidFill>
                  <a:srgbClr val="002060"/>
                </a:solidFill>
              </a:rPr>
              <a:t>- Research and development;</a:t>
            </a:r>
            <a:endParaRPr lang="ru-RU" sz="1400" dirty="0" smtClean="0">
              <a:solidFill>
                <a:srgbClr val="002060"/>
              </a:solidFill>
            </a:endParaRPr>
          </a:p>
          <a:p>
            <a:r>
              <a:rPr lang="en-US" sz="1400" dirty="0" smtClean="0">
                <a:solidFill>
                  <a:srgbClr val="002060"/>
                </a:solidFill>
              </a:rPr>
              <a:t>-Development; </a:t>
            </a:r>
            <a:endParaRPr lang="ru-RU" sz="1400" dirty="0" smtClean="0">
              <a:solidFill>
                <a:srgbClr val="002060"/>
              </a:solidFill>
            </a:endParaRPr>
          </a:p>
          <a:p>
            <a:r>
              <a:rPr lang="en-US" sz="1400" dirty="0" smtClean="0">
                <a:solidFill>
                  <a:srgbClr val="002060"/>
                </a:solidFill>
              </a:rPr>
              <a:t>-Serial or mass production;</a:t>
            </a:r>
            <a:endParaRPr lang="ru-RU" sz="1400" dirty="0" smtClean="0">
              <a:solidFill>
                <a:srgbClr val="002060"/>
              </a:solidFill>
            </a:endParaRPr>
          </a:p>
          <a:p>
            <a:r>
              <a:rPr lang="en-US" sz="1400" dirty="0" smtClean="0">
                <a:solidFill>
                  <a:srgbClr val="002060"/>
                </a:solidFill>
              </a:rPr>
              <a:t>-Consumption.</a:t>
            </a:r>
            <a:endParaRPr lang="ru-RU" sz="1400" dirty="0" smtClean="0">
              <a:solidFill>
                <a:srgbClr val="002060"/>
              </a:solidFill>
            </a:endParaRPr>
          </a:p>
          <a:p>
            <a:r>
              <a:rPr lang="en-US" sz="1400" dirty="0" smtClean="0">
                <a:solidFill>
                  <a:srgbClr val="002060"/>
                </a:solidFill>
              </a:rPr>
              <a:t>The life cycle of innovation process: the appearance, formation, maturity and transformation. With regard to the process, this means: the emergence of innovations or innovative ideas, then innovation process enters a new phase – the establishment of innovation, application in various fields of human activity, including pedagogical. After an innovative idea, an invention become innovation begins its independent existence and functioning.</a:t>
            </a:r>
            <a:endParaRPr lang="ru-RU" sz="1400" dirty="0" smtClean="0">
              <a:solidFill>
                <a:srgbClr val="002060"/>
              </a:solidFill>
            </a:endParaRPr>
          </a:p>
          <a:p>
            <a:r>
              <a:rPr lang="en-US" sz="1400" b="1" dirty="0" smtClean="0">
                <a:solidFill>
                  <a:srgbClr val="002060"/>
                </a:solidFill>
              </a:rPr>
              <a:t>2. Innovative management as a system supervises of innovation.</a:t>
            </a:r>
            <a:endParaRPr lang="ru-RU" sz="1400" dirty="0" smtClean="0">
              <a:solidFill>
                <a:srgbClr val="002060"/>
              </a:solidFill>
            </a:endParaRPr>
          </a:p>
          <a:p>
            <a:r>
              <a:rPr lang="en-US" sz="1400" dirty="0" smtClean="0">
                <a:solidFill>
                  <a:srgbClr val="002060"/>
                </a:solidFill>
              </a:rPr>
              <a:t>Innovation management – is a system of business management. In our case- educational. The  system includes two subsystems: control subsystem and controlled subsystem. The subject of control can be one or a group of people performing a purposeful management of functioning of the control object. An object of control in this case is innovation, the innovation process and the relationship between the participants in innovation. Communication of subject management with the object occurs through the transfer of information. And this transfer of information is a process of management.</a:t>
            </a:r>
            <a:endParaRPr lang="ru-RU" sz="1400" dirty="0" smtClean="0">
              <a:solidFill>
                <a:srgbClr val="002060"/>
              </a:solidFill>
            </a:endParaRPr>
          </a:p>
          <a:p>
            <a:pPr marL="0" marR="0" lvl="0" indent="0" algn="just"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107504" y="582651"/>
            <a:ext cx="8784976"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kk-KZ" sz="1400" b="1" dirty="0" smtClean="0">
                <a:solidFill>
                  <a:srgbClr val="002060"/>
                </a:solidFill>
                <a:latin typeface="Times New Roman" pitchFamily="18" charset="0"/>
                <a:cs typeface="Times New Roman" pitchFamily="18" charset="0"/>
              </a:rPr>
              <a:t>Lecture 6 </a:t>
            </a:r>
            <a:endParaRPr lang="ru-RU" sz="1400" b="1" dirty="0" smtClean="0">
              <a:solidFill>
                <a:srgbClr val="002060"/>
              </a:solidFill>
              <a:latin typeface="Times New Roman" pitchFamily="18" charset="0"/>
              <a:cs typeface="Times New Roman" pitchFamily="18" charset="0"/>
            </a:endParaRPr>
          </a:p>
          <a:p>
            <a:r>
              <a:rPr lang="kk-KZ" sz="1400" b="1" dirty="0" smtClean="0">
                <a:solidFill>
                  <a:srgbClr val="002060"/>
                </a:solidFill>
                <a:latin typeface="Times New Roman" pitchFamily="18" charset="0"/>
                <a:cs typeface="Times New Roman" pitchFamily="18" charset="0"/>
              </a:rPr>
              <a:t>Theme: School as educational system and an object of  management</a:t>
            </a:r>
            <a:endParaRPr lang="ru-RU" sz="1400" b="1" dirty="0" smtClean="0">
              <a:solidFill>
                <a:srgbClr val="002060"/>
              </a:solidFill>
              <a:latin typeface="Times New Roman" pitchFamily="18" charset="0"/>
              <a:cs typeface="Times New Roman" pitchFamily="18" charset="0"/>
            </a:endParaRPr>
          </a:p>
          <a:p>
            <a:r>
              <a:rPr lang="kk-KZ" sz="1400" b="1" dirty="0" smtClean="0">
                <a:solidFill>
                  <a:srgbClr val="002060"/>
                </a:solidFill>
                <a:latin typeface="Times New Roman" pitchFamily="18" charset="0"/>
                <a:cs typeface="Times New Roman" pitchFamily="18" charset="0"/>
              </a:rPr>
              <a:t>Plan:</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1.</a:t>
            </a:r>
            <a:r>
              <a:rPr lang="kk-KZ" sz="1400" b="1" dirty="0" smtClean="0">
                <a:solidFill>
                  <a:srgbClr val="002060"/>
                </a:solidFill>
                <a:latin typeface="Times New Roman" pitchFamily="18" charset="0"/>
                <a:cs typeface="Times New Roman" pitchFamily="18" charset="0"/>
              </a:rPr>
              <a:t>	“</a:t>
            </a:r>
            <a:r>
              <a:rPr lang="en-US" sz="1400" b="1" dirty="0" smtClean="0">
                <a:solidFill>
                  <a:srgbClr val="002060"/>
                </a:solidFill>
                <a:latin typeface="Times New Roman" pitchFamily="18" charset="0"/>
                <a:cs typeface="Times New Roman" pitchFamily="18" charset="0"/>
              </a:rPr>
              <a:t>S</a:t>
            </a:r>
            <a:r>
              <a:rPr lang="kk-KZ" sz="1400" b="1" dirty="0" smtClean="0">
                <a:solidFill>
                  <a:srgbClr val="002060"/>
                </a:solidFill>
                <a:latin typeface="Times New Roman" pitchFamily="18" charset="0"/>
                <a:cs typeface="Times New Roman" pitchFamily="18" charset="0"/>
              </a:rPr>
              <a:t>ystem” and its main characteristics (integrity and divisibility, the presence of steady relations, emergence, synergy, multiplicatively).</a:t>
            </a:r>
            <a:endParaRPr lang="ru-RU" sz="1400" b="1" dirty="0" smtClean="0">
              <a:solidFill>
                <a:srgbClr val="002060"/>
              </a:solidFill>
              <a:latin typeface="Times New Roman" pitchFamily="18" charset="0"/>
              <a:cs typeface="Times New Roman" pitchFamily="18" charset="0"/>
            </a:endParaRPr>
          </a:p>
          <a:p>
            <a:r>
              <a:rPr lang="kk-KZ" sz="1400" b="1" dirty="0" smtClean="0">
                <a:solidFill>
                  <a:srgbClr val="002060"/>
                </a:solidFill>
                <a:latin typeface="Times New Roman" pitchFamily="18" charset="0"/>
                <a:cs typeface="Times New Roman" pitchFamily="18" charset="0"/>
              </a:rPr>
              <a:t>2.	The components of the educational system.</a:t>
            </a:r>
            <a:endParaRPr lang="ru-RU" sz="1400" b="1" dirty="0" smtClean="0">
              <a:solidFill>
                <a:srgbClr val="002060"/>
              </a:solidFill>
              <a:latin typeface="Times New Roman" pitchFamily="18" charset="0"/>
              <a:cs typeface="Times New Roman" pitchFamily="18" charset="0"/>
            </a:endParaRPr>
          </a:p>
          <a:p>
            <a:r>
              <a:rPr lang="kk-KZ" sz="1400" b="1" dirty="0" smtClean="0">
                <a:solidFill>
                  <a:srgbClr val="002060"/>
                </a:solidFill>
                <a:latin typeface="Times New Roman" pitchFamily="18" charset="0"/>
                <a:cs typeface="Times New Roman" pitchFamily="18" charset="0"/>
              </a:rPr>
              <a:t>3.	The aim of teaching activities (ideal image of the graduate) as a component of an educational system.</a:t>
            </a:r>
            <a:endParaRPr lang="ru-RU" sz="1400" b="1" dirty="0" smtClean="0">
              <a:solidFill>
                <a:srgbClr val="002060"/>
              </a:solidFill>
              <a:latin typeface="Times New Roman" pitchFamily="18" charset="0"/>
              <a:cs typeface="Times New Roman" pitchFamily="18" charset="0"/>
            </a:endParaRPr>
          </a:p>
          <a:p>
            <a:r>
              <a:rPr lang="kk-KZ" sz="1400" b="1" dirty="0" smtClean="0">
                <a:solidFill>
                  <a:srgbClr val="002060"/>
                </a:solidFill>
                <a:latin typeface="Times New Roman" pitchFamily="18" charset="0"/>
                <a:cs typeface="Times New Roman" pitchFamily="18" charset="0"/>
              </a:rPr>
              <a:t>4.	System of management ,its focus on teaching activities ,communication and relations.</a:t>
            </a:r>
            <a:endParaRPr lang="ru-RU" sz="1400" b="1"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	1. “</a:t>
            </a:r>
            <a:r>
              <a:rPr lang="en-US" sz="1400" dirty="0" smtClean="0">
                <a:solidFill>
                  <a:srgbClr val="002060"/>
                </a:solidFill>
                <a:latin typeface="Times New Roman" pitchFamily="18" charset="0"/>
                <a:cs typeface="Times New Roman" pitchFamily="18" charset="0"/>
              </a:rPr>
              <a:t>S</a:t>
            </a:r>
            <a:r>
              <a:rPr lang="kk-KZ" sz="1400" dirty="0" smtClean="0">
                <a:solidFill>
                  <a:srgbClr val="002060"/>
                </a:solidFill>
                <a:latin typeface="Times New Roman" pitchFamily="18" charset="0"/>
                <a:cs typeface="Times New Roman" pitchFamily="18" charset="0"/>
              </a:rPr>
              <a:t>ystem” and its main characteristics (integrity and divisibility, the presence of steady relations, emergence, synergy, multiplicatively )  In modern sense school is a pedagogical system, which has all the properties and principles within the system. System is a set of interrelated, interdependent objects(simple or complex in structure and contend),mutually influencing on each other.                            </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 	The main properties of the system are the integrity and divisibility, the presence of steady relations, emergence, synergy, multiplicatively.                                              </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 Integrity and divisibility: on the hand ,system is an integral structure, on the other hand ,the entire entities(items),which can be clearly separated from their structure. It should be born in mind that the elements only exist in the system. As examples we can consider a)the processes of learning, education and development which from an integral pedagogical process; b)the student who has different characteristics, but is an integrated personality.                                           </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	The presence of steady relations. The system is formed by a complex dependence on the characteristics of its components and subsystems (the system may properties of its elements. So, the team of homeless children created by an educator Macarenko A.S. did not perceive theft, curses, chaos – the characteristics of almost all street children.</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	Emergence suggests the presence of such properties, which belong to the system as a whole, but are not peculiar to any of its components separately. For example, men and women have their own individual characteristics .But  the procreation is possible only when they are connected.          </a:t>
            </a:r>
            <a:endParaRPr lang="ru-RU" sz="1400"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467544" y="486543"/>
            <a:ext cx="8280920" cy="58169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kk-KZ" sz="1200" dirty="0" smtClean="0">
                <a:solidFill>
                  <a:srgbClr val="002060"/>
                </a:solidFill>
              </a:rPr>
              <a:t>The principle of emergence indicates that the school as a complex organizational system arises from the interaction of many individuals, to predict the behavior of which is not usually possible.                                                                                                                                   </a:t>
            </a:r>
            <a:endParaRPr lang="ru-RU" sz="1200" dirty="0" smtClean="0">
              <a:solidFill>
                <a:srgbClr val="002060"/>
              </a:solidFill>
            </a:endParaRPr>
          </a:p>
          <a:p>
            <a:r>
              <a:rPr lang="kk-KZ" sz="1200" dirty="0" smtClean="0">
                <a:solidFill>
                  <a:srgbClr val="002060"/>
                </a:solidFill>
              </a:rPr>
              <a:t>	The characteristics of synergy means  uni-directional actions is the system, which leads to an increase (multiplication)of the final result. For example, the school has purchased interactive whiteboards ,but the quality of education has not been improved, because the school has not purchased multimedia textbooks and trained teachers. The reason – the condition of uni– direction has not been done.     </a:t>
            </a:r>
            <a:endParaRPr lang="ru-RU" sz="1200" dirty="0" smtClean="0">
              <a:solidFill>
                <a:srgbClr val="002060"/>
              </a:solidFill>
            </a:endParaRPr>
          </a:p>
          <a:p>
            <a:r>
              <a:rPr lang="kk-KZ" sz="1200" dirty="0" smtClean="0">
                <a:solidFill>
                  <a:srgbClr val="002060"/>
                </a:solidFill>
              </a:rPr>
              <a:t>	 The essence of the multiplicative property is that the effects of both positive and negative have a multiplication property in the large system. For example, the introduction of advanced learning technology will lead to the professional development of teachers, to improve the quality of its teaching activities and education of students.</a:t>
            </a:r>
            <a:endParaRPr lang="ru-RU" sz="1200" dirty="0" smtClean="0">
              <a:solidFill>
                <a:srgbClr val="002060"/>
              </a:solidFill>
            </a:endParaRPr>
          </a:p>
          <a:p>
            <a:r>
              <a:rPr lang="kk-KZ" sz="1200" dirty="0" smtClean="0">
                <a:solidFill>
                  <a:srgbClr val="002060"/>
                </a:solidFill>
              </a:rPr>
              <a:t>2. The components of the educational system                                                                                        </a:t>
            </a:r>
          </a:p>
          <a:p>
            <a:r>
              <a:rPr lang="kk-KZ" sz="1200" dirty="0" smtClean="0">
                <a:solidFill>
                  <a:srgbClr val="002060"/>
                </a:solidFill>
              </a:rPr>
              <a:t>  The school as a pedagogical system is a combination of the following main components(subsystems):                                                                                                          </a:t>
            </a:r>
            <a:endParaRPr lang="ru-RU" sz="1200" dirty="0" smtClean="0">
              <a:solidFill>
                <a:srgbClr val="002060"/>
              </a:solidFill>
            </a:endParaRPr>
          </a:p>
          <a:p>
            <a:r>
              <a:rPr lang="kk-KZ" sz="1200" dirty="0" smtClean="0">
                <a:solidFill>
                  <a:srgbClr val="002060"/>
                </a:solidFill>
              </a:rPr>
              <a:t>1) the purpose of teaching activities                                                                                             </a:t>
            </a:r>
            <a:endParaRPr lang="ru-RU" sz="1200" dirty="0" smtClean="0">
              <a:solidFill>
                <a:srgbClr val="002060"/>
              </a:solidFill>
            </a:endParaRPr>
          </a:p>
          <a:p>
            <a:r>
              <a:rPr lang="kk-KZ" sz="1200" dirty="0" smtClean="0">
                <a:solidFill>
                  <a:srgbClr val="002060"/>
                </a:solidFill>
              </a:rPr>
              <a:t>2) management system                                                                                                             </a:t>
            </a:r>
            <a:endParaRPr lang="ru-RU" sz="1200" dirty="0" smtClean="0">
              <a:solidFill>
                <a:srgbClr val="002060"/>
              </a:solidFill>
            </a:endParaRPr>
          </a:p>
          <a:p>
            <a:r>
              <a:rPr lang="kk-KZ" sz="1200" dirty="0" smtClean="0">
                <a:solidFill>
                  <a:srgbClr val="002060"/>
                </a:solidFill>
              </a:rPr>
              <a:t>3) educational technology                                                                                                                </a:t>
            </a:r>
            <a:endParaRPr lang="ru-RU" sz="1200" dirty="0" smtClean="0">
              <a:solidFill>
                <a:srgbClr val="002060"/>
              </a:solidFill>
            </a:endParaRPr>
          </a:p>
          <a:p>
            <a:r>
              <a:rPr lang="kk-KZ" sz="1200" dirty="0" smtClean="0">
                <a:solidFill>
                  <a:srgbClr val="002060"/>
                </a:solidFill>
              </a:rPr>
              <a:t>4) cultural and educational environment.                                                                             </a:t>
            </a:r>
            <a:endParaRPr lang="ru-RU" sz="1200" dirty="0" smtClean="0">
              <a:solidFill>
                <a:srgbClr val="002060"/>
              </a:solidFill>
            </a:endParaRPr>
          </a:p>
          <a:p>
            <a:r>
              <a:rPr lang="kk-KZ" sz="1200" dirty="0" smtClean="0">
                <a:solidFill>
                  <a:srgbClr val="002060"/>
                </a:solidFill>
              </a:rPr>
              <a:t>Let as consider each of the identified components of the educational system.</a:t>
            </a:r>
            <a:endParaRPr lang="ru-RU" sz="1200" dirty="0" smtClean="0">
              <a:solidFill>
                <a:srgbClr val="002060"/>
              </a:solidFill>
            </a:endParaRPr>
          </a:p>
          <a:p>
            <a:r>
              <a:rPr lang="kk-KZ" sz="1200" dirty="0" smtClean="0">
                <a:solidFill>
                  <a:srgbClr val="002060"/>
                </a:solidFill>
              </a:rPr>
              <a:t>3.The aim of teaching activities (ideal of the graduate)as a component of an educational system.</a:t>
            </a:r>
            <a:endParaRPr lang="ru-RU" sz="1200" dirty="0" smtClean="0">
              <a:solidFill>
                <a:srgbClr val="002060"/>
              </a:solidFill>
            </a:endParaRPr>
          </a:p>
          <a:p>
            <a:r>
              <a:rPr lang="kk-KZ" sz="1200" dirty="0" smtClean="0">
                <a:solidFill>
                  <a:srgbClr val="002060"/>
                </a:solidFill>
              </a:rPr>
              <a:t>	The aim of teaching activities is the central, system – forming component of the educational system. There is no system without goals.                                                          </a:t>
            </a:r>
            <a:endParaRPr lang="ru-RU" sz="1200" dirty="0" smtClean="0">
              <a:solidFill>
                <a:srgbClr val="002060"/>
              </a:solidFill>
            </a:endParaRPr>
          </a:p>
          <a:p>
            <a:r>
              <a:rPr lang="kk-KZ" sz="1200" dirty="0" smtClean="0">
                <a:solidFill>
                  <a:srgbClr val="002060"/>
                </a:solidFill>
              </a:rPr>
              <a:t> 	The aim is a perfect, mental anticipation of the result of activities and ways to achieve it with the help of certain means. The aim (input of the educational system), results (output)- the pupil and the change of his personal implementation of pedagogical process Figure 1).</a:t>
            </a:r>
            <a:endParaRPr lang="ru-RU" sz="1200" dirty="0" smtClean="0">
              <a:solidFill>
                <a:srgbClr val="002060"/>
              </a:solidFill>
            </a:endParaRPr>
          </a:p>
          <a:p>
            <a:r>
              <a:rPr lang="kk-KZ" sz="1200" dirty="0" smtClean="0">
                <a:solidFill>
                  <a:srgbClr val="002060"/>
                </a:solidFill>
              </a:rPr>
              <a:t> </a:t>
            </a:r>
            <a:endParaRPr lang="ru-RU" sz="1200" dirty="0" smtClean="0">
              <a:solidFill>
                <a:srgbClr val="002060"/>
              </a:solidFill>
            </a:endParaRPr>
          </a:p>
          <a:p>
            <a:r>
              <a:rPr lang="kk-KZ" sz="1200" dirty="0" smtClean="0">
                <a:solidFill>
                  <a:srgbClr val="002060"/>
                </a:solidFill>
              </a:rPr>
              <a:t>  </a:t>
            </a:r>
            <a:endParaRPr lang="ru-RU" sz="1200" dirty="0" smtClean="0">
              <a:solidFill>
                <a:srgbClr val="002060"/>
              </a:solidFill>
            </a:endParaRPr>
          </a:p>
          <a:p>
            <a:r>
              <a:rPr lang="kk-KZ" sz="1200" dirty="0" smtClean="0">
                <a:solidFill>
                  <a:srgbClr val="002060"/>
                </a:solidFill>
              </a:rPr>
              <a:t> Question for control:</a:t>
            </a:r>
            <a:endParaRPr lang="ru-RU" sz="1200" dirty="0" smtClean="0">
              <a:solidFill>
                <a:srgbClr val="002060"/>
              </a:solidFill>
            </a:endParaRPr>
          </a:p>
          <a:p>
            <a:r>
              <a:rPr lang="kk-KZ" sz="1200" dirty="0" smtClean="0">
                <a:solidFill>
                  <a:srgbClr val="002060"/>
                </a:solidFill>
              </a:rPr>
              <a:t>1.Give a definition of  “a system”. Enumerate and describe the basic properties of the system.</a:t>
            </a:r>
            <a:endParaRPr lang="ru-RU" sz="1200" dirty="0" smtClean="0">
              <a:solidFill>
                <a:srgbClr val="002060"/>
              </a:solidFill>
            </a:endParaRPr>
          </a:p>
          <a:p>
            <a:r>
              <a:rPr lang="kk-KZ" sz="1200" dirty="0" smtClean="0">
                <a:solidFill>
                  <a:srgbClr val="002060"/>
                </a:solidFill>
              </a:rPr>
              <a:t>2.Give a definition of  “a system of management”. What is the impact of management system directed do?</a:t>
            </a:r>
            <a:endParaRPr lang="ru-RU" sz="1200" dirty="0" smtClean="0">
              <a:solidFill>
                <a:srgbClr val="002060"/>
              </a:solidFill>
            </a:endParaRPr>
          </a:p>
          <a:p>
            <a:r>
              <a:rPr lang="kk-KZ" sz="1200" dirty="0" smtClean="0">
                <a:solidFill>
                  <a:srgbClr val="002060"/>
                </a:solidFill>
              </a:rPr>
              <a:t>3.Give a definition of  “an educational activity”. What are the main areas of teaching?</a:t>
            </a:r>
            <a:endParaRPr lang="ru-RU" sz="1200" dirty="0" smtClean="0">
              <a:solidFill>
                <a:srgbClr val="002060"/>
              </a:solidFill>
            </a:endParaRPr>
          </a:p>
          <a:p>
            <a:r>
              <a:rPr lang="kk-KZ" sz="1200" dirty="0" smtClean="0">
                <a:solidFill>
                  <a:srgbClr val="002060"/>
                </a:solidFill>
              </a:rPr>
              <a:t>4.What is a methodical system? What are its components? Define the purpose of methodical system.</a:t>
            </a:r>
            <a:endParaRPr lang="ru-RU" sz="1200" dirty="0" smtClean="0">
              <a:solidFill>
                <a:srgbClr val="002060"/>
              </a:solidFill>
            </a:endParaRPr>
          </a:p>
          <a:p>
            <a:r>
              <a:rPr lang="kk-KZ" sz="1200" dirty="0" smtClean="0">
                <a:solidFill>
                  <a:srgbClr val="002060"/>
                </a:solidFill>
              </a:rPr>
              <a:t>5.What is a method? Explain the relations between the means and methods of teaching.</a:t>
            </a:r>
            <a:endParaRPr lang="ru-RU" sz="1200" dirty="0">
              <a:solidFill>
                <a:srgbClr val="00206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251520" y="1677580"/>
            <a:ext cx="8424936"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kk-KZ" sz="1600" b="1" dirty="0" smtClean="0">
                <a:solidFill>
                  <a:srgbClr val="002060"/>
                </a:solidFill>
                <a:latin typeface="Times New Roman" pitchFamily="18" charset="0"/>
                <a:cs typeface="Times New Roman" pitchFamily="18" charset="0"/>
              </a:rPr>
              <a:t>Literature:</a:t>
            </a:r>
            <a:endParaRPr lang="ru-RU" sz="1600" b="1" dirty="0" smtClean="0">
              <a:solidFill>
                <a:srgbClr val="002060"/>
              </a:solidFill>
              <a:latin typeface="Times New Roman" pitchFamily="18" charset="0"/>
              <a:cs typeface="Times New Roman" pitchFamily="18" charset="0"/>
            </a:endParaRPr>
          </a:p>
          <a:p>
            <a:r>
              <a:rPr lang="kk-KZ" sz="1600" dirty="0" smtClean="0">
                <a:solidFill>
                  <a:srgbClr val="002060"/>
                </a:solidFill>
                <a:latin typeface="Times New Roman" pitchFamily="18" charset="0"/>
                <a:cs typeface="Times New Roman" pitchFamily="18" charset="0"/>
              </a:rPr>
              <a:t>1.Kosherbayeva A.N., Zhampeisova K.K., Ismagulova S.K., Kolumbayeva Sh.ZH., Educational management. Almaty, 2016. – 307p.</a:t>
            </a:r>
            <a:endParaRPr lang="ru-RU" sz="1600" dirty="0" smtClean="0">
              <a:solidFill>
                <a:srgbClr val="002060"/>
              </a:solidFill>
              <a:latin typeface="Times New Roman" pitchFamily="18" charset="0"/>
              <a:cs typeface="Times New Roman" pitchFamily="18" charset="0"/>
            </a:endParaRPr>
          </a:p>
          <a:p>
            <a:r>
              <a:rPr lang="kk-KZ" sz="1600" dirty="0" smtClean="0">
                <a:solidFill>
                  <a:srgbClr val="002060"/>
                </a:solidFill>
                <a:latin typeface="Times New Roman" pitchFamily="18" charset="0"/>
                <a:cs typeface="Times New Roman" pitchFamily="18" charset="0"/>
              </a:rPr>
              <a:t>2.Герчиков И.Н. Методолгические основы менеджмента. В кн., Менеджмент, 4-е изд., перераб. и доп., гл.1 – М.: 2010.512с.</a:t>
            </a:r>
            <a:endParaRPr lang="ru-RU" sz="1600" dirty="0" smtClean="0">
              <a:solidFill>
                <a:srgbClr val="002060"/>
              </a:solidFill>
              <a:latin typeface="Times New Roman" pitchFamily="18" charset="0"/>
              <a:cs typeface="Times New Roman" pitchFamily="18" charset="0"/>
            </a:endParaRPr>
          </a:p>
          <a:p>
            <a:r>
              <a:rPr lang="kk-KZ" sz="1600" dirty="0" smtClean="0">
                <a:solidFill>
                  <a:srgbClr val="002060"/>
                </a:solidFill>
                <a:latin typeface="Times New Roman" pitchFamily="18" charset="0"/>
                <a:cs typeface="Times New Roman" pitchFamily="18" charset="0"/>
              </a:rPr>
              <a:t>3.Менеджмент: Учеб. Пособие для студента, учереждений сред. Проф. Оразования/ Е.Л. Драчева, Л.И. Юликов. 5-е изд., стер.- М.: издательский центр «Академия», 2006.</a:t>
            </a:r>
            <a:endParaRPr lang="ru-RU" sz="1600" dirty="0" smtClean="0">
              <a:solidFill>
                <a:srgbClr val="002060"/>
              </a:solidFill>
              <a:latin typeface="Times New Roman" pitchFamily="18" charset="0"/>
              <a:cs typeface="Times New Roman" pitchFamily="18" charset="0"/>
            </a:endParaRPr>
          </a:p>
          <a:p>
            <a:r>
              <a:rPr lang="kk-KZ" sz="1600" dirty="0" smtClean="0">
                <a:solidFill>
                  <a:srgbClr val="002060"/>
                </a:solidFill>
                <a:latin typeface="Times New Roman" pitchFamily="18" charset="0"/>
                <a:cs typeface="Times New Roman" pitchFamily="18" charset="0"/>
              </a:rPr>
              <a:t>4.Educational management and leadership in an international school content. MarkAtkinson.https://www.researchgate.net/publication/256303007_Educational_leadership_and_management_in_an_international_school_context </a:t>
            </a:r>
            <a:endParaRPr lang="ru-RU" sz="1600" dirty="0" smtClean="0">
              <a:solidFill>
                <a:srgbClr val="002060"/>
              </a:solidFill>
              <a:latin typeface="Times New Roman" pitchFamily="18" charset="0"/>
              <a:cs typeface="Times New Roman" pitchFamily="18" charset="0"/>
            </a:endParaRPr>
          </a:p>
          <a:p>
            <a:r>
              <a:rPr lang="kk-KZ" sz="1600" dirty="0" smtClean="0">
                <a:solidFill>
                  <a:srgbClr val="002060"/>
                </a:solidFill>
                <a:latin typeface="Times New Roman" pitchFamily="18" charset="0"/>
                <a:cs typeface="Times New Roman" pitchFamily="18" charset="0"/>
              </a:rPr>
              <a:t>5.https://www.pdfdrive.com/leadership-and-management-development-in-education-education-e1088306.html </a:t>
            </a:r>
            <a:endParaRPr lang="ru-RU" sz="1600"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0" y="564504"/>
            <a:ext cx="8855968"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kk-KZ" sz="1200" b="1" dirty="0" smtClean="0">
                <a:solidFill>
                  <a:srgbClr val="002060"/>
                </a:solidFill>
                <a:latin typeface="Times New Roman" pitchFamily="18" charset="0"/>
                <a:cs typeface="Times New Roman" pitchFamily="18" charset="0"/>
              </a:rPr>
              <a:t>Lecture 7 </a:t>
            </a:r>
            <a:endParaRPr lang="ru-RU" sz="1200" b="1" dirty="0" smtClean="0">
              <a:solidFill>
                <a:srgbClr val="002060"/>
              </a:solidFill>
              <a:latin typeface="Times New Roman" pitchFamily="18" charset="0"/>
              <a:cs typeface="Times New Roman" pitchFamily="18" charset="0"/>
            </a:endParaRPr>
          </a:p>
          <a:p>
            <a:r>
              <a:rPr lang="kk-KZ" sz="1200" b="1" dirty="0" smtClean="0">
                <a:solidFill>
                  <a:srgbClr val="002060"/>
                </a:solidFill>
                <a:latin typeface="Times New Roman" pitchFamily="18" charset="0"/>
                <a:cs typeface="Times New Roman" pitchFamily="18" charset="0"/>
              </a:rPr>
              <a:t>The topic of the lecture: </a:t>
            </a:r>
            <a:r>
              <a:rPr lang="en-US" sz="1200" b="1" dirty="0" smtClean="0">
                <a:solidFill>
                  <a:srgbClr val="002060"/>
                </a:solidFill>
                <a:latin typeface="Times New Roman" pitchFamily="18" charset="0"/>
                <a:cs typeface="Times New Roman" pitchFamily="18" charset="0"/>
              </a:rPr>
              <a:t>Main functions of school management</a:t>
            </a:r>
            <a:endParaRPr lang="ru-RU" sz="1200" b="1" dirty="0" smtClean="0">
              <a:solidFill>
                <a:srgbClr val="002060"/>
              </a:solidFill>
              <a:latin typeface="Times New Roman" pitchFamily="18" charset="0"/>
              <a:cs typeface="Times New Roman" pitchFamily="18" charset="0"/>
            </a:endParaRPr>
          </a:p>
          <a:p>
            <a:r>
              <a:rPr lang="en-US" sz="1200" b="1" dirty="0" smtClean="0">
                <a:solidFill>
                  <a:srgbClr val="002060"/>
                </a:solidFill>
                <a:latin typeface="Times New Roman" pitchFamily="18" charset="0"/>
                <a:cs typeface="Times New Roman" pitchFamily="18" charset="0"/>
              </a:rPr>
              <a:t>1. Diagnosis of holistic pedagogical process (HPP) in school.</a:t>
            </a:r>
            <a:endParaRPr lang="ru-RU" sz="1200" b="1" dirty="0" smtClean="0">
              <a:solidFill>
                <a:srgbClr val="002060"/>
              </a:solidFill>
              <a:latin typeface="Times New Roman" pitchFamily="18" charset="0"/>
              <a:cs typeface="Times New Roman" pitchFamily="18" charset="0"/>
            </a:endParaRPr>
          </a:p>
          <a:p>
            <a:r>
              <a:rPr lang="en-US" sz="1200" b="1" dirty="0" smtClean="0">
                <a:solidFill>
                  <a:srgbClr val="002060"/>
                </a:solidFill>
                <a:latin typeface="Times New Roman" pitchFamily="18" charset="0"/>
                <a:cs typeface="Times New Roman" pitchFamily="18" charset="0"/>
              </a:rPr>
              <a:t>2. Planning in school management </a:t>
            </a:r>
            <a:endParaRPr lang="ru-RU" sz="1200" b="1" dirty="0" smtClean="0">
              <a:solidFill>
                <a:srgbClr val="002060"/>
              </a:solidFill>
              <a:latin typeface="Times New Roman" pitchFamily="18" charset="0"/>
              <a:cs typeface="Times New Roman" pitchFamily="18" charset="0"/>
            </a:endParaRPr>
          </a:p>
          <a:p>
            <a:r>
              <a:rPr lang="en-US" sz="1200" b="1" dirty="0" smtClean="0">
                <a:solidFill>
                  <a:srgbClr val="002060"/>
                </a:solidFill>
                <a:latin typeface="Times New Roman" pitchFamily="18" charset="0"/>
                <a:cs typeface="Times New Roman" pitchFamily="18" charset="0"/>
              </a:rPr>
              <a:t>3. Intra-school control and coordination in the structure of school management</a:t>
            </a:r>
            <a:endParaRPr lang="ru-RU" sz="1200" b="1" dirty="0" smtClean="0">
              <a:solidFill>
                <a:srgbClr val="002060"/>
              </a:solidFill>
              <a:latin typeface="Times New Roman" pitchFamily="18" charset="0"/>
              <a:cs typeface="Times New Roman" pitchFamily="18" charset="0"/>
            </a:endParaRPr>
          </a:p>
          <a:p>
            <a:r>
              <a:rPr lang="en-US" sz="1200" b="1" dirty="0" smtClean="0">
                <a:solidFill>
                  <a:srgbClr val="002060"/>
                </a:solidFill>
                <a:latin typeface="Times New Roman" pitchFamily="18" charset="0"/>
                <a:cs typeface="Times New Roman" pitchFamily="18" charset="0"/>
              </a:rPr>
              <a:t>5. Organization and motivation functions of educational management. </a:t>
            </a:r>
            <a:endParaRPr lang="ru-RU" sz="1200" b="1" dirty="0" smtClean="0">
              <a:solidFill>
                <a:srgbClr val="002060"/>
              </a:solidFill>
              <a:latin typeface="Times New Roman" pitchFamily="18" charset="0"/>
              <a:cs typeface="Times New Roman" pitchFamily="18" charset="0"/>
            </a:endParaRPr>
          </a:p>
          <a:p>
            <a:r>
              <a:rPr lang="en-US" sz="1200" dirty="0" smtClean="0">
                <a:solidFill>
                  <a:srgbClr val="002060"/>
                </a:solidFill>
                <a:latin typeface="Times New Roman" pitchFamily="18" charset="0"/>
                <a:cs typeface="Times New Roman" pitchFamily="18" charset="0"/>
              </a:rPr>
              <a:t> </a:t>
            </a:r>
            <a:r>
              <a:rPr lang="kk-KZ" sz="1200" dirty="0" smtClean="0">
                <a:solidFill>
                  <a:srgbClr val="002060"/>
                </a:solidFill>
                <a:latin typeface="Times New Roman" pitchFamily="18" charset="0"/>
                <a:cs typeface="Times New Roman" pitchFamily="18" charset="0"/>
              </a:rPr>
              <a:t>Lecture topic: diagnostics of the state of intra-school management in pedagogical practice</a:t>
            </a:r>
            <a:endParaRPr lang="ru-RU" sz="1200" dirty="0" smtClean="0">
              <a:solidFill>
                <a:srgbClr val="002060"/>
              </a:solidFill>
              <a:latin typeface="Times New Roman" pitchFamily="18" charset="0"/>
              <a:cs typeface="Times New Roman" pitchFamily="18" charset="0"/>
            </a:endParaRPr>
          </a:p>
          <a:p>
            <a:r>
              <a:rPr lang="kk-KZ" sz="1200" dirty="0" smtClean="0">
                <a:solidFill>
                  <a:srgbClr val="002060"/>
                </a:solidFill>
                <a:latin typeface="Times New Roman" pitchFamily="18" charset="0"/>
                <a:cs typeface="Times New Roman" pitchFamily="18" charset="0"/>
              </a:rPr>
              <a:t>The contents of the lecture: </a:t>
            </a:r>
            <a:endParaRPr lang="ru-RU" sz="1200" dirty="0" smtClean="0">
              <a:solidFill>
                <a:srgbClr val="002060"/>
              </a:solidFill>
              <a:latin typeface="Times New Roman" pitchFamily="18" charset="0"/>
              <a:cs typeface="Times New Roman" pitchFamily="18" charset="0"/>
            </a:endParaRPr>
          </a:p>
          <a:p>
            <a:r>
              <a:rPr lang="kk-KZ" sz="1200" dirty="0" smtClean="0">
                <a:solidFill>
                  <a:srgbClr val="002060"/>
                </a:solidFill>
                <a:latin typeface="Times New Roman" pitchFamily="18" charset="0"/>
                <a:cs typeface="Times New Roman" pitchFamily="18" charset="0"/>
              </a:rPr>
              <a:t>1. necessity and features of the analysis of the level of basic works in school management through diagnostics</a:t>
            </a:r>
            <a:endParaRPr lang="ru-RU" sz="1200" dirty="0" smtClean="0">
              <a:solidFill>
                <a:srgbClr val="002060"/>
              </a:solidFill>
              <a:latin typeface="Times New Roman" pitchFamily="18" charset="0"/>
              <a:cs typeface="Times New Roman" pitchFamily="18" charset="0"/>
            </a:endParaRPr>
          </a:p>
          <a:p>
            <a:r>
              <a:rPr lang="kk-KZ" sz="1200" dirty="0" smtClean="0">
                <a:solidFill>
                  <a:srgbClr val="002060"/>
                </a:solidFill>
                <a:latin typeface="Times New Roman" pitchFamily="18" charset="0"/>
                <a:cs typeface="Times New Roman" pitchFamily="18" charset="0"/>
              </a:rPr>
              <a:t>2. socio-psychological aspects of modern human-oriented management</a:t>
            </a:r>
            <a:endParaRPr lang="ru-RU" sz="1200" dirty="0" smtClean="0">
              <a:solidFill>
                <a:srgbClr val="002060"/>
              </a:solidFill>
              <a:latin typeface="Times New Roman" pitchFamily="18" charset="0"/>
              <a:cs typeface="Times New Roman" pitchFamily="18" charset="0"/>
            </a:endParaRPr>
          </a:p>
          <a:p>
            <a:r>
              <a:rPr lang="kk-KZ" sz="1200" dirty="0" smtClean="0">
                <a:solidFill>
                  <a:srgbClr val="002060"/>
                </a:solidFill>
                <a:latin typeface="Times New Roman" pitchFamily="18" charset="0"/>
                <a:cs typeface="Times New Roman" pitchFamily="18" charset="0"/>
              </a:rPr>
              <a:t>Diagnostics of the state of intra-school management allows to carry out pedagogical process from the practical point of view. </a:t>
            </a:r>
            <a:endParaRPr lang="ru-RU" sz="1200" dirty="0" smtClean="0">
              <a:solidFill>
                <a:srgbClr val="002060"/>
              </a:solidFill>
              <a:latin typeface="Times New Roman" pitchFamily="18" charset="0"/>
              <a:cs typeface="Times New Roman" pitchFamily="18" charset="0"/>
            </a:endParaRPr>
          </a:p>
          <a:p>
            <a:r>
              <a:rPr lang="kk-KZ" sz="1200" dirty="0" smtClean="0">
                <a:solidFill>
                  <a:srgbClr val="002060"/>
                </a:solidFill>
                <a:latin typeface="Times New Roman" pitchFamily="18" charset="0"/>
                <a:cs typeface="Times New Roman" pitchFamily="18" charset="0"/>
              </a:rPr>
              <a:t>Diagnostics-a way to obtain measurable learning indicators, providing an objective and comprehensive study of the circumstances of the educational process; a way to identify all the changes occurring in the cognitive process. Diagnostics consists of control (verification), evaluation, collection of statistical data, their analysis, determination of dynamics and trends and forecast of further development.</a:t>
            </a:r>
            <a:endParaRPr lang="ru-RU" sz="1200" dirty="0" smtClean="0">
              <a:solidFill>
                <a:srgbClr val="002060"/>
              </a:solidFill>
              <a:latin typeface="Times New Roman" pitchFamily="18" charset="0"/>
              <a:cs typeface="Times New Roman" pitchFamily="18" charset="0"/>
            </a:endParaRPr>
          </a:p>
          <a:p>
            <a:r>
              <a:rPr lang="kk-KZ" sz="1200" dirty="0" smtClean="0">
                <a:solidFill>
                  <a:srgbClr val="002060"/>
                </a:solidFill>
                <a:latin typeface="Times New Roman" pitchFamily="18" charset="0"/>
                <a:cs typeface="Times New Roman" pitchFamily="18" charset="0"/>
              </a:rPr>
              <a:t> As one of the main features that takes place in the management of the school, it can be noted that the management is constantly analyzed.</a:t>
            </a:r>
            <a:endParaRPr lang="ru-RU" sz="1200" dirty="0" smtClean="0">
              <a:solidFill>
                <a:srgbClr val="002060"/>
              </a:solidFill>
              <a:latin typeface="Times New Roman" pitchFamily="18" charset="0"/>
              <a:cs typeface="Times New Roman" pitchFamily="18" charset="0"/>
            </a:endParaRPr>
          </a:p>
          <a:p>
            <a:r>
              <a:rPr lang="kk-KZ" sz="1200" dirty="0" smtClean="0">
                <a:solidFill>
                  <a:srgbClr val="002060"/>
                </a:solidFill>
                <a:latin typeface="Times New Roman" pitchFamily="18" charset="0"/>
                <a:cs typeface="Times New Roman" pitchFamily="18" charset="0"/>
              </a:rPr>
              <a:t> On the basis of diagnostics conformity of the contents of management in General to work of school is defined. </a:t>
            </a:r>
            <a:endParaRPr lang="ru-RU" sz="1200" dirty="0" smtClean="0">
              <a:solidFill>
                <a:srgbClr val="002060"/>
              </a:solidFill>
              <a:latin typeface="Times New Roman" pitchFamily="18" charset="0"/>
              <a:cs typeface="Times New Roman" pitchFamily="18" charset="0"/>
            </a:endParaRPr>
          </a:p>
          <a:p>
            <a:r>
              <a:rPr lang="kk-KZ" sz="1200" dirty="0" smtClean="0">
                <a:solidFill>
                  <a:srgbClr val="002060"/>
                </a:solidFill>
                <a:latin typeface="Times New Roman" pitchFamily="18" charset="0"/>
                <a:cs typeface="Times New Roman" pitchFamily="18" charset="0"/>
              </a:rPr>
              <a:t>Special attention will be paid to the conditions of humanity management, democracy, continuous support of the team managers from the point of view of management.</a:t>
            </a:r>
            <a:endParaRPr lang="ru-RU" sz="1200" dirty="0" smtClean="0">
              <a:solidFill>
                <a:srgbClr val="002060"/>
              </a:solidFill>
              <a:latin typeface="Times New Roman" pitchFamily="18" charset="0"/>
              <a:cs typeface="Times New Roman" pitchFamily="18" charset="0"/>
            </a:endParaRPr>
          </a:p>
          <a:p>
            <a:r>
              <a:rPr lang="kk-KZ" sz="1200" dirty="0" smtClean="0">
                <a:solidFill>
                  <a:srgbClr val="002060"/>
                </a:solidFill>
                <a:latin typeface="Times New Roman" pitchFamily="18" charset="0"/>
                <a:cs typeface="Times New Roman" pitchFamily="18" charset="0"/>
              </a:rPr>
              <a:t> Diagnostic methods include testing of students and teachers, Pedagogical control, interviewing, conversation, reflexive analyses, reflexive workshops.</a:t>
            </a:r>
            <a:endParaRPr lang="ru-RU" sz="1200" dirty="0" smtClean="0">
              <a:solidFill>
                <a:srgbClr val="002060"/>
              </a:solidFill>
              <a:latin typeface="Times New Roman" pitchFamily="18" charset="0"/>
              <a:cs typeface="Times New Roman" pitchFamily="18" charset="0"/>
            </a:endParaRPr>
          </a:p>
          <a:p>
            <a:r>
              <a:rPr lang="kk-KZ" sz="1200" dirty="0" smtClean="0">
                <a:solidFill>
                  <a:srgbClr val="002060"/>
                </a:solidFill>
                <a:latin typeface="Times New Roman" pitchFamily="18" charset="0"/>
                <a:cs typeface="Times New Roman" pitchFamily="18" charset="0"/>
              </a:rPr>
              <a:t>To control or check the intra-school situation, first of all, purposeful internal and external diagnostics, organization of independent reflective activity of subjects, objective and subjective analysis and evaluation are carried out. The peculiarities of the learning process through self-reflection and external methods of diagnostics, the performance of pedagogical activities,which are specified areas for further development identified opportunities at the school.</a:t>
            </a:r>
            <a:endParaRPr lang="ru-RU" sz="1200" dirty="0" smtClean="0">
              <a:solidFill>
                <a:srgbClr val="002060"/>
              </a:solidFill>
              <a:latin typeface="Times New Roman" pitchFamily="18" charset="0"/>
              <a:cs typeface="Times New Roman" pitchFamily="18" charset="0"/>
            </a:endParaRPr>
          </a:p>
          <a:p>
            <a:r>
              <a:rPr lang="kk-KZ" sz="1200" dirty="0" smtClean="0">
                <a:solidFill>
                  <a:srgbClr val="002060"/>
                </a:solidFill>
                <a:latin typeface="Times New Roman" pitchFamily="18" charset="0"/>
                <a:cs typeface="Times New Roman" pitchFamily="18" charset="0"/>
              </a:rPr>
              <a:t>Diagnostics can be carried out to study the following areas::</a:t>
            </a:r>
            <a:endParaRPr lang="ru-RU" sz="1200" dirty="0" smtClean="0">
              <a:solidFill>
                <a:srgbClr val="002060"/>
              </a:solidFill>
              <a:latin typeface="Times New Roman" pitchFamily="18" charset="0"/>
              <a:cs typeface="Times New Roman" pitchFamily="18" charset="0"/>
            </a:endParaRPr>
          </a:p>
          <a:p>
            <a:r>
              <a:rPr lang="kk-KZ" sz="1200" dirty="0" smtClean="0">
                <a:solidFill>
                  <a:srgbClr val="002060"/>
                </a:solidFill>
                <a:latin typeface="Times New Roman" pitchFamily="18" charset="0"/>
                <a:cs typeface="Times New Roman" pitchFamily="18" charset="0"/>
              </a:rPr>
              <a:t>professionally and personally - oriented management of team members of one goal within one school </a:t>
            </a:r>
            <a:endParaRPr lang="ru-RU" sz="1200" dirty="0" smtClean="0">
              <a:solidFill>
                <a:srgbClr val="002060"/>
              </a:solidFill>
              <a:latin typeface="Times New Roman" pitchFamily="18" charset="0"/>
              <a:cs typeface="Times New Roman" pitchFamily="18" charset="0"/>
            </a:endParaRPr>
          </a:p>
          <a:p>
            <a:r>
              <a:rPr lang="kk-KZ" sz="1200" dirty="0" smtClean="0">
                <a:solidFill>
                  <a:srgbClr val="002060"/>
                </a:solidFill>
                <a:latin typeface="Times New Roman" pitchFamily="18" charset="0"/>
                <a:cs typeface="Times New Roman" pitchFamily="18" charset="0"/>
              </a:rPr>
              <a:t>ability to research and develop needs;</a:t>
            </a:r>
            <a:endParaRPr lang="ru-RU" sz="1200" dirty="0" smtClean="0">
              <a:solidFill>
                <a:srgbClr val="002060"/>
              </a:solidFill>
              <a:latin typeface="Times New Roman" pitchFamily="18" charset="0"/>
              <a:cs typeface="Times New Roman" pitchFamily="18" charset="0"/>
            </a:endParaRPr>
          </a:p>
          <a:p>
            <a:r>
              <a:rPr lang="kk-KZ" sz="1200" dirty="0" smtClean="0">
                <a:solidFill>
                  <a:srgbClr val="002060"/>
                </a:solidFill>
                <a:latin typeface="Times New Roman" pitchFamily="18" charset="0"/>
                <a:cs typeface="Times New Roman" pitchFamily="18" charset="0"/>
              </a:rPr>
              <a:t>the opportunity to improve professional skills, to focus on search work, to help teachers analyze their teaching activities in the process of management;</a:t>
            </a:r>
            <a:endParaRPr lang="ru-RU" sz="1200" dirty="0" smtClean="0">
              <a:solidFill>
                <a:srgbClr val="002060"/>
              </a:solidFill>
              <a:latin typeface="Times New Roman" pitchFamily="18" charset="0"/>
              <a:cs typeface="Times New Roman" pitchFamily="18" charset="0"/>
            </a:endParaRPr>
          </a:p>
          <a:p>
            <a:r>
              <a:rPr lang="kk-KZ" sz="1200" dirty="0" smtClean="0">
                <a:solidFill>
                  <a:srgbClr val="002060"/>
                </a:solidFill>
                <a:latin typeface="Times New Roman" pitchFamily="18" charset="0"/>
                <a:cs typeface="Times New Roman" pitchFamily="18" charset="0"/>
              </a:rPr>
              <a:t> analysis, design, modeling of collective joint activity through methodical, pedagogical councils,</a:t>
            </a:r>
            <a:endParaRPr lang="ru-RU" sz="1200" dirty="0" smtClean="0">
              <a:solidFill>
                <a:srgbClr val="002060"/>
              </a:solidFill>
              <a:latin typeface="Times New Roman" pitchFamily="18" charset="0"/>
              <a:cs typeface="Times New Roman" pitchFamily="18" charset="0"/>
            </a:endParaRPr>
          </a:p>
          <a:p>
            <a:r>
              <a:rPr lang="kk-KZ" sz="1200" dirty="0" smtClean="0">
                <a:solidFill>
                  <a:srgbClr val="002060"/>
                </a:solidFill>
                <a:latin typeface="Times New Roman" pitchFamily="18" charset="0"/>
                <a:cs typeface="Times New Roman" pitchFamily="18" charset="0"/>
              </a:rPr>
              <a:t>possibility of differentiation of results;</a:t>
            </a:r>
            <a:endParaRPr lang="ru-RU" sz="1200"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251520" y="560583"/>
            <a:ext cx="8712968" cy="58939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kk-KZ" sz="1300" b="1" dirty="0" smtClean="0">
                <a:solidFill>
                  <a:srgbClr val="002060"/>
                </a:solidFill>
                <a:latin typeface="Times New Roman" pitchFamily="18" charset="0"/>
                <a:cs typeface="Times New Roman" pitchFamily="18" charset="0"/>
              </a:rPr>
              <a:t>Lecture </a:t>
            </a:r>
            <a:r>
              <a:rPr lang="en-US" sz="1300" b="1" dirty="0" smtClean="0">
                <a:solidFill>
                  <a:srgbClr val="002060"/>
                </a:solidFill>
                <a:latin typeface="Times New Roman" pitchFamily="18" charset="0"/>
                <a:cs typeface="Times New Roman" pitchFamily="18" charset="0"/>
              </a:rPr>
              <a:t>8</a:t>
            </a:r>
            <a:endParaRPr lang="ru-RU" sz="1300" b="1" dirty="0" smtClean="0">
              <a:solidFill>
                <a:srgbClr val="002060"/>
              </a:solidFill>
              <a:latin typeface="Times New Roman" pitchFamily="18" charset="0"/>
              <a:cs typeface="Times New Roman" pitchFamily="18" charset="0"/>
            </a:endParaRPr>
          </a:p>
          <a:p>
            <a:r>
              <a:rPr lang="en-US" sz="1300" b="1" dirty="0" smtClean="0">
                <a:solidFill>
                  <a:srgbClr val="002060"/>
                </a:solidFill>
                <a:latin typeface="Times New Roman" pitchFamily="18" charset="0"/>
                <a:cs typeface="Times New Roman" pitchFamily="18" charset="0"/>
              </a:rPr>
              <a:t>Theme: management functions of education Manager</a:t>
            </a:r>
            <a:endParaRPr lang="ru-RU" sz="1300" b="1" dirty="0" smtClean="0">
              <a:solidFill>
                <a:srgbClr val="002060"/>
              </a:solidFill>
              <a:latin typeface="Times New Roman" pitchFamily="18" charset="0"/>
              <a:cs typeface="Times New Roman" pitchFamily="18" charset="0"/>
            </a:endParaRPr>
          </a:p>
          <a:p>
            <a:r>
              <a:rPr lang="en-US" sz="1300" b="1" dirty="0" smtClean="0">
                <a:solidFill>
                  <a:srgbClr val="002060"/>
                </a:solidFill>
                <a:latin typeface="Times New Roman" pitchFamily="18" charset="0"/>
                <a:cs typeface="Times New Roman" pitchFamily="18" charset="0"/>
              </a:rPr>
              <a:t>1. Activities (functions) of the head of the educational institution) </a:t>
            </a:r>
            <a:endParaRPr lang="ru-RU" sz="1300" b="1" dirty="0" smtClean="0">
              <a:solidFill>
                <a:srgbClr val="002060"/>
              </a:solidFill>
              <a:latin typeface="Times New Roman" pitchFamily="18" charset="0"/>
              <a:cs typeface="Times New Roman" pitchFamily="18" charset="0"/>
            </a:endParaRPr>
          </a:p>
          <a:p>
            <a:r>
              <a:rPr lang="en-US" sz="1300" b="1" dirty="0" smtClean="0">
                <a:solidFill>
                  <a:srgbClr val="002060"/>
                </a:solidFill>
                <a:latin typeface="Times New Roman" pitchFamily="18" charset="0"/>
                <a:cs typeface="Times New Roman" pitchFamily="18" charset="0"/>
              </a:rPr>
              <a:t>2. Culture of management by the head of the school.  </a:t>
            </a:r>
            <a:endParaRPr lang="ru-RU" sz="1300" b="1" dirty="0" smtClean="0">
              <a:solidFill>
                <a:srgbClr val="002060"/>
              </a:solidFill>
              <a:latin typeface="Times New Roman" pitchFamily="18" charset="0"/>
              <a:cs typeface="Times New Roman" pitchFamily="18" charset="0"/>
            </a:endParaRPr>
          </a:p>
          <a:p>
            <a:r>
              <a:rPr lang="en-US" sz="1300" b="1" dirty="0" smtClean="0">
                <a:solidFill>
                  <a:srgbClr val="002060"/>
                </a:solidFill>
                <a:latin typeface="Times New Roman" pitchFamily="18" charset="0"/>
                <a:cs typeface="Times New Roman" pitchFamily="18" charset="0"/>
              </a:rPr>
              <a:t>3. Teaching staff of the school, its features.   </a:t>
            </a:r>
            <a:endParaRPr lang="ru-RU" sz="1300" b="1" dirty="0" smtClean="0">
              <a:solidFill>
                <a:srgbClr val="002060"/>
              </a:solidFill>
              <a:latin typeface="Times New Roman" pitchFamily="18" charset="0"/>
              <a:cs typeface="Times New Roman" pitchFamily="18" charset="0"/>
            </a:endParaRPr>
          </a:p>
          <a:p>
            <a:r>
              <a:rPr lang="en-US" sz="1300" b="1" dirty="0" smtClean="0">
                <a:solidFill>
                  <a:srgbClr val="002060"/>
                </a:solidFill>
                <a:latin typeface="Times New Roman" pitchFamily="18" charset="0"/>
                <a:cs typeface="Times New Roman" pitchFamily="18" charset="0"/>
              </a:rPr>
              <a:t>4. The concept of leadership style, factors of its formation.</a:t>
            </a:r>
            <a:endParaRPr lang="ru-RU" sz="1300" b="1" dirty="0" smtClean="0">
              <a:solidFill>
                <a:srgbClr val="002060"/>
              </a:solidFill>
              <a:latin typeface="Times New Roman" pitchFamily="18" charset="0"/>
              <a:cs typeface="Times New Roman" pitchFamily="18" charset="0"/>
            </a:endParaRPr>
          </a:p>
          <a:p>
            <a:r>
              <a:rPr lang="en-US" sz="1300" b="1" dirty="0" smtClean="0">
                <a:solidFill>
                  <a:srgbClr val="002060"/>
                </a:solidFill>
                <a:latin typeface="Times New Roman" pitchFamily="18" charset="0"/>
                <a:cs typeface="Times New Roman" pitchFamily="18" charset="0"/>
              </a:rPr>
              <a:t> </a:t>
            </a:r>
            <a:r>
              <a:rPr lang="kk-KZ" sz="1300" dirty="0" smtClean="0">
                <a:solidFill>
                  <a:srgbClr val="002060"/>
                </a:solidFill>
                <a:latin typeface="Times New Roman" pitchFamily="18" charset="0"/>
                <a:cs typeface="Times New Roman" pitchFamily="18" charset="0"/>
              </a:rPr>
              <a:t>Each Manager of the management service performs the functions of the service in a characteristic style. Particular importance is attached to the style of communication of people, including in the implementation of management activities. Centerfold States that "style - the thinking world", Bufore States that "the style is the man himself".</a:t>
            </a:r>
            <a:endParaRPr lang="ru-RU" sz="1300" dirty="0" smtClean="0">
              <a:solidFill>
                <a:srgbClr val="002060"/>
              </a:solidFill>
              <a:latin typeface="Times New Roman" pitchFamily="18" charset="0"/>
              <a:cs typeface="Times New Roman" pitchFamily="18" charset="0"/>
            </a:endParaRPr>
          </a:p>
          <a:p>
            <a:r>
              <a:rPr lang="kk-KZ" sz="1300" dirty="0" smtClean="0">
                <a:solidFill>
                  <a:srgbClr val="002060"/>
                </a:solidFill>
                <a:latin typeface="Times New Roman" pitchFamily="18" charset="0"/>
                <a:cs typeface="Times New Roman" pitchFamily="18" charset="0"/>
              </a:rPr>
              <a:t>The accuracy of these words is evidenced by the understanding of the modern style of work. Currently, the head of the company evaluates the impact on subordinates in order to effectively perform management activities. Thus, the essence of the leadership style is that by what methods the head can influence the dynamic and creative performance of the team assigned to him work, how to control the results of subordinates. The adopted style creates a special atmosphere and communication in the team.</a:t>
            </a:r>
            <a:endParaRPr lang="ru-RU" sz="1300" dirty="0" smtClean="0">
              <a:solidFill>
                <a:srgbClr val="002060"/>
              </a:solidFill>
              <a:latin typeface="Times New Roman" pitchFamily="18" charset="0"/>
              <a:cs typeface="Times New Roman" pitchFamily="18" charset="0"/>
            </a:endParaRPr>
          </a:p>
          <a:p>
            <a:r>
              <a:rPr lang="kk-KZ" sz="1300" dirty="0" smtClean="0">
                <a:solidFill>
                  <a:srgbClr val="002060"/>
                </a:solidFill>
                <a:latin typeface="Times New Roman" pitchFamily="18" charset="0"/>
                <a:cs typeface="Times New Roman" pitchFamily="18" charset="0"/>
              </a:rPr>
              <a:t>The style of work of the head-a set of actions techniques, methods used by them in the management process. A Manager's style is a way of making decisions and giving instructions to employees.</a:t>
            </a:r>
            <a:endParaRPr lang="ru-RU" sz="1300" dirty="0" smtClean="0">
              <a:solidFill>
                <a:srgbClr val="002060"/>
              </a:solidFill>
              <a:latin typeface="Times New Roman" pitchFamily="18" charset="0"/>
              <a:cs typeface="Times New Roman" pitchFamily="18" charset="0"/>
            </a:endParaRPr>
          </a:p>
          <a:p>
            <a:r>
              <a:rPr lang="kk-KZ" sz="1300" dirty="0" smtClean="0">
                <a:solidFill>
                  <a:srgbClr val="002060"/>
                </a:solidFill>
                <a:latin typeface="Times New Roman" pitchFamily="18" charset="0"/>
                <a:cs typeface="Times New Roman" pitchFamily="18" charset="0"/>
              </a:rPr>
              <a:t>Leadership style is in a certain relationship and interaction with management methods. However, they are not in the same understanding.</a:t>
            </a:r>
            <a:endParaRPr lang="ru-RU" sz="1300" dirty="0" smtClean="0">
              <a:solidFill>
                <a:srgbClr val="002060"/>
              </a:solidFill>
              <a:latin typeface="Times New Roman" pitchFamily="18" charset="0"/>
              <a:cs typeface="Times New Roman" pitchFamily="18" charset="0"/>
            </a:endParaRPr>
          </a:p>
          <a:p>
            <a:r>
              <a:rPr lang="kk-KZ" sz="1300" dirty="0" smtClean="0">
                <a:solidFill>
                  <a:srgbClr val="002060"/>
                </a:solidFill>
                <a:latin typeface="Times New Roman" pitchFamily="18" charset="0"/>
                <a:cs typeface="Times New Roman" pitchFamily="18" charset="0"/>
              </a:rPr>
              <a:t>Method of management-a set of methods, methods of implementation of management business, impact on employees and the workforce, ensuring the coordination of their actions in the process of management activities.</a:t>
            </a:r>
            <a:endParaRPr lang="ru-RU" sz="1300" dirty="0" smtClean="0">
              <a:solidFill>
                <a:srgbClr val="002060"/>
              </a:solidFill>
              <a:latin typeface="Times New Roman" pitchFamily="18" charset="0"/>
              <a:cs typeface="Times New Roman" pitchFamily="18" charset="0"/>
            </a:endParaRPr>
          </a:p>
          <a:p>
            <a:r>
              <a:rPr lang="kk-KZ" sz="1300" dirty="0" smtClean="0">
                <a:solidFill>
                  <a:srgbClr val="002060"/>
                </a:solidFill>
                <a:latin typeface="Times New Roman" pitchFamily="18" charset="0"/>
                <a:cs typeface="Times New Roman" pitchFamily="18" charset="0"/>
              </a:rPr>
              <a:t>The leader has an independent and General style. Each Manager has his own style, which is reflected in his activities and has a significant impact on the work of the management apparatus and the entire team. Independent style is a real phenomenon-do not repeat it completely, in detail. Independent style of the head is formed under the influence of objective factors of diversity:</a:t>
            </a:r>
            <a:endParaRPr lang="ru-RU" sz="1300" dirty="0" smtClean="0">
              <a:solidFill>
                <a:srgbClr val="002060"/>
              </a:solidFill>
              <a:latin typeface="Times New Roman" pitchFamily="18" charset="0"/>
              <a:cs typeface="Times New Roman" pitchFamily="18" charset="0"/>
            </a:endParaRPr>
          </a:p>
          <a:p>
            <a:r>
              <a:rPr lang="kk-KZ" sz="1300" dirty="0" smtClean="0">
                <a:solidFill>
                  <a:srgbClr val="002060"/>
                </a:solidFill>
                <a:latin typeface="Times New Roman" pitchFamily="18" charset="0"/>
                <a:cs typeface="Times New Roman" pitchFamily="18" charset="0"/>
              </a:rPr>
              <a:t>1. description of actions;</a:t>
            </a:r>
            <a:endParaRPr lang="ru-RU" sz="1300" dirty="0" smtClean="0">
              <a:solidFill>
                <a:srgbClr val="002060"/>
              </a:solidFill>
              <a:latin typeface="Times New Roman" pitchFamily="18" charset="0"/>
              <a:cs typeface="Times New Roman" pitchFamily="18" charset="0"/>
            </a:endParaRPr>
          </a:p>
          <a:p>
            <a:r>
              <a:rPr lang="kk-KZ" sz="1300" dirty="0" smtClean="0">
                <a:solidFill>
                  <a:srgbClr val="002060"/>
                </a:solidFill>
                <a:latin typeface="Times New Roman" pitchFamily="18" charset="0"/>
                <a:cs typeface="Times New Roman" pitchFamily="18" charset="0"/>
              </a:rPr>
              <a:t>2. relationship between Manager and subordinates;</a:t>
            </a:r>
            <a:endParaRPr lang="ru-RU" sz="1300" dirty="0" smtClean="0">
              <a:solidFill>
                <a:srgbClr val="002060"/>
              </a:solidFill>
              <a:latin typeface="Times New Roman" pitchFamily="18" charset="0"/>
              <a:cs typeface="Times New Roman" pitchFamily="18" charset="0"/>
            </a:endParaRPr>
          </a:p>
          <a:p>
            <a:r>
              <a:rPr lang="kk-KZ" sz="1300" dirty="0" smtClean="0">
                <a:solidFill>
                  <a:srgbClr val="002060"/>
                </a:solidFill>
                <a:latin typeface="Times New Roman" pitchFamily="18" charset="0"/>
                <a:cs typeface="Times New Roman" pitchFamily="18" charset="0"/>
              </a:rPr>
              <a:t>3. psychological quality;</a:t>
            </a:r>
            <a:endParaRPr lang="ru-RU" sz="1300" dirty="0" smtClean="0">
              <a:solidFill>
                <a:srgbClr val="002060"/>
              </a:solidFill>
              <a:latin typeface="Times New Roman" pitchFamily="18" charset="0"/>
              <a:cs typeface="Times New Roman" pitchFamily="18" charset="0"/>
            </a:endParaRPr>
          </a:p>
          <a:p>
            <a:r>
              <a:rPr lang="kk-KZ" sz="1300" dirty="0" smtClean="0">
                <a:solidFill>
                  <a:srgbClr val="002060"/>
                </a:solidFill>
                <a:latin typeface="Times New Roman" pitchFamily="18" charset="0"/>
                <a:cs typeface="Times New Roman" pitchFamily="18" charset="0"/>
              </a:rPr>
              <a:t>4. state of performance discipline, etc.</a:t>
            </a:r>
            <a:endParaRPr lang="ru-RU" sz="1300" dirty="0" smtClean="0">
              <a:solidFill>
                <a:srgbClr val="002060"/>
              </a:solidFill>
              <a:latin typeface="Times New Roman" pitchFamily="18" charset="0"/>
              <a:cs typeface="Times New Roman" pitchFamily="18" charset="0"/>
            </a:endParaRPr>
          </a:p>
          <a:p>
            <a:r>
              <a:rPr lang="kk-KZ" sz="1300" dirty="0" smtClean="0">
                <a:solidFill>
                  <a:srgbClr val="002060"/>
                </a:solidFill>
                <a:latin typeface="Times New Roman" pitchFamily="18" charset="0"/>
                <a:cs typeface="Times New Roman" pitchFamily="18" charset="0"/>
              </a:rPr>
              <a:t>Interaction of the head and the subordinate as a result of influence of collective style of the management is constantly improved</a:t>
            </a:r>
            <a:r>
              <a:rPr kumimoji="0" lang="kk-KZ" sz="13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лым</a:t>
            </a:r>
            <a:endParaRPr kumimoji="0" lang="kk-KZ" sz="1300" b="0" i="0" u="none" strike="noStrike" cap="none" normalizeH="0" baseline="0" dirty="0" smtClean="0">
              <a:ln>
                <a:noFill/>
              </a:ln>
              <a:solidFill>
                <a:srgbClr val="002060"/>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251520" y="492600"/>
            <a:ext cx="8712968"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kk-KZ" sz="1600" b="1" dirty="0" smtClean="0">
                <a:solidFill>
                  <a:srgbClr val="002060"/>
                </a:solidFill>
                <a:latin typeface="Times New Roman" pitchFamily="18" charset="0"/>
                <a:cs typeface="Times New Roman" pitchFamily="18" charset="0"/>
              </a:rPr>
              <a:t>Lecture No. </a:t>
            </a:r>
            <a:r>
              <a:rPr lang="en-US" sz="1600" b="1" dirty="0" smtClean="0">
                <a:solidFill>
                  <a:srgbClr val="002060"/>
                </a:solidFill>
                <a:latin typeface="Times New Roman" pitchFamily="18" charset="0"/>
                <a:cs typeface="Times New Roman" pitchFamily="18" charset="0"/>
              </a:rPr>
              <a:t>9</a:t>
            </a:r>
            <a:r>
              <a:rPr lang="kk-KZ" sz="1600" b="1" dirty="0" smtClean="0">
                <a:solidFill>
                  <a:srgbClr val="002060"/>
                </a:solidFill>
                <a:latin typeface="Times New Roman" pitchFamily="18" charset="0"/>
                <a:cs typeface="Times New Roman" pitchFamily="18" charset="0"/>
              </a:rPr>
              <a:t> </a:t>
            </a:r>
            <a:endParaRPr lang="ru-RU" sz="1600" b="1" dirty="0" smtClean="0">
              <a:solidFill>
                <a:srgbClr val="002060"/>
              </a:solidFill>
              <a:latin typeface="Times New Roman" pitchFamily="18" charset="0"/>
              <a:cs typeface="Times New Roman" pitchFamily="18" charset="0"/>
            </a:endParaRPr>
          </a:p>
          <a:p>
            <a:r>
              <a:rPr lang="kk-KZ" sz="1600" b="1" dirty="0" smtClean="0">
                <a:solidFill>
                  <a:srgbClr val="002060"/>
                </a:solidFill>
                <a:latin typeface="Times New Roman" pitchFamily="18" charset="0"/>
                <a:cs typeface="Times New Roman" pitchFamily="18" charset="0"/>
              </a:rPr>
              <a:t>The topic of the lecture: theoretical foundations of the school manager</a:t>
            </a:r>
            <a:endParaRPr lang="ru-RU" sz="1600" b="1" dirty="0" smtClean="0">
              <a:solidFill>
                <a:srgbClr val="002060"/>
              </a:solidFill>
              <a:latin typeface="Times New Roman" pitchFamily="18" charset="0"/>
              <a:cs typeface="Times New Roman" pitchFamily="18" charset="0"/>
            </a:endParaRPr>
          </a:p>
          <a:p>
            <a:r>
              <a:rPr lang="kk-KZ" sz="1600" b="1" dirty="0" smtClean="0">
                <a:solidFill>
                  <a:srgbClr val="002060"/>
                </a:solidFill>
                <a:latin typeface="Times New Roman" pitchFamily="18" charset="0"/>
                <a:cs typeface="Times New Roman" pitchFamily="18" charset="0"/>
              </a:rPr>
              <a:t>The contents of the lecture: </a:t>
            </a:r>
            <a:endParaRPr lang="ru-RU" sz="1600" b="1" dirty="0" smtClean="0">
              <a:solidFill>
                <a:srgbClr val="002060"/>
              </a:solidFill>
              <a:latin typeface="Times New Roman" pitchFamily="18" charset="0"/>
              <a:cs typeface="Times New Roman" pitchFamily="18" charset="0"/>
            </a:endParaRPr>
          </a:p>
          <a:p>
            <a:r>
              <a:rPr lang="kk-KZ" sz="1600" b="1" dirty="0" smtClean="0">
                <a:solidFill>
                  <a:srgbClr val="002060"/>
                </a:solidFill>
                <a:latin typeface="Times New Roman" pitchFamily="18" charset="0"/>
                <a:cs typeface="Times New Roman" pitchFamily="18" charset="0"/>
              </a:rPr>
              <a:t>1.system-functional model of school Manager activity.</a:t>
            </a:r>
            <a:endParaRPr lang="ru-RU" sz="1600" b="1" dirty="0" smtClean="0">
              <a:solidFill>
                <a:srgbClr val="002060"/>
              </a:solidFill>
              <a:latin typeface="Times New Roman" pitchFamily="18" charset="0"/>
              <a:cs typeface="Times New Roman" pitchFamily="18" charset="0"/>
            </a:endParaRPr>
          </a:p>
          <a:p>
            <a:r>
              <a:rPr lang="kk-KZ" sz="1600" b="1" dirty="0" smtClean="0">
                <a:solidFill>
                  <a:srgbClr val="002060"/>
                </a:solidFill>
                <a:latin typeface="Times New Roman" pitchFamily="18" charset="0"/>
                <a:cs typeface="Times New Roman" pitchFamily="18" charset="0"/>
              </a:rPr>
              <a:t>2. forms of competence of the school Manager in practice</a:t>
            </a:r>
            <a:endParaRPr lang="ru-RU" sz="1600" b="1" dirty="0" smtClean="0">
              <a:solidFill>
                <a:srgbClr val="002060"/>
              </a:solidFill>
              <a:latin typeface="Times New Roman" pitchFamily="18" charset="0"/>
              <a:cs typeface="Times New Roman" pitchFamily="18" charset="0"/>
            </a:endParaRPr>
          </a:p>
          <a:p>
            <a:r>
              <a:rPr lang="ru-RU" sz="1600" dirty="0" smtClean="0">
                <a:solidFill>
                  <a:srgbClr val="002060"/>
                </a:solidFill>
                <a:latin typeface="Times New Roman" pitchFamily="18" charset="0"/>
                <a:cs typeface="Times New Roman" pitchFamily="18" charset="0"/>
              </a:rPr>
              <a:t>   </a:t>
            </a:r>
            <a:r>
              <a:rPr lang="kk-KZ" sz="1600" dirty="0" smtClean="0">
                <a:solidFill>
                  <a:srgbClr val="002060"/>
                </a:solidFill>
                <a:latin typeface="Times New Roman" pitchFamily="18" charset="0"/>
                <a:cs typeface="Times New Roman" pitchFamily="18" charset="0"/>
              </a:rPr>
              <a:t>In addition to traditional forms of management of educational management, recently moves to the purposeful use of the laws of Cybernetics as a scientific basis for the management of the pedagogical system. In this case, the Manager of the education sector should conduct its work on the basis of scientifically sound management technologies.The education Manager should focus his business in managing the activities of the subject on mastering a certain area of the profession, the content and level of knowledge in it. For the teacher and master of industrial training is the acquisition of knowledge, skills and abilities in a certain system of activity of students, the achievement of quality and personal qualities. And for the head of an institution of professional education or the rector of the University is to master the fundamentals of education and students of pedagogical universities. For heads of district departments of education, city, regional departments of education, departments-it is the correct coordination of Directors and rectors of educational institutions.</a:t>
            </a:r>
            <a:endParaRPr lang="ru-RU" sz="1600" dirty="0" smtClean="0">
              <a:solidFill>
                <a:srgbClr val="002060"/>
              </a:solidFill>
              <a:latin typeface="Times New Roman" pitchFamily="18" charset="0"/>
              <a:cs typeface="Times New Roman" pitchFamily="18" charset="0"/>
            </a:endParaRPr>
          </a:p>
          <a:p>
            <a:r>
              <a:rPr lang="kk-KZ" sz="1600" dirty="0" smtClean="0">
                <a:solidFill>
                  <a:srgbClr val="002060"/>
                </a:solidFill>
                <a:latin typeface="Times New Roman" pitchFamily="18" charset="0"/>
                <a:cs typeface="Times New Roman" pitchFamily="18" charset="0"/>
              </a:rPr>
              <a:t>	The essence of competence is that the student must disclose and meet what requirements in employment in accordance with educational standards. The main tool for implementing this change will be the concept of developing professional and educational standards. The standard sets the level of competence for the development of a certain profession. Standards based on the competence approach are developed in a variety of ways in each country, one of which is based on the methodology, the other introduces the content of education and qualification requirements, the third-technical and formatting categories. At the same time, studying them, comparing the Basic concepts and concepts in the context of actual problems, there is a wide complementarity, a way out of one situation. This similarity, specifics are checked in 3 directions by the following table.</a:t>
            </a:r>
            <a:endParaRPr lang="ru-RU" sz="1600"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0" y="-1800581"/>
            <a:ext cx="9144000" cy="97872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kk-KZ" sz="1400" b="1" dirty="0" smtClean="0"/>
          </a:p>
          <a:p>
            <a:endParaRPr lang="kk-KZ" sz="1400" b="1" dirty="0" smtClean="0"/>
          </a:p>
          <a:p>
            <a:endParaRPr lang="kk-KZ" sz="1400" b="1" dirty="0" smtClean="0"/>
          </a:p>
          <a:p>
            <a:endParaRPr lang="kk-KZ" sz="1400" b="1" dirty="0" smtClean="0"/>
          </a:p>
          <a:p>
            <a:endParaRPr lang="kk-KZ" sz="1400" b="1" dirty="0" smtClean="0"/>
          </a:p>
          <a:p>
            <a:endParaRPr lang="kk-KZ" sz="1400" b="1" dirty="0" smtClean="0"/>
          </a:p>
          <a:p>
            <a:endParaRPr lang="kk-KZ" sz="1400" b="1" dirty="0" smtClean="0"/>
          </a:p>
          <a:p>
            <a:endParaRPr lang="kk-KZ" sz="1400" b="1" dirty="0" smtClean="0"/>
          </a:p>
          <a:p>
            <a:endParaRPr lang="kk-KZ" sz="1400" b="1" dirty="0" smtClean="0"/>
          </a:p>
          <a:p>
            <a:endParaRPr lang="kk-KZ" sz="1400" b="1" dirty="0" smtClean="0"/>
          </a:p>
          <a:p>
            <a:endParaRPr lang="kk-KZ" sz="1400" b="1" dirty="0" smtClean="0"/>
          </a:p>
          <a:p>
            <a:r>
              <a:rPr lang="kk-KZ" sz="1400" b="1" dirty="0" smtClean="0">
                <a:solidFill>
                  <a:srgbClr val="002060"/>
                </a:solidFill>
                <a:latin typeface="Times New Roman" pitchFamily="18" charset="0"/>
                <a:cs typeface="Times New Roman" pitchFamily="18" charset="0"/>
              </a:rPr>
              <a:t>Lecture No. 10 </a:t>
            </a:r>
          </a:p>
          <a:p>
            <a:r>
              <a:rPr lang="en-US" sz="1400" b="1" dirty="0" smtClean="0">
                <a:solidFill>
                  <a:srgbClr val="002060"/>
                </a:solidFill>
                <a:latin typeface="Times New Roman" pitchFamily="18" charset="0"/>
                <a:cs typeface="Times New Roman" pitchFamily="18" charset="0"/>
              </a:rPr>
              <a:t>Theme: principles of school management based on management (principles)</a:t>
            </a:r>
            <a:endParaRPr lang="ru-RU" sz="1400" b="1" dirty="0" smtClean="0">
              <a:solidFill>
                <a:srgbClr val="002060"/>
              </a:solidFill>
              <a:latin typeface="Times New Roman" pitchFamily="18" charset="0"/>
              <a:cs typeface="Times New Roman" pitchFamily="18" charset="0"/>
            </a:endParaRPr>
          </a:p>
          <a:p>
            <a:r>
              <a:rPr lang="en-US" sz="1400" b="1" dirty="0" smtClean="0">
                <a:solidFill>
                  <a:srgbClr val="002060"/>
                </a:solidFill>
                <a:latin typeface="Times New Roman" pitchFamily="18" charset="0"/>
                <a:cs typeface="Times New Roman" pitchFamily="18" charset="0"/>
              </a:rPr>
              <a:t>1. The idea of management is to properly orient the personal capabilities and cooperation of people in achieving a common goal</a:t>
            </a:r>
            <a:endParaRPr lang="ru-RU" sz="1400" b="1" dirty="0" smtClean="0">
              <a:solidFill>
                <a:srgbClr val="002060"/>
              </a:solidFill>
              <a:latin typeface="Times New Roman" pitchFamily="18" charset="0"/>
              <a:cs typeface="Times New Roman" pitchFamily="18" charset="0"/>
            </a:endParaRPr>
          </a:p>
          <a:p>
            <a:r>
              <a:rPr lang="en-US" sz="1400" b="1" dirty="0" smtClean="0">
                <a:solidFill>
                  <a:srgbClr val="002060"/>
                </a:solidFill>
                <a:latin typeface="Times New Roman" pitchFamily="18" charset="0"/>
                <a:cs typeface="Times New Roman" pitchFamily="18" charset="0"/>
              </a:rPr>
              <a:t>2. Principles of management and types of communication between student and teacher</a:t>
            </a:r>
            <a:endParaRPr lang="ru-RU" sz="1400" b="1" dirty="0" smtClean="0">
              <a:solidFill>
                <a:srgbClr val="002060"/>
              </a:solidFill>
              <a:latin typeface="Times New Roman" pitchFamily="18" charset="0"/>
              <a:cs typeface="Times New Roman" pitchFamily="18" charset="0"/>
            </a:endParaRPr>
          </a:p>
          <a:p>
            <a:r>
              <a:rPr lang="en-US" sz="1400" b="1" dirty="0" smtClean="0">
                <a:solidFill>
                  <a:srgbClr val="002060"/>
                </a:solidFill>
                <a:latin typeface="Times New Roman" pitchFamily="18" charset="0"/>
                <a:cs typeface="Times New Roman" pitchFamily="18" charset="0"/>
              </a:rPr>
              <a:t>3. Principles and ways of social justice in management</a:t>
            </a:r>
            <a:endParaRPr lang="ru-RU" sz="1400" b="1"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Principle means a Latin word that means an idea, a basic requirement, or a principle by which it is guided. Management is based on the observance of certain principles, such as any kind of action. Principles of management-is the founder of the idea of the implementation of management functions. Principles are concrete manifestations characterized by regularities of management. From the point of view of pedagogical management Y. A. Konarzewski identifies the following management principles:</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 the principle of trust and respect for the person-as the basic principle of the management and teaching staff. This principle is reflected in the trust of each teacher, deeply characterizes his behavior and life activities of the entire teaching staff. ;</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 the principle of unity of human Outlook is the second important direction in the system of values of educational institutions. In other words, the management considers each member of the teaching staff not only as an ordinary employee, but also all his needs, reasons, goals, opportunities to get impressions in the process of pedagogical activity, as a person experiencing his desire.;</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 the principle of cooperation-characterizes the transition from monological management to dialogical basis, the transition from communication to language, the transition from subjective attitude to the subject-subject;</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 the principle of social justice-assumes that in the management of the teaching staff, each teacher is on an equal footing compared to others, and its interaction with the administration is not built as a management tool, but as its purpose on the basis of human understanding.;</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 the principle of individual approach in management-reflects the individual characteristics of the head in relation to each teacher, the level of training, interests, life and social experience;</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 the principle of enrichment and quality of work of the teacher-is characterized by the desire of the Manager to transform the professional activity of each teacher by awakening the professional interests of the teacher and maintaining his professional reliability – ;</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 the principle of stimulation-ensures the individual interests of the teacher in the process of work, promotes the adoption of certain tasks before the staff and educational institutions</a:t>
            </a:r>
            <a:r>
              <a:rPr lang="kk-KZ" sz="1400" dirty="0" smtClean="0">
                <a:latin typeface="Times New Roman" pitchFamily="18" charset="0"/>
                <a:cs typeface="Times New Roman" pitchFamily="18" charset="0"/>
              </a:rPr>
              <a:t>.;</a:t>
            </a:r>
            <a:endParaRPr lang="ru-RU" sz="1400" dirty="0" smtClean="0">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endParaRPr lang="uk-UA" sz="1400" dirty="0" smtClean="0">
              <a:solidFill>
                <a:schemeClr val="accent6">
                  <a:lumMod val="50000"/>
                </a:schemeClr>
              </a:solidFill>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endParaRPr kumimoji="0" lang="uk-UA"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endParaRPr lang="uk-UA" sz="1400" dirty="0" smtClean="0">
              <a:solidFill>
                <a:schemeClr val="accent6">
                  <a:lumMod val="50000"/>
                </a:schemeClr>
              </a:solidFill>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endParaRPr kumimoji="0" lang="uk-UA"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114300" algn="l"/>
                <a:tab pos="228600" algn="l"/>
              </a:tabLst>
            </a:pPr>
            <a:endParaRPr kumimoji="0" lang="uk-UA"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0" y="-3169382"/>
            <a:ext cx="8820472" cy="1248034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kk-KZ" sz="1100" b="1" dirty="0" smtClean="0">
              <a:latin typeface="Times New Roman" pitchFamily="18" charset="0"/>
              <a:cs typeface="Times New Roman" pitchFamily="18" charset="0"/>
            </a:endParaRPr>
          </a:p>
          <a:p>
            <a:endParaRPr lang="kk-KZ" sz="1100" b="1" dirty="0" smtClean="0">
              <a:latin typeface="Times New Roman" pitchFamily="18" charset="0"/>
              <a:cs typeface="Times New Roman" pitchFamily="18" charset="0"/>
            </a:endParaRPr>
          </a:p>
          <a:p>
            <a:endParaRPr lang="kk-KZ" sz="1100" b="1" dirty="0" smtClean="0">
              <a:latin typeface="Times New Roman" pitchFamily="18" charset="0"/>
              <a:cs typeface="Times New Roman" pitchFamily="18" charset="0"/>
            </a:endParaRPr>
          </a:p>
          <a:p>
            <a:endParaRPr lang="kk-KZ" sz="1100" b="1" dirty="0" smtClean="0">
              <a:latin typeface="Times New Roman" pitchFamily="18" charset="0"/>
              <a:cs typeface="Times New Roman" pitchFamily="18" charset="0"/>
            </a:endParaRPr>
          </a:p>
          <a:p>
            <a:endParaRPr lang="kk-KZ" sz="1100" b="1" dirty="0" smtClean="0">
              <a:latin typeface="Times New Roman" pitchFamily="18" charset="0"/>
              <a:cs typeface="Times New Roman" pitchFamily="18" charset="0"/>
            </a:endParaRPr>
          </a:p>
          <a:p>
            <a:endParaRPr lang="kk-KZ" sz="1100" b="1" dirty="0" smtClean="0">
              <a:latin typeface="Times New Roman" pitchFamily="18" charset="0"/>
              <a:cs typeface="Times New Roman" pitchFamily="18" charset="0"/>
            </a:endParaRPr>
          </a:p>
          <a:p>
            <a:endParaRPr lang="kk-KZ" sz="1100" b="1" dirty="0" smtClean="0">
              <a:latin typeface="Times New Roman" pitchFamily="18" charset="0"/>
              <a:cs typeface="Times New Roman" pitchFamily="18" charset="0"/>
            </a:endParaRPr>
          </a:p>
          <a:p>
            <a:endParaRPr lang="kk-KZ" sz="1400" b="1" dirty="0" smtClean="0">
              <a:solidFill>
                <a:srgbClr val="002060"/>
              </a:solidFill>
              <a:latin typeface="Times New Roman" pitchFamily="18" charset="0"/>
              <a:cs typeface="Times New Roman" pitchFamily="18" charset="0"/>
            </a:endParaRPr>
          </a:p>
          <a:p>
            <a:endParaRPr lang="kk-KZ" sz="1400" b="1" dirty="0" smtClean="0">
              <a:solidFill>
                <a:srgbClr val="002060"/>
              </a:solidFill>
              <a:latin typeface="Times New Roman" pitchFamily="18" charset="0"/>
              <a:cs typeface="Times New Roman" pitchFamily="18" charset="0"/>
            </a:endParaRPr>
          </a:p>
          <a:p>
            <a:endParaRPr lang="kk-KZ" sz="1400" b="1" dirty="0" smtClean="0">
              <a:solidFill>
                <a:srgbClr val="002060"/>
              </a:solidFill>
              <a:latin typeface="Times New Roman" pitchFamily="18" charset="0"/>
              <a:cs typeface="Times New Roman" pitchFamily="18" charset="0"/>
            </a:endParaRPr>
          </a:p>
          <a:p>
            <a:endParaRPr lang="kk-KZ" sz="1400" b="1" dirty="0" smtClean="0">
              <a:solidFill>
                <a:srgbClr val="002060"/>
              </a:solidFill>
              <a:latin typeface="Times New Roman" pitchFamily="18" charset="0"/>
              <a:cs typeface="Times New Roman" pitchFamily="18" charset="0"/>
            </a:endParaRPr>
          </a:p>
          <a:p>
            <a:endParaRPr lang="kk-KZ" sz="1400" b="1" dirty="0" smtClean="0">
              <a:solidFill>
                <a:srgbClr val="002060"/>
              </a:solidFill>
              <a:latin typeface="Times New Roman" pitchFamily="18" charset="0"/>
              <a:cs typeface="Times New Roman" pitchFamily="18" charset="0"/>
            </a:endParaRPr>
          </a:p>
          <a:p>
            <a:endParaRPr lang="kk-KZ" sz="1400" b="1" dirty="0" smtClean="0">
              <a:solidFill>
                <a:srgbClr val="002060"/>
              </a:solidFill>
              <a:latin typeface="Times New Roman" pitchFamily="18" charset="0"/>
              <a:cs typeface="Times New Roman" pitchFamily="18" charset="0"/>
            </a:endParaRPr>
          </a:p>
          <a:p>
            <a:endParaRPr lang="kk-KZ" sz="1400" b="1" dirty="0" smtClean="0">
              <a:solidFill>
                <a:srgbClr val="002060"/>
              </a:solidFill>
              <a:latin typeface="Times New Roman" pitchFamily="18" charset="0"/>
              <a:cs typeface="Times New Roman" pitchFamily="18" charset="0"/>
            </a:endParaRPr>
          </a:p>
          <a:p>
            <a:endParaRPr lang="kk-KZ" sz="1400" b="1" dirty="0" smtClean="0">
              <a:solidFill>
                <a:srgbClr val="002060"/>
              </a:solidFill>
              <a:latin typeface="Times New Roman" pitchFamily="18" charset="0"/>
              <a:cs typeface="Times New Roman" pitchFamily="18" charset="0"/>
            </a:endParaRPr>
          </a:p>
          <a:p>
            <a:endParaRPr lang="kk-KZ" sz="1400" b="1" dirty="0" smtClean="0">
              <a:solidFill>
                <a:srgbClr val="002060"/>
              </a:solidFill>
              <a:latin typeface="Times New Roman" pitchFamily="18" charset="0"/>
              <a:cs typeface="Times New Roman" pitchFamily="18" charset="0"/>
            </a:endParaRPr>
          </a:p>
          <a:p>
            <a:endParaRPr lang="kk-KZ" sz="1400" b="1" dirty="0" smtClean="0">
              <a:solidFill>
                <a:srgbClr val="002060"/>
              </a:solidFill>
              <a:latin typeface="Times New Roman" pitchFamily="18" charset="0"/>
              <a:cs typeface="Times New Roman" pitchFamily="18" charset="0"/>
            </a:endParaRPr>
          </a:p>
          <a:p>
            <a:endParaRPr lang="kk-KZ" sz="1400" b="1" dirty="0" smtClean="0">
              <a:solidFill>
                <a:srgbClr val="002060"/>
              </a:solidFill>
              <a:latin typeface="Times New Roman" pitchFamily="18" charset="0"/>
              <a:cs typeface="Times New Roman" pitchFamily="18" charset="0"/>
            </a:endParaRPr>
          </a:p>
          <a:p>
            <a:endParaRPr lang="kk-KZ" sz="1400" b="1" dirty="0" smtClean="0">
              <a:solidFill>
                <a:srgbClr val="002060"/>
              </a:solidFill>
              <a:latin typeface="Times New Roman" pitchFamily="18" charset="0"/>
              <a:cs typeface="Times New Roman" pitchFamily="18" charset="0"/>
            </a:endParaRPr>
          </a:p>
          <a:p>
            <a:r>
              <a:rPr lang="kk-KZ" sz="1400" b="1" dirty="0" smtClean="0">
                <a:solidFill>
                  <a:srgbClr val="002060"/>
                </a:solidFill>
                <a:latin typeface="Times New Roman" pitchFamily="18" charset="0"/>
                <a:cs typeface="Times New Roman" pitchFamily="18" charset="0"/>
              </a:rPr>
              <a:t>Lecture No. 11 </a:t>
            </a:r>
            <a:endParaRPr lang="ru-RU" sz="1400" b="1" dirty="0" smtClean="0">
              <a:solidFill>
                <a:srgbClr val="002060"/>
              </a:solidFill>
              <a:latin typeface="Times New Roman" pitchFamily="18" charset="0"/>
              <a:cs typeface="Times New Roman" pitchFamily="18" charset="0"/>
            </a:endParaRPr>
          </a:p>
          <a:p>
            <a:r>
              <a:rPr lang="kk-KZ" sz="1400" b="1" dirty="0" smtClean="0">
                <a:solidFill>
                  <a:srgbClr val="002060"/>
                </a:solidFill>
                <a:latin typeface="Times New Roman" pitchFamily="18" charset="0"/>
                <a:cs typeface="Times New Roman" pitchFamily="18" charset="0"/>
              </a:rPr>
              <a:t>Lecture topic: diagnostics of the state of intra-school management in pedagogical practice</a:t>
            </a:r>
            <a:endParaRPr lang="ru-RU" sz="1400" b="1" dirty="0" smtClean="0">
              <a:solidFill>
                <a:srgbClr val="002060"/>
              </a:solidFill>
              <a:latin typeface="Times New Roman" pitchFamily="18" charset="0"/>
              <a:cs typeface="Times New Roman" pitchFamily="18" charset="0"/>
            </a:endParaRPr>
          </a:p>
          <a:p>
            <a:r>
              <a:rPr lang="kk-KZ" sz="1400" b="1" dirty="0" smtClean="0">
                <a:solidFill>
                  <a:srgbClr val="002060"/>
                </a:solidFill>
                <a:latin typeface="Times New Roman" pitchFamily="18" charset="0"/>
                <a:cs typeface="Times New Roman" pitchFamily="18" charset="0"/>
              </a:rPr>
              <a:t>The contents of the lecture: </a:t>
            </a:r>
            <a:endParaRPr lang="ru-RU" sz="1400" b="1" dirty="0" smtClean="0">
              <a:solidFill>
                <a:srgbClr val="002060"/>
              </a:solidFill>
              <a:latin typeface="Times New Roman" pitchFamily="18" charset="0"/>
              <a:cs typeface="Times New Roman" pitchFamily="18" charset="0"/>
            </a:endParaRPr>
          </a:p>
          <a:p>
            <a:r>
              <a:rPr lang="kk-KZ" sz="1400" b="1" dirty="0" smtClean="0">
                <a:solidFill>
                  <a:srgbClr val="002060"/>
                </a:solidFill>
                <a:latin typeface="Times New Roman" pitchFamily="18" charset="0"/>
                <a:cs typeface="Times New Roman" pitchFamily="18" charset="0"/>
              </a:rPr>
              <a:t>1. necessity and features of the analysis of the level of basic works in school management through diagnostics</a:t>
            </a:r>
            <a:endParaRPr lang="ru-RU" sz="1400" b="1" dirty="0" smtClean="0">
              <a:solidFill>
                <a:srgbClr val="002060"/>
              </a:solidFill>
              <a:latin typeface="Times New Roman" pitchFamily="18" charset="0"/>
              <a:cs typeface="Times New Roman" pitchFamily="18" charset="0"/>
            </a:endParaRPr>
          </a:p>
          <a:p>
            <a:r>
              <a:rPr lang="kk-KZ" sz="1400" b="1" dirty="0" smtClean="0">
                <a:solidFill>
                  <a:srgbClr val="002060"/>
                </a:solidFill>
                <a:latin typeface="Times New Roman" pitchFamily="18" charset="0"/>
                <a:cs typeface="Times New Roman" pitchFamily="18" charset="0"/>
              </a:rPr>
              <a:t>2. socio-psychological aspects of modern human-oriented management</a:t>
            </a:r>
            <a:endParaRPr lang="ru-RU" sz="1400" b="1"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Diagnostics of the state of intra-school management allows to carry out pedagogical process from the practical point of view. </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Diagnostics-a way to obtain measurable learning indicators, providing an objective and comprehensive study of the circumstances of the educational process; a way to identify all the changes occurring in the cognitive process. Diagnostics consists of control (verification), evaluation, collection of statistical data, their analysis, determination of dynamics and trends and forecast of further development.</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 As one of the main features that takes place in the management of the school, it can be noted that the management is constantly analyzed.</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 On the basis of diagnostics conformity of the contents of management in General to work of school is defined. </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Special attention will be paid to the conditions of humanity management, democracy, continuous support of the team managers from the point of view of management.</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 Diagnostic methods include testing of students and teachers, Pedagogical control, interviewing, conversation, reflexive analyses, reflexive workshops.</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To control or check the intra-school situation, first of all, purposeful internal and external diagnostics, organization of independent reflective activity of subjects, objective and subjective analysis and evaluation are carried out. The peculiarities of the learning process through self-reflection and external methods of diagnostics, the performance of pedagogical activities,which are specified areas for further development identified opportunities at the school.</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Diagnostics can be carried out to study the following areas::</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professionally and personally - oriented management of team members of one goal within one school </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ability to research and develop needs;</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the opportunity to improve professional skills, to focus on search work, to help teachers analyze their teaching activities in the process of management;</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 analysis, design, modeling of collective joint activity through methodical, pedagogical councils,</a:t>
            </a:r>
            <a:endParaRPr lang="ru-RU" sz="1400" dirty="0" smtClean="0">
              <a:solidFill>
                <a:srgbClr val="002060"/>
              </a:solidFill>
              <a:latin typeface="Times New Roman" pitchFamily="18" charset="0"/>
              <a:cs typeface="Times New Roman" pitchFamily="18" charset="0"/>
            </a:endParaRPr>
          </a:p>
          <a:p>
            <a:r>
              <a:rPr lang="kk-KZ" sz="1400" dirty="0" smtClean="0">
                <a:solidFill>
                  <a:srgbClr val="002060"/>
                </a:solidFill>
                <a:latin typeface="Times New Roman" pitchFamily="18" charset="0"/>
                <a:cs typeface="Times New Roman" pitchFamily="18" charset="0"/>
              </a:rPr>
              <a:t>possibility of differentiation of results;</a:t>
            </a:r>
          </a:p>
          <a:p>
            <a:endParaRPr lang="kk-KZ" sz="1100" dirty="0" smtClean="0"/>
          </a:p>
          <a:p>
            <a:endParaRPr lang="kk-KZ" sz="1100" dirty="0" smtClean="0"/>
          </a:p>
          <a:p>
            <a:endParaRPr lang="kk-KZ" sz="1100" dirty="0" smtClean="0"/>
          </a:p>
          <a:p>
            <a:endParaRPr lang="kk-KZ" sz="1100" dirty="0" smtClean="0"/>
          </a:p>
          <a:p>
            <a:endParaRPr lang="kk-KZ" sz="1100" dirty="0" smtClean="0"/>
          </a:p>
          <a:p>
            <a:endParaRPr lang="kk-KZ" sz="1100" dirty="0" smtClean="0"/>
          </a:p>
          <a:p>
            <a:endParaRPr lang="kk-KZ" sz="1100" dirty="0" smtClean="0"/>
          </a:p>
          <a:p>
            <a:endParaRPr lang="kk-KZ" sz="1100" dirty="0" smtClean="0"/>
          </a:p>
          <a:p>
            <a:endParaRPr lang="kk-KZ" sz="1100" dirty="0" smtClean="0"/>
          </a:p>
          <a:p>
            <a:endParaRPr lang="kk-KZ" sz="1100" dirty="0" smtClean="0"/>
          </a:p>
          <a:p>
            <a:endParaRPr lang="kk-KZ" sz="1100" dirty="0" smtClean="0"/>
          </a:p>
          <a:p>
            <a:endParaRPr lang="kk-KZ" sz="1100" dirty="0" smtClean="0"/>
          </a:p>
          <a:p>
            <a:endParaRPr lang="ru-RU" sz="1100" dirty="0" smtClean="0"/>
          </a:p>
          <a:p>
            <a:r>
              <a:rPr lang="kk-KZ" sz="1100" b="1" dirty="0" smtClean="0"/>
              <a:t> </a:t>
            </a:r>
            <a:endParaRPr lang="ru-RU"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467544" y="-371189"/>
            <a:ext cx="8280920" cy="79714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kk-KZ" sz="1600" b="1" dirty="0">
              <a:solidFill>
                <a:schemeClr val="accent6">
                  <a:lumMod val="50000"/>
                </a:schemeClr>
              </a:solidFill>
              <a:latin typeface="Times New Roman" pitchFamily="18" charset="0"/>
              <a:cs typeface="Times New Roman" pitchFamily="18" charset="0"/>
            </a:endParaRPr>
          </a:p>
          <a:p>
            <a:endParaRPr lang="kk-KZ" sz="1600" b="1" dirty="0" smtClean="0">
              <a:solidFill>
                <a:schemeClr val="accent6">
                  <a:lumMod val="50000"/>
                </a:schemeClr>
              </a:solidFill>
              <a:latin typeface="Times New Roman" pitchFamily="18" charset="0"/>
              <a:cs typeface="Times New Roman" pitchFamily="18" charset="0"/>
            </a:endParaRPr>
          </a:p>
          <a:p>
            <a:endParaRPr lang="kk-KZ" sz="1600" b="1" dirty="0">
              <a:solidFill>
                <a:schemeClr val="accent6">
                  <a:lumMod val="50000"/>
                </a:schemeClr>
              </a:solidFill>
              <a:latin typeface="Times New Roman" pitchFamily="18" charset="0"/>
              <a:cs typeface="Times New Roman" pitchFamily="18" charset="0"/>
            </a:endParaRPr>
          </a:p>
          <a:p>
            <a:endParaRPr lang="kk-KZ" sz="1600" b="1" dirty="0" smtClean="0">
              <a:solidFill>
                <a:schemeClr val="accent6">
                  <a:lumMod val="50000"/>
                </a:schemeClr>
              </a:solidFill>
              <a:latin typeface="Times New Roman" pitchFamily="18" charset="0"/>
              <a:cs typeface="Times New Roman" pitchFamily="18" charset="0"/>
            </a:endParaRPr>
          </a:p>
          <a:p>
            <a:endParaRPr lang="kk-KZ" sz="1600" b="1" dirty="0">
              <a:solidFill>
                <a:schemeClr val="accent6">
                  <a:lumMod val="50000"/>
                </a:schemeClr>
              </a:solidFill>
              <a:latin typeface="Times New Roman" pitchFamily="18" charset="0"/>
              <a:cs typeface="Times New Roman" pitchFamily="18" charset="0"/>
            </a:endParaRPr>
          </a:p>
          <a:p>
            <a:r>
              <a:rPr lang="kk-KZ" sz="1400" b="1" dirty="0" smtClean="0">
                <a:solidFill>
                  <a:srgbClr val="002060"/>
                </a:solidFill>
                <a:latin typeface="Times New Roman" pitchFamily="18" charset="0"/>
                <a:cs typeface="Times New Roman" pitchFamily="18" charset="0"/>
              </a:rPr>
              <a:t>Lecture No. 12 </a:t>
            </a:r>
            <a:endParaRPr lang="ru-RU" sz="1400" b="1" dirty="0" smtClean="0">
              <a:solidFill>
                <a:srgbClr val="002060"/>
              </a:solidFill>
              <a:latin typeface="Times New Roman" pitchFamily="18" charset="0"/>
              <a:cs typeface="Times New Roman" pitchFamily="18" charset="0"/>
            </a:endParaRPr>
          </a:p>
          <a:p>
            <a:r>
              <a:rPr lang="kk-KZ" sz="1400" b="1" dirty="0" smtClean="0">
                <a:solidFill>
                  <a:srgbClr val="002060"/>
                </a:solidFill>
                <a:latin typeface="Times New Roman" pitchFamily="18" charset="0"/>
                <a:cs typeface="Times New Roman" pitchFamily="18" charset="0"/>
              </a:rPr>
              <a:t>The topic of the lecture: fundamentals of control technology the school educational process</a:t>
            </a:r>
            <a:endParaRPr lang="ru-RU" sz="1400" b="1" dirty="0" smtClean="0">
              <a:solidFill>
                <a:srgbClr val="002060"/>
              </a:solidFill>
              <a:latin typeface="Times New Roman" pitchFamily="18" charset="0"/>
              <a:cs typeface="Times New Roman" pitchFamily="18" charset="0"/>
            </a:endParaRPr>
          </a:p>
          <a:p>
            <a:r>
              <a:rPr lang="kk-KZ" sz="1400" b="1" dirty="0" smtClean="0">
                <a:solidFill>
                  <a:srgbClr val="002060"/>
                </a:solidFill>
                <a:latin typeface="Times New Roman" pitchFamily="18" charset="0"/>
                <a:cs typeface="Times New Roman" pitchFamily="18" charset="0"/>
              </a:rPr>
              <a:t>The contents of the lecture:</a:t>
            </a:r>
            <a:endParaRPr lang="ru-RU" sz="1400" b="1" dirty="0" smtClean="0">
              <a:solidFill>
                <a:srgbClr val="002060"/>
              </a:solidFill>
              <a:latin typeface="Times New Roman" pitchFamily="18" charset="0"/>
              <a:cs typeface="Times New Roman" pitchFamily="18" charset="0"/>
            </a:endParaRPr>
          </a:p>
          <a:p>
            <a:r>
              <a:rPr lang="kk-KZ" sz="1400" b="1" dirty="0" smtClean="0">
                <a:solidFill>
                  <a:srgbClr val="002060"/>
                </a:solidFill>
                <a:latin typeface="Times New Roman" pitchFamily="18" charset="0"/>
                <a:cs typeface="Times New Roman" pitchFamily="18" charset="0"/>
              </a:rPr>
              <a:t>1. functional, system, situational, optimal and research characteristics of management content</a:t>
            </a:r>
            <a:endParaRPr lang="ru-RU" sz="1400" b="1" dirty="0" smtClean="0">
              <a:solidFill>
                <a:srgbClr val="002060"/>
              </a:solidFill>
              <a:latin typeface="Times New Roman" pitchFamily="18" charset="0"/>
              <a:cs typeface="Times New Roman" pitchFamily="18" charset="0"/>
            </a:endParaRPr>
          </a:p>
          <a:p>
            <a:r>
              <a:rPr lang="kk-KZ" sz="1400" b="1" dirty="0" smtClean="0">
                <a:solidFill>
                  <a:srgbClr val="002060"/>
                </a:solidFill>
                <a:latin typeface="Times New Roman" pitchFamily="18" charset="0"/>
                <a:cs typeface="Times New Roman" pitchFamily="18" charset="0"/>
              </a:rPr>
              <a:t>2. implementation of personality-oriented content in the educational process</a:t>
            </a:r>
            <a:endParaRPr lang="ru-RU" sz="1400" b="1" dirty="0" smtClean="0">
              <a:solidFill>
                <a:srgbClr val="002060"/>
              </a:solidFill>
              <a:latin typeface="Times New Roman" pitchFamily="18" charset="0"/>
              <a:cs typeface="Times New Roman" pitchFamily="18" charset="0"/>
            </a:endParaRPr>
          </a:p>
          <a:p>
            <a:r>
              <a:rPr lang="kk-KZ" sz="1400" b="1" dirty="0" smtClean="0">
                <a:solidFill>
                  <a:srgbClr val="002060"/>
                </a:solidFill>
                <a:latin typeface="Times New Roman" pitchFamily="18" charset="0"/>
                <a:cs typeface="Times New Roman" pitchFamily="18" charset="0"/>
              </a:rPr>
              <a:t>3. subjective qualities aimed at personal self-development</a:t>
            </a:r>
            <a:endParaRPr lang="ru-RU" sz="1400" b="1" dirty="0" smtClean="0">
              <a:solidFill>
                <a:srgbClr val="002060"/>
              </a:solidFill>
              <a:latin typeface="Times New Roman" pitchFamily="18" charset="0"/>
              <a:cs typeface="Times New Roman" pitchFamily="18" charset="0"/>
            </a:endParaRPr>
          </a:p>
          <a:p>
            <a:pPr algn="just"/>
            <a:r>
              <a:rPr lang="kk-KZ" sz="1400" dirty="0" smtClean="0">
                <a:solidFill>
                  <a:srgbClr val="002060"/>
                </a:solidFill>
                <a:latin typeface="Times New Roman" pitchFamily="18" charset="0"/>
                <a:cs typeface="Times New Roman" pitchFamily="18" charset="0"/>
              </a:rPr>
              <a:t>Based on the laws of humanism is a manifestation of trust and respect aimed at the personal value of participants in the process of personality-oriented management. In this case, all management activities and pedagogical activities are measured by the need for a person, and the management is not distinguished by the influence from the top down, but by the active intervention of its subjects in management activities and the nature of relationships. The character of management is acquired from the subject-subject, monologue-dialogue, control-self-assessment, personality-oriented content. On the basis of personality-oriented theory in the process of management, students and teachers are considered as "subjects of management". The relations between them have a special character, subjective, dialog reflexive content is formed. Thus, personal management is carried out not only through external influence on its subjects, but also in the process of developing its potential, improving its own reflection.</a:t>
            </a:r>
            <a:endParaRPr lang="ru-RU" sz="1400" dirty="0" smtClean="0">
              <a:solidFill>
                <a:srgbClr val="002060"/>
              </a:solidFill>
              <a:latin typeface="Times New Roman" pitchFamily="18" charset="0"/>
              <a:cs typeface="Times New Roman" pitchFamily="18" charset="0"/>
            </a:endParaRPr>
          </a:p>
          <a:p>
            <a:pPr algn="just"/>
            <a:r>
              <a:rPr lang="kk-KZ" sz="1400" dirty="0" smtClean="0">
                <a:solidFill>
                  <a:srgbClr val="002060"/>
                </a:solidFill>
                <a:latin typeface="Times New Roman" pitchFamily="18" charset="0"/>
                <a:cs typeface="Times New Roman" pitchFamily="18" charset="0"/>
              </a:rPr>
              <a:t>The values of correspondence of the content of personality-oriented management in the main personality-oriented educational process are determined:</a:t>
            </a:r>
            <a:endParaRPr lang="ru-RU" sz="1400" dirty="0" smtClean="0">
              <a:solidFill>
                <a:srgbClr val="002060"/>
              </a:solidFill>
              <a:latin typeface="Times New Roman" pitchFamily="18" charset="0"/>
              <a:cs typeface="Times New Roman" pitchFamily="18" charset="0"/>
            </a:endParaRPr>
          </a:p>
          <a:p>
            <a:pPr algn="just"/>
            <a:r>
              <a:rPr lang="kk-KZ" sz="1400" dirty="0" smtClean="0">
                <a:solidFill>
                  <a:srgbClr val="002060"/>
                </a:solidFill>
                <a:latin typeface="Times New Roman" pitchFamily="18" charset="0"/>
                <a:cs typeface="Times New Roman" pitchFamily="18" charset="0"/>
              </a:rPr>
              <a:t>personality-oriented education is the formation of a person, his reflection in the image, individuality, spirituality, creative initiative. Therefore, the management of personality-oriented education is to help the individual become the subject of his own culture, to teach creative life.;</a:t>
            </a:r>
            <a:endParaRPr lang="ru-RU" sz="1400" dirty="0" smtClean="0">
              <a:solidFill>
                <a:srgbClr val="002060"/>
              </a:solidFill>
              <a:latin typeface="Times New Roman" pitchFamily="18" charset="0"/>
              <a:cs typeface="Times New Roman" pitchFamily="18" charset="0"/>
            </a:endParaRPr>
          </a:p>
          <a:p>
            <a:pPr algn="just"/>
            <a:r>
              <a:rPr lang="kk-KZ" sz="1400" dirty="0" smtClean="0">
                <a:solidFill>
                  <a:srgbClr val="002060"/>
                </a:solidFill>
                <a:latin typeface="Times New Roman" pitchFamily="18" charset="0"/>
                <a:cs typeface="Times New Roman" pitchFamily="18" charset="0"/>
              </a:rPr>
              <a:t>personality-oriented education leads to self-regulation, self-defense, self-education on the basis of identification, support and development of a person, and not external moral education. Therefore, the management of personality-oriented education is the formation of the teacher's attitude to the child and personal position in training.;</a:t>
            </a:r>
            <a:endParaRPr lang="ru-RU" sz="1400" dirty="0" smtClean="0">
              <a:solidFill>
                <a:srgbClr val="002060"/>
              </a:solidFill>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kk-KZ" sz="1400" b="1" i="1"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a:p>
            <a:pPr algn="just" eaLnBrk="0" fontAlgn="base" hangingPunct="0">
              <a:spcBef>
                <a:spcPct val="0"/>
              </a:spcBef>
              <a:spcAft>
                <a:spcPct val="0"/>
              </a:spcAft>
            </a:pPr>
            <a:endParaRPr lang="sr-Cyrl-CS" sz="1200" i="1" dirty="0" smtClean="0">
              <a:solidFill>
                <a:schemeClr val="accent6">
                  <a:lumMod val="50000"/>
                </a:schemeClr>
              </a:solidFill>
              <a:latin typeface="Times New Roman" pitchFamily="18" charset="0"/>
              <a:ea typeface="Times New Roman" pitchFamily="18" charset="0"/>
              <a:cs typeface="Times New Roman" pitchFamily="18" charset="0"/>
            </a:endParaRPr>
          </a:p>
          <a:p>
            <a:pPr algn="just" eaLnBrk="0" fontAlgn="base" hangingPunct="0">
              <a:spcBef>
                <a:spcPct val="0"/>
              </a:spcBef>
              <a:spcAft>
                <a:spcPct val="0"/>
              </a:spcAft>
            </a:pPr>
            <a:endParaRPr lang="sr-Cyrl-CS" sz="1400" dirty="0" smtClean="0">
              <a:solidFill>
                <a:schemeClr val="accent6">
                  <a:lumMod val="50000"/>
                </a:schemeClr>
              </a:solidFill>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sr-Cyrl-CS" sz="1400" b="0" i="1"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sr-Cyrl-CS"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07504" y="-2913800"/>
            <a:ext cx="8856984" cy="121879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spcAft>
                <a:spcPts val="0"/>
              </a:spcAft>
            </a:pPr>
            <a:endParaRPr lang="kk-KZ" sz="1400" b="1" dirty="0" smtClean="0">
              <a:latin typeface="Times New Roman"/>
              <a:ea typeface="Times New Roman"/>
            </a:endParaRPr>
          </a:p>
          <a:p>
            <a:pPr algn="just">
              <a:spcAft>
                <a:spcPts val="0"/>
              </a:spcAft>
            </a:pPr>
            <a:endParaRPr lang="kk-KZ" sz="1400" b="1" dirty="0">
              <a:latin typeface="Times New Roman"/>
              <a:ea typeface="Times New Roman"/>
            </a:endParaRPr>
          </a:p>
          <a:p>
            <a:pPr algn="just">
              <a:spcAft>
                <a:spcPts val="0"/>
              </a:spcAft>
            </a:pPr>
            <a:endParaRPr lang="kk-KZ" sz="1400" b="1" dirty="0" smtClean="0">
              <a:latin typeface="Times New Roman"/>
              <a:ea typeface="Times New Roman"/>
            </a:endParaRPr>
          </a:p>
          <a:p>
            <a:pPr algn="just">
              <a:spcAft>
                <a:spcPts val="0"/>
              </a:spcAft>
            </a:pPr>
            <a:endParaRPr lang="kk-KZ" sz="1400" b="1" dirty="0">
              <a:latin typeface="Times New Roman"/>
              <a:ea typeface="Times New Roman"/>
            </a:endParaRPr>
          </a:p>
          <a:p>
            <a:pPr algn="just">
              <a:spcAft>
                <a:spcPts val="0"/>
              </a:spcAft>
            </a:pPr>
            <a:endParaRPr lang="kk-KZ" sz="1400" b="1" dirty="0" smtClean="0">
              <a:latin typeface="Times New Roman"/>
              <a:ea typeface="Times New Roman"/>
            </a:endParaRPr>
          </a:p>
          <a:p>
            <a:pPr algn="just">
              <a:spcAft>
                <a:spcPts val="0"/>
              </a:spcAft>
            </a:pPr>
            <a:endParaRPr lang="kk-KZ" sz="1400" b="1" dirty="0">
              <a:latin typeface="Times New Roman"/>
              <a:ea typeface="Times New Roman"/>
            </a:endParaRPr>
          </a:p>
          <a:p>
            <a:pPr algn="just">
              <a:spcAft>
                <a:spcPts val="0"/>
              </a:spcAft>
            </a:pPr>
            <a:endParaRPr lang="kk-KZ" sz="1400" b="1" dirty="0" smtClean="0">
              <a:latin typeface="Times New Roman"/>
              <a:ea typeface="Times New Roman"/>
            </a:endParaRPr>
          </a:p>
          <a:p>
            <a:pPr algn="just">
              <a:spcAft>
                <a:spcPts val="0"/>
              </a:spcAft>
            </a:pPr>
            <a:endParaRPr lang="kk-KZ" sz="1400" b="1" dirty="0">
              <a:latin typeface="Times New Roman"/>
              <a:ea typeface="Times New Roman"/>
            </a:endParaRPr>
          </a:p>
          <a:p>
            <a:pPr algn="just">
              <a:spcAft>
                <a:spcPts val="0"/>
              </a:spcAft>
            </a:pPr>
            <a:endParaRPr lang="kk-KZ" sz="1400" b="1" dirty="0" smtClean="0">
              <a:latin typeface="Times New Roman"/>
              <a:ea typeface="Times New Roman"/>
            </a:endParaRPr>
          </a:p>
          <a:p>
            <a:pPr algn="just">
              <a:spcAft>
                <a:spcPts val="0"/>
              </a:spcAft>
            </a:pPr>
            <a:endParaRPr lang="kk-KZ" sz="1400" b="1" dirty="0">
              <a:latin typeface="Times New Roman"/>
              <a:ea typeface="Times New Roman"/>
            </a:endParaRPr>
          </a:p>
          <a:p>
            <a:pPr algn="just">
              <a:spcAft>
                <a:spcPts val="0"/>
              </a:spcAft>
            </a:pPr>
            <a:endParaRPr lang="kk-KZ" sz="1400" b="1" dirty="0" smtClean="0">
              <a:latin typeface="Times New Roman"/>
              <a:ea typeface="Times New Roman"/>
            </a:endParaRPr>
          </a:p>
          <a:p>
            <a:pPr algn="just">
              <a:spcAft>
                <a:spcPts val="0"/>
              </a:spcAft>
            </a:pPr>
            <a:endParaRPr lang="kk-KZ" sz="1400" b="1" dirty="0">
              <a:latin typeface="Times New Roman"/>
              <a:ea typeface="Times New Roman"/>
            </a:endParaRPr>
          </a:p>
          <a:p>
            <a:pPr algn="just">
              <a:spcAft>
                <a:spcPts val="0"/>
              </a:spcAft>
            </a:pPr>
            <a:endParaRPr lang="kk-KZ" sz="1400" b="1" dirty="0" smtClean="0">
              <a:latin typeface="Times New Roman"/>
              <a:ea typeface="Times New Roman"/>
            </a:endParaRPr>
          </a:p>
          <a:p>
            <a:pPr algn="just">
              <a:spcAft>
                <a:spcPts val="0"/>
              </a:spcAft>
            </a:pPr>
            <a:endParaRPr lang="kk-KZ" sz="1400" b="1" dirty="0">
              <a:latin typeface="Times New Roman"/>
              <a:ea typeface="Times New Roman"/>
            </a:endParaRPr>
          </a:p>
          <a:p>
            <a:pPr algn="just">
              <a:spcAft>
                <a:spcPts val="0"/>
              </a:spcAft>
            </a:pPr>
            <a:endParaRPr lang="kk-KZ" sz="1400" b="1" dirty="0" smtClean="0">
              <a:latin typeface="Times New Roman"/>
              <a:ea typeface="Times New Roman"/>
            </a:endParaRPr>
          </a:p>
          <a:p>
            <a:pPr algn="just">
              <a:spcAft>
                <a:spcPts val="0"/>
              </a:spcAft>
            </a:pPr>
            <a:r>
              <a:rPr lang="kk-KZ" sz="1400" b="1" dirty="0" smtClean="0">
                <a:solidFill>
                  <a:srgbClr val="002060"/>
                </a:solidFill>
                <a:latin typeface="Times New Roman"/>
                <a:ea typeface="Times New Roman"/>
              </a:rPr>
              <a:t>Lecture </a:t>
            </a:r>
            <a:r>
              <a:rPr lang="kk-KZ" sz="1400" b="1" dirty="0">
                <a:solidFill>
                  <a:srgbClr val="002060"/>
                </a:solidFill>
                <a:latin typeface="Times New Roman"/>
                <a:ea typeface="Times New Roman"/>
              </a:rPr>
              <a:t>No. 13 </a:t>
            </a:r>
            <a:endParaRPr lang="ru-RU" sz="1400" b="1" dirty="0">
              <a:solidFill>
                <a:srgbClr val="002060"/>
              </a:solidFill>
              <a:latin typeface="Times New Roman"/>
              <a:ea typeface="Times New Roman"/>
            </a:endParaRPr>
          </a:p>
          <a:p>
            <a:pPr algn="just">
              <a:spcAft>
                <a:spcPts val="0"/>
              </a:spcAft>
            </a:pPr>
            <a:r>
              <a:rPr lang="kk-KZ" sz="1400" b="1" dirty="0">
                <a:solidFill>
                  <a:srgbClr val="002060"/>
                </a:solidFill>
                <a:latin typeface="Times New Roman"/>
                <a:ea typeface="Times New Roman"/>
              </a:rPr>
              <a:t>Lecture topic: the effectiveness of management implementation in the practical activities of the school and school culture</a:t>
            </a:r>
            <a:endParaRPr lang="ru-RU" sz="1400" b="1" dirty="0">
              <a:solidFill>
                <a:srgbClr val="002060"/>
              </a:solidFill>
              <a:latin typeface="Times New Roman"/>
              <a:ea typeface="Times New Roman"/>
            </a:endParaRPr>
          </a:p>
          <a:p>
            <a:pPr algn="just">
              <a:spcAft>
                <a:spcPts val="0"/>
              </a:spcAft>
            </a:pPr>
            <a:r>
              <a:rPr lang="kk-KZ" sz="1400" b="1" dirty="0">
                <a:solidFill>
                  <a:srgbClr val="002060"/>
                </a:solidFill>
                <a:latin typeface="Times New Roman"/>
                <a:ea typeface="Times New Roman"/>
              </a:rPr>
              <a:t>The contents of the lecture:</a:t>
            </a:r>
            <a:endParaRPr lang="ru-RU" sz="1400" b="1" dirty="0">
              <a:solidFill>
                <a:srgbClr val="002060"/>
              </a:solidFill>
              <a:latin typeface="Times New Roman"/>
              <a:ea typeface="Times New Roman"/>
            </a:endParaRPr>
          </a:p>
          <a:p>
            <a:pPr algn="just">
              <a:spcAft>
                <a:spcPts val="0"/>
              </a:spcAft>
            </a:pPr>
            <a:r>
              <a:rPr lang="en-US" sz="1400" b="1" dirty="0">
                <a:solidFill>
                  <a:srgbClr val="002060"/>
                </a:solidFill>
                <a:latin typeface="Times New Roman"/>
                <a:ea typeface="Times New Roman"/>
              </a:rPr>
              <a:t>1. Development of school culture and implementation of education management in educational institutions </a:t>
            </a:r>
            <a:endParaRPr lang="ru-RU" sz="1400" b="1" dirty="0">
              <a:solidFill>
                <a:srgbClr val="002060"/>
              </a:solidFill>
              <a:latin typeface="Times New Roman"/>
              <a:ea typeface="Times New Roman"/>
            </a:endParaRPr>
          </a:p>
          <a:p>
            <a:pPr algn="just">
              <a:spcAft>
                <a:spcPts val="0"/>
              </a:spcAft>
            </a:pPr>
            <a:r>
              <a:rPr lang="en-US" sz="1400" b="1" dirty="0">
                <a:solidFill>
                  <a:srgbClr val="002060"/>
                </a:solidFill>
                <a:latin typeface="Times New Roman"/>
                <a:ea typeface="Times New Roman"/>
              </a:rPr>
              <a:t>2.Key managerial competencies of the manager implementing the new content of education.</a:t>
            </a:r>
            <a:endParaRPr lang="ru-RU" sz="1400" b="1" dirty="0">
              <a:solidFill>
                <a:srgbClr val="002060"/>
              </a:solidFill>
              <a:latin typeface="Times New Roman"/>
              <a:ea typeface="Times New Roman"/>
            </a:endParaRPr>
          </a:p>
          <a:p>
            <a:pPr algn="just">
              <a:spcAft>
                <a:spcPts val="0"/>
              </a:spcAft>
            </a:pPr>
            <a:r>
              <a:rPr lang="en-US" sz="1400" b="1" dirty="0">
                <a:solidFill>
                  <a:srgbClr val="002060"/>
                </a:solidFill>
                <a:latin typeface="Times New Roman"/>
                <a:ea typeface="Times New Roman"/>
              </a:rPr>
              <a:t> </a:t>
            </a:r>
            <a:r>
              <a:rPr lang="kk-KZ" sz="1400" dirty="0" smtClean="0">
                <a:solidFill>
                  <a:srgbClr val="002060"/>
                </a:solidFill>
                <a:latin typeface="Times New Roman"/>
                <a:ea typeface="Times New Roman"/>
              </a:rPr>
              <a:t>In </a:t>
            </a:r>
            <a:r>
              <a:rPr lang="kk-KZ" sz="1400" dirty="0">
                <a:solidFill>
                  <a:srgbClr val="002060"/>
                </a:solidFill>
                <a:latin typeface="Times New Roman"/>
                <a:ea typeface="Times New Roman"/>
              </a:rPr>
              <a:t>modern conditions, the educational level and intellectual potential of society have a significant character, which constitutes national wealth, and education, professional flexibility, the desire for creativity and the ability to act in adverse conditions can serve as a basis for the development, stability and security of the country. In accordance with the strategic objectives of the development of education of the Republic of Kazakhstan until 2015, the goals and objectives of education of new content, taking into account universal values, aimed at the formation of national-historical and ethnic traditions and broad thinking.</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School governance in Kazakhstan should aim to prepare school leavers to embrace new concepts and trends in changing lives, create informed choices, and adapt to changing living conditions throughout life. The quality of education management is explained by the achievements of educational results in the form of the formed core competence, which provides the opportunity for students to solve problems independently in various fields of activity. In this concept it is noted that quality education of the younger generation is one of the most important factors of economic and social development of the country and should ensure its competitiveness in the world.</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The law of the Republic of Kazakhstan "on education" and the main directions of the state program for the development of education in the Republic of Kazakhstan for 2005-2010 are defined for a period of 12 years. The minimum mandatory training of students, regardless of the form, type, type of organizations of General secondary education of the Republic of Kazakhstan.</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The introduction of management in the practical activities of the school is relevant due to the need to implement new approaches to the organization of the modern educational process. They are presented in the draft Concept of 12-year education as follows:</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 creation of common goals of General secondary education in the form of expected results as formed core competencies of the graduate;</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in the training - formation of competencies of mastery of knowledge, skills, and training - the displacement of emphasis on training activities, providing students with the achievements of expected outcomes with the provision of educational information</a:t>
            </a:r>
            <a:r>
              <a:rPr lang="en-US" sz="1400" dirty="0">
                <a:solidFill>
                  <a:srgbClr val="002060"/>
                </a:solidFill>
                <a:latin typeface="Times New Roman"/>
                <a:ea typeface="Times New Roman"/>
              </a:rPr>
              <a:t>.</a:t>
            </a:r>
            <a:endParaRPr lang="ru-RU" sz="1400" dirty="0">
              <a:solidFill>
                <a:srgbClr val="002060"/>
              </a:solidFill>
              <a:latin typeface="Times New Roman"/>
              <a:ea typeface="Times New Roman"/>
            </a:endParaRPr>
          </a:p>
          <a:p>
            <a:pPr algn="just">
              <a:spcAft>
                <a:spcPts val="0"/>
              </a:spcAft>
            </a:pPr>
            <a:r>
              <a:rPr lang="en-US" sz="1600" dirty="0">
                <a:solidFill>
                  <a:srgbClr val="002060"/>
                </a:solidFill>
                <a:latin typeface="Times New Roman"/>
                <a:ea typeface="Times New Roman"/>
              </a:rPr>
              <a:t> </a:t>
            </a:r>
            <a:endParaRPr lang="kk-KZ" sz="1600" dirty="0" smtClean="0">
              <a:solidFill>
                <a:srgbClr val="002060"/>
              </a:solidFill>
              <a:latin typeface="Times New Roman"/>
              <a:ea typeface="Times New Roman"/>
            </a:endParaRPr>
          </a:p>
          <a:p>
            <a:pPr algn="just">
              <a:spcAft>
                <a:spcPts val="0"/>
              </a:spcAft>
            </a:pPr>
            <a:endParaRPr lang="kk-KZ" sz="1600" dirty="0">
              <a:effectLst/>
              <a:latin typeface="Times New Roman"/>
              <a:ea typeface="Times New Roman"/>
            </a:endParaRPr>
          </a:p>
          <a:p>
            <a:pPr algn="just">
              <a:spcAft>
                <a:spcPts val="0"/>
              </a:spcAft>
            </a:pPr>
            <a:endParaRPr lang="kk-KZ" sz="1600" dirty="0" smtClean="0">
              <a:latin typeface="Times New Roman"/>
              <a:ea typeface="Times New Roman"/>
            </a:endParaRPr>
          </a:p>
          <a:p>
            <a:pPr algn="just">
              <a:spcAft>
                <a:spcPts val="0"/>
              </a:spcAft>
            </a:pPr>
            <a:endParaRPr lang="kk-KZ" sz="1600" dirty="0">
              <a:effectLst/>
              <a:latin typeface="Times New Roman"/>
              <a:ea typeface="Times New Roman"/>
            </a:endParaRPr>
          </a:p>
          <a:p>
            <a:pPr algn="just">
              <a:spcAft>
                <a:spcPts val="0"/>
              </a:spcAft>
            </a:pPr>
            <a:endParaRPr lang="kk-KZ" sz="1600" dirty="0" smtClean="0">
              <a:latin typeface="Times New Roman"/>
              <a:ea typeface="Times New Roman"/>
            </a:endParaRPr>
          </a:p>
          <a:p>
            <a:pPr algn="just">
              <a:spcAft>
                <a:spcPts val="0"/>
              </a:spcAft>
            </a:pPr>
            <a:endParaRPr lang="kk-KZ" sz="1600" dirty="0">
              <a:effectLst/>
              <a:latin typeface="Times New Roman"/>
              <a:ea typeface="Times New Roman"/>
            </a:endParaRPr>
          </a:p>
          <a:p>
            <a:pPr algn="just">
              <a:spcAft>
                <a:spcPts val="0"/>
              </a:spcAft>
            </a:pPr>
            <a:endParaRPr lang="kk-KZ" sz="1600" dirty="0" smtClean="0">
              <a:latin typeface="Times New Roman"/>
              <a:ea typeface="Times New Roman"/>
            </a:endParaRPr>
          </a:p>
          <a:p>
            <a:pPr algn="just">
              <a:spcAft>
                <a:spcPts val="0"/>
              </a:spcAft>
            </a:pPr>
            <a:endParaRPr lang="ru-RU" sz="1600" dirty="0">
              <a:effectLst/>
              <a:latin typeface="Times New Roman"/>
              <a:ea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323528" y="152927"/>
            <a:ext cx="8496944"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tabLst>
                <a:tab pos="114300" algn="l"/>
                <a:tab pos="342900" algn="l"/>
              </a:tabLst>
            </a:pPr>
            <a:endParaRPr lang="kk-KZ" sz="1400" b="1" dirty="0" smtClean="0">
              <a:solidFill>
                <a:srgbClr val="002060"/>
              </a:solidFill>
              <a:latin typeface="Times New Roman"/>
              <a:ea typeface="Times New Roman"/>
            </a:endParaRPr>
          </a:p>
          <a:p>
            <a:pPr lvl="0" algn="just" fontAlgn="base">
              <a:spcBef>
                <a:spcPct val="0"/>
              </a:spcBef>
              <a:spcAft>
                <a:spcPct val="0"/>
              </a:spcAft>
              <a:tabLst>
                <a:tab pos="114300" algn="l"/>
                <a:tab pos="342900" algn="l"/>
              </a:tabLst>
            </a:pPr>
            <a:endParaRPr lang="kk-KZ" sz="1400" b="1" dirty="0">
              <a:solidFill>
                <a:srgbClr val="002060"/>
              </a:solidFill>
              <a:latin typeface="Times New Roman"/>
              <a:ea typeface="Times New Roman"/>
            </a:endParaRPr>
          </a:p>
          <a:p>
            <a:pPr lvl="0" algn="just" fontAlgn="base">
              <a:spcBef>
                <a:spcPct val="0"/>
              </a:spcBef>
              <a:spcAft>
                <a:spcPct val="0"/>
              </a:spcAft>
              <a:tabLst>
                <a:tab pos="114300" algn="l"/>
                <a:tab pos="342900" algn="l"/>
              </a:tabLst>
            </a:pPr>
            <a:r>
              <a:rPr lang="kk-KZ" sz="1400" b="1" dirty="0" smtClean="0">
                <a:solidFill>
                  <a:srgbClr val="002060"/>
                </a:solidFill>
                <a:latin typeface="Times New Roman"/>
                <a:ea typeface="Times New Roman"/>
              </a:rPr>
              <a:t>Lecture </a:t>
            </a:r>
            <a:r>
              <a:rPr lang="kk-KZ" sz="1400" b="1" dirty="0">
                <a:solidFill>
                  <a:srgbClr val="002060"/>
                </a:solidFill>
                <a:latin typeface="Times New Roman"/>
                <a:ea typeface="Times New Roman"/>
              </a:rPr>
              <a:t>No. 14 </a:t>
            </a:r>
            <a:endParaRPr lang="ru-RU" sz="1400" b="1" dirty="0">
              <a:solidFill>
                <a:srgbClr val="002060"/>
              </a:solidFill>
              <a:latin typeface="Times New Roman"/>
              <a:ea typeface="Times New Roman"/>
            </a:endParaRPr>
          </a:p>
          <a:p>
            <a:pPr algn="just">
              <a:spcAft>
                <a:spcPts val="0"/>
              </a:spcAft>
            </a:pPr>
            <a:r>
              <a:rPr lang="kk-KZ" sz="1400" b="1" dirty="0">
                <a:solidFill>
                  <a:srgbClr val="002060"/>
                </a:solidFill>
                <a:latin typeface="Times New Roman"/>
                <a:ea typeface="Times New Roman"/>
              </a:rPr>
              <a:t>Lecture topic: </a:t>
            </a:r>
            <a:r>
              <a:rPr lang="en-US" sz="1400" b="1" dirty="0">
                <a:solidFill>
                  <a:srgbClr val="002060"/>
                </a:solidFill>
                <a:latin typeface="Times New Roman"/>
                <a:ea typeface="Times New Roman"/>
              </a:rPr>
              <a:t>Professional activity of the manager and system of school professional development of teachers.</a:t>
            </a:r>
            <a:endParaRPr lang="ru-RU" sz="1400" b="1" dirty="0">
              <a:solidFill>
                <a:srgbClr val="002060"/>
              </a:solidFill>
              <a:latin typeface="Times New Roman"/>
              <a:ea typeface="Times New Roman"/>
            </a:endParaRPr>
          </a:p>
          <a:p>
            <a:pPr algn="just">
              <a:spcAft>
                <a:spcPts val="0"/>
              </a:spcAft>
            </a:pPr>
            <a:r>
              <a:rPr lang="en-US" sz="1400" b="1" dirty="0">
                <a:solidFill>
                  <a:srgbClr val="002060"/>
                </a:solidFill>
                <a:latin typeface="Times New Roman"/>
                <a:ea typeface="Times New Roman"/>
              </a:rPr>
              <a:t>1. Organization as a professional activity of a manager</a:t>
            </a:r>
            <a:endParaRPr lang="ru-RU" sz="1400" b="1" dirty="0">
              <a:solidFill>
                <a:srgbClr val="002060"/>
              </a:solidFill>
              <a:latin typeface="Times New Roman"/>
              <a:ea typeface="Times New Roman"/>
            </a:endParaRPr>
          </a:p>
          <a:p>
            <a:pPr algn="just">
              <a:spcAft>
                <a:spcPts val="0"/>
              </a:spcAft>
            </a:pPr>
            <a:r>
              <a:rPr lang="en-US" sz="1400" b="1" dirty="0">
                <a:solidFill>
                  <a:srgbClr val="002060"/>
                </a:solidFill>
                <a:latin typeface="Times New Roman"/>
                <a:ea typeface="Times New Roman"/>
              </a:rPr>
              <a:t>2. Organization of teachers activities</a:t>
            </a:r>
            <a:endParaRPr lang="ru-RU" sz="1400" b="1" dirty="0">
              <a:solidFill>
                <a:srgbClr val="002060"/>
              </a:solidFill>
              <a:latin typeface="Times New Roman"/>
              <a:ea typeface="Times New Roman"/>
            </a:endParaRPr>
          </a:p>
          <a:p>
            <a:pPr algn="just">
              <a:spcAft>
                <a:spcPts val="0"/>
              </a:spcAft>
            </a:pPr>
            <a:r>
              <a:rPr lang="en-US" sz="1400" b="1" dirty="0">
                <a:solidFill>
                  <a:srgbClr val="002060"/>
                </a:solidFill>
                <a:latin typeface="Times New Roman"/>
                <a:ea typeface="Times New Roman"/>
              </a:rPr>
              <a:t>3. Professional learning community in school and their development. </a:t>
            </a:r>
            <a:endParaRPr lang="ru-RU" sz="1400" b="1"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 </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This means that the word "Manager" comes from the English language, something to adjust, something to adjust, something to master, to lead. Manager is the most common kind. This is a man who knew well the laws and other issues that deal with the economy. In each country, managers are issued a different certificate. Americans understand that it is the responsibility of such people to organize the specific work of certain subordinate services.</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As Europeans understand, a Manager is a person who organizes specific work, guided by modern approaches. "This warrior's Manager" can't be wrong about him. His own sculpture subordinate to his firm sculpture to his family must fight for the prosperity of the firm.                                             </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Hundreds of students of a special educational institution, which trains future leaders of major Japanese corporations of the school of management in Japan, will repeat this Covenant. Draker gives this characteristic to the nature of the Manager. In his opinion, the Manager performs two special duties, and he has no duties for employees of the military enterprise.                                                                  1.creation of the present whole production from available resources.</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2.making any decision upon entry into force.</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For all management there will be a General service regardless of their place of activity. </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A) the Manager fulfills the objectives of the business enterprise.Thinks what to do to fulfill this goal. </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B) the Manager must be the organizer.</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B) the Manager establishes a close relationship that provides incentives.</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C) the Manager analyzes the activities of the organization, establishes rationing.</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D) the Manager ensures the growth and improvement of human activities.</a:t>
            </a:r>
            <a:endParaRPr lang="ru-RU" sz="1400" dirty="0">
              <a:solidFill>
                <a:srgbClr val="002060"/>
              </a:solidFill>
              <a:latin typeface="Times New Roman"/>
              <a:ea typeface="Times New Roman"/>
            </a:endParaRPr>
          </a:p>
          <a:p>
            <a:pPr lvl="0" algn="just" fontAlgn="base">
              <a:spcBef>
                <a:spcPct val="0"/>
              </a:spcBef>
              <a:spcAft>
                <a:spcPct val="0"/>
              </a:spcAft>
              <a:tabLst>
                <a:tab pos="114300" algn="l"/>
                <a:tab pos="342900" algn="l"/>
              </a:tabLst>
            </a:pPr>
            <a:endParaRPr kumimoji="0" lang="sr-Cyrl-CS" sz="14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endParaRPr>
          </a:p>
          <a:p>
            <a:pPr lvl="0" algn="just" fontAlgn="base">
              <a:spcBef>
                <a:spcPct val="0"/>
              </a:spcBef>
              <a:spcAft>
                <a:spcPct val="0"/>
              </a:spcAft>
              <a:tabLst>
                <a:tab pos="114300" algn="l"/>
                <a:tab pos="342900" algn="l"/>
              </a:tabLst>
            </a:pPr>
            <a:endParaRPr kumimoji="0" lang="sr-Cyrl-CS" sz="1400" b="0" i="0" u="none" strike="noStrike" cap="none" normalizeH="0" baseline="0" dirty="0" smtClean="0">
              <a:ln>
                <a:noFill/>
              </a:ln>
              <a:solidFill>
                <a:srgbClr val="002060"/>
              </a:solidFill>
              <a:effectLst/>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323528" y="-41031"/>
            <a:ext cx="864096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spcAft>
                <a:spcPts val="0"/>
              </a:spcAft>
            </a:pPr>
            <a:endParaRPr lang="kk-KZ" sz="1400" b="1" dirty="0" smtClean="0">
              <a:solidFill>
                <a:srgbClr val="002060"/>
              </a:solidFill>
              <a:latin typeface="Times New Roman"/>
              <a:ea typeface="Times New Roman"/>
            </a:endParaRPr>
          </a:p>
          <a:p>
            <a:pPr algn="just">
              <a:spcAft>
                <a:spcPts val="0"/>
              </a:spcAft>
            </a:pPr>
            <a:endParaRPr lang="kk-KZ" sz="1400" b="1" dirty="0">
              <a:solidFill>
                <a:srgbClr val="002060"/>
              </a:solidFill>
              <a:latin typeface="Times New Roman"/>
              <a:ea typeface="Times New Roman"/>
            </a:endParaRPr>
          </a:p>
          <a:p>
            <a:pPr algn="just">
              <a:spcAft>
                <a:spcPts val="0"/>
              </a:spcAft>
            </a:pPr>
            <a:r>
              <a:rPr lang="kk-KZ" sz="1400" b="1" dirty="0" smtClean="0">
                <a:solidFill>
                  <a:srgbClr val="002060"/>
                </a:solidFill>
                <a:latin typeface="Times New Roman"/>
                <a:ea typeface="Times New Roman"/>
              </a:rPr>
              <a:t>Lecture </a:t>
            </a:r>
            <a:r>
              <a:rPr lang="kk-KZ" sz="1400" b="1" dirty="0">
                <a:solidFill>
                  <a:srgbClr val="002060"/>
                </a:solidFill>
                <a:latin typeface="Times New Roman"/>
                <a:ea typeface="Times New Roman"/>
              </a:rPr>
              <a:t>No. 15 </a:t>
            </a:r>
            <a:endParaRPr lang="ru-RU" sz="1400" b="1" dirty="0">
              <a:solidFill>
                <a:srgbClr val="002060"/>
              </a:solidFill>
              <a:latin typeface="Times New Roman"/>
              <a:ea typeface="Times New Roman"/>
            </a:endParaRPr>
          </a:p>
          <a:p>
            <a:pPr algn="just">
              <a:spcAft>
                <a:spcPts val="0"/>
              </a:spcAft>
            </a:pPr>
            <a:r>
              <a:rPr lang="kk-KZ" sz="1400" b="1" dirty="0">
                <a:solidFill>
                  <a:srgbClr val="002060"/>
                </a:solidFill>
                <a:latin typeface="Times New Roman"/>
                <a:ea typeface="Times New Roman"/>
              </a:rPr>
              <a:t>The topic of the lecture: School culture and governance factors</a:t>
            </a:r>
            <a:endParaRPr lang="ru-RU" sz="1400" b="1" dirty="0">
              <a:solidFill>
                <a:srgbClr val="002060"/>
              </a:solidFill>
              <a:latin typeface="Times New Roman"/>
              <a:ea typeface="Times New Roman"/>
            </a:endParaRPr>
          </a:p>
          <a:p>
            <a:pPr algn="just">
              <a:spcAft>
                <a:spcPts val="0"/>
              </a:spcAft>
            </a:pPr>
            <a:r>
              <a:rPr lang="kk-KZ" sz="1400" b="1" dirty="0">
                <a:solidFill>
                  <a:srgbClr val="002060"/>
                </a:solidFill>
                <a:latin typeface="Times New Roman"/>
                <a:ea typeface="Times New Roman"/>
              </a:rPr>
              <a:t>The contents of the lecture:</a:t>
            </a:r>
            <a:endParaRPr lang="ru-RU" sz="1400" b="1" dirty="0">
              <a:solidFill>
                <a:srgbClr val="002060"/>
              </a:solidFill>
              <a:latin typeface="Times New Roman"/>
              <a:ea typeface="Times New Roman"/>
            </a:endParaRPr>
          </a:p>
          <a:p>
            <a:pPr algn="just">
              <a:spcAft>
                <a:spcPts val="0"/>
              </a:spcAft>
            </a:pPr>
            <a:r>
              <a:rPr lang="en-US" sz="1400" b="1" dirty="0">
                <a:solidFill>
                  <a:srgbClr val="002060"/>
                </a:solidFill>
                <a:latin typeface="Times New Roman"/>
                <a:ea typeface="Times New Roman"/>
              </a:rPr>
              <a:t>1. Psychological and ethical aspects of human interaction in the system of horizontal and vertical connections</a:t>
            </a:r>
            <a:endParaRPr lang="ru-RU" sz="1400" b="1" dirty="0">
              <a:solidFill>
                <a:srgbClr val="002060"/>
              </a:solidFill>
              <a:latin typeface="Times New Roman"/>
              <a:ea typeface="Times New Roman"/>
            </a:endParaRPr>
          </a:p>
          <a:p>
            <a:pPr algn="just">
              <a:spcAft>
                <a:spcPts val="0"/>
              </a:spcAft>
            </a:pPr>
            <a:r>
              <a:rPr lang="en-US" sz="1400" b="1" dirty="0">
                <a:solidFill>
                  <a:srgbClr val="002060"/>
                </a:solidFill>
                <a:latin typeface="Times New Roman"/>
                <a:ea typeface="Times New Roman"/>
              </a:rPr>
              <a:t>2. Ethical aspects of management</a:t>
            </a:r>
            <a:endParaRPr lang="ru-RU" sz="1400" b="1"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Economic forces. Among them: the rate of inflation or deflation, the level of employment, the international balance of payments, the tax rate. Each of these factors can pose a threat to the firm or provide new opportunities.</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Political factor. The active participation of business leaders and entrepreneurs in the political process demonstrates the importance of public policy for the organization. The supervisor should monitor local government regulations, government authorities, long-term loans for financing, restrictions on hiring and trade opportunities, and tariff and trade agreements directed against or concluded with other countries. As the government is constantly and actively involved in business matters, organizations should closely monitor political activities.</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Market factor. The changing market environment is an object of constant analysis. The factors of the market environment are diverse, which include: changes in the external demographic situation, ease of market access in the life cycle of various products, the distribution of income and the level of competition in the industry. The analysis of various market factors allows the head to define his strategy and to strengthen positions of firm on competitors.</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Technological factor. Analysis of the technology of the external environment allows you to take into account changes in production technology.</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International factor. Most large firms and thousands of small companies operate in the international market. </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In this regard, it is necessary to constantly monitor and evaluate changes in the wider community.</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Competitive factor. Four diagnostic elements are involved in the competitor analysis:</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1. Analysis of competitors ' future goals</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2. evaluation of the current strategy of competitors</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3. overview of the prerequisites of the industry in relation to competitors, the company operating in it</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4.a thorough study of the strengths and weaknesses of competitors.</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Factors of social behavior. These factors include the changing hopes of society, attitudes and customs. Some important modern factors include the state of society's feelings towards entrepreneurs, the role of women in society, the social purpose of managers and the consumer protection movement.</a:t>
            </a:r>
            <a:endParaRPr lang="ru-RU" sz="1400" dirty="0">
              <a:solidFill>
                <a:srgbClr val="002060"/>
              </a:solidFill>
              <a:effectLst/>
              <a:latin typeface="Times New Roman"/>
              <a:ea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179512" y="368950"/>
            <a:ext cx="8712968"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spcAft>
                <a:spcPts val="0"/>
              </a:spcAft>
              <a:tabLst>
                <a:tab pos="270510" algn="l"/>
                <a:tab pos="4444365" algn="l"/>
              </a:tabLst>
            </a:pPr>
            <a:r>
              <a:rPr lang="kk-KZ" sz="1400" b="1" dirty="0">
                <a:solidFill>
                  <a:srgbClr val="002060"/>
                </a:solidFill>
                <a:latin typeface="Times New Roman"/>
                <a:ea typeface="Times New Roman"/>
              </a:rPr>
              <a:t>7. Guide to practical (seminar) / laboratory classes.</a:t>
            </a:r>
            <a:endParaRPr lang="ru-RU" sz="1400" dirty="0">
              <a:solidFill>
                <a:srgbClr val="002060"/>
              </a:solidFill>
              <a:latin typeface="Times New Roman"/>
              <a:ea typeface="Times New Roman"/>
            </a:endParaRPr>
          </a:p>
          <a:p>
            <a:pPr algn="just">
              <a:spcAft>
                <a:spcPts val="0"/>
              </a:spcAft>
              <a:tabLst>
                <a:tab pos="270510" algn="l"/>
                <a:tab pos="4444365" algn="l"/>
              </a:tabLst>
            </a:pPr>
            <a:r>
              <a:rPr lang="kk-KZ" sz="1400" b="1" dirty="0">
                <a:solidFill>
                  <a:srgbClr val="002060"/>
                </a:solidFill>
                <a:latin typeface="Times New Roman"/>
                <a:ea typeface="Times New Roman"/>
              </a:rPr>
              <a:t>Theme of the seminar №</a:t>
            </a:r>
            <a:r>
              <a:rPr lang="en-US" sz="1400" b="1" dirty="0">
                <a:solidFill>
                  <a:srgbClr val="002060"/>
                </a:solidFill>
                <a:latin typeface="Times New Roman"/>
                <a:ea typeface="Times New Roman"/>
              </a:rPr>
              <a:t>1</a:t>
            </a:r>
            <a:r>
              <a:rPr lang="kk-KZ" sz="1400" b="1" dirty="0">
                <a:solidFill>
                  <a:srgbClr val="002060"/>
                </a:solidFill>
                <a:latin typeface="Times New Roman"/>
                <a:ea typeface="Times New Roman"/>
              </a:rPr>
              <a:t>: theoretical foundations of management  </a:t>
            </a:r>
            <a:endParaRPr lang="ru-RU" sz="1400" dirty="0">
              <a:solidFill>
                <a:srgbClr val="002060"/>
              </a:solidFill>
              <a:latin typeface="Times New Roman"/>
              <a:ea typeface="Times New Roman"/>
            </a:endParaRPr>
          </a:p>
          <a:p>
            <a:pPr algn="just">
              <a:spcAft>
                <a:spcPts val="0"/>
              </a:spcAft>
              <a:tabLst>
                <a:tab pos="270510" algn="l"/>
                <a:tab pos="4444365" algn="l"/>
              </a:tabLst>
            </a:pPr>
            <a:r>
              <a:rPr lang="kk-KZ" sz="1400" dirty="0">
                <a:solidFill>
                  <a:srgbClr val="002060"/>
                </a:solidFill>
                <a:latin typeface="Times New Roman"/>
                <a:ea typeface="Times New Roman"/>
              </a:rPr>
              <a:t>1 .comparative concept to the concepts of " management "and " management".     </a:t>
            </a:r>
            <a:endParaRPr lang="ru-RU" sz="1400" dirty="0">
              <a:solidFill>
                <a:srgbClr val="002060"/>
              </a:solidFill>
              <a:latin typeface="Times New Roman"/>
              <a:ea typeface="Times New Roman"/>
            </a:endParaRPr>
          </a:p>
          <a:p>
            <a:pPr algn="just">
              <a:spcAft>
                <a:spcPts val="0"/>
              </a:spcAft>
              <a:tabLst>
                <a:tab pos="270510" algn="l"/>
                <a:tab pos="4444365" algn="l"/>
              </a:tabLst>
            </a:pPr>
            <a:r>
              <a:rPr lang="kk-KZ" sz="1400" dirty="0">
                <a:solidFill>
                  <a:srgbClr val="002060"/>
                </a:solidFill>
                <a:latin typeface="Times New Roman"/>
                <a:ea typeface="Times New Roman"/>
              </a:rPr>
              <a:t>2. characteristics of the historical path of development of Management activities . </a:t>
            </a:r>
            <a:endParaRPr lang="ru-RU" sz="1400" dirty="0">
              <a:solidFill>
                <a:srgbClr val="002060"/>
              </a:solidFill>
              <a:latin typeface="Times New Roman"/>
              <a:ea typeface="Times New Roman"/>
            </a:endParaRPr>
          </a:p>
          <a:p>
            <a:pPr algn="just">
              <a:spcAft>
                <a:spcPts val="0"/>
              </a:spcAft>
              <a:tabLst>
                <a:tab pos="270510" algn="l"/>
                <a:tab pos="4444365" algn="l"/>
              </a:tabLst>
            </a:pPr>
            <a:r>
              <a:rPr lang="kk-KZ" sz="1400" dirty="0">
                <a:solidFill>
                  <a:srgbClr val="002060"/>
                </a:solidFill>
                <a:latin typeface="Times New Roman"/>
                <a:ea typeface="Times New Roman"/>
              </a:rPr>
              <a:t>3. concepts that make up the methodological basis of management.  </a:t>
            </a:r>
            <a:endParaRPr lang="ru-RU" sz="1400" dirty="0">
              <a:solidFill>
                <a:srgbClr val="002060"/>
              </a:solidFill>
              <a:latin typeface="Times New Roman"/>
              <a:ea typeface="Times New Roman"/>
            </a:endParaRPr>
          </a:p>
          <a:p>
            <a:pPr algn="just">
              <a:spcAft>
                <a:spcPts val="0"/>
              </a:spcAft>
              <a:tabLst>
                <a:tab pos="270510" algn="l"/>
                <a:tab pos="4444365" algn="l"/>
              </a:tabLst>
            </a:pPr>
            <a:r>
              <a:rPr lang="kk-KZ" sz="1400" dirty="0">
                <a:solidFill>
                  <a:srgbClr val="002060"/>
                </a:solidFill>
                <a:latin typeface="Times New Roman"/>
                <a:ea typeface="Times New Roman"/>
              </a:rPr>
              <a:t>The purpose of the lesson: to acquaint students with the concepts of management, Manager and its tasks, stages of management development and schools. </a:t>
            </a:r>
            <a:endParaRPr lang="ru-RU" sz="1400" dirty="0">
              <a:solidFill>
                <a:srgbClr val="002060"/>
              </a:solidFill>
              <a:latin typeface="Times New Roman"/>
              <a:ea typeface="Times New Roman"/>
            </a:endParaRPr>
          </a:p>
          <a:p>
            <a:pPr algn="just">
              <a:spcAft>
                <a:spcPts val="0"/>
              </a:spcAft>
              <a:tabLst>
                <a:tab pos="270510" algn="l"/>
                <a:tab pos="4444365" algn="l"/>
              </a:tabLst>
            </a:pPr>
            <a:r>
              <a:rPr lang="kk-KZ" sz="1400" dirty="0">
                <a:solidFill>
                  <a:srgbClr val="002060"/>
                </a:solidFill>
                <a:latin typeface="Times New Roman"/>
                <a:ea typeface="Times New Roman"/>
              </a:rPr>
              <a:t>Examines their concept with scientists recommending Management science.</a:t>
            </a:r>
            <a:endParaRPr lang="ru-RU" sz="1400" dirty="0">
              <a:solidFill>
                <a:srgbClr val="002060"/>
              </a:solidFill>
              <a:latin typeface="Times New Roman"/>
              <a:ea typeface="Times New Roman"/>
            </a:endParaRPr>
          </a:p>
          <a:p>
            <a:pPr algn="just">
              <a:spcAft>
                <a:spcPts val="0"/>
              </a:spcAft>
              <a:tabLst>
                <a:tab pos="270510" algn="l"/>
                <a:tab pos="4444365" algn="l"/>
              </a:tabLst>
            </a:pPr>
            <a:r>
              <a:rPr lang="kk-KZ" sz="1400" b="1" dirty="0">
                <a:solidFill>
                  <a:srgbClr val="002060"/>
                </a:solidFill>
                <a:latin typeface="Times New Roman"/>
                <a:ea typeface="Times New Roman"/>
              </a:rPr>
              <a:t>Theme of the seminar №2:</a:t>
            </a:r>
            <a:r>
              <a:rPr lang="kk-KZ" sz="1400" dirty="0">
                <a:solidFill>
                  <a:srgbClr val="002060"/>
                </a:solidFill>
                <a:latin typeface="Times New Roman"/>
                <a:ea typeface="Times New Roman"/>
              </a:rPr>
              <a:t> the essence and basic principles of management of pedagogical systems</a:t>
            </a:r>
            <a:endParaRPr lang="ru-RU" sz="1400" dirty="0">
              <a:solidFill>
                <a:srgbClr val="002060"/>
              </a:solidFill>
              <a:latin typeface="Times New Roman"/>
              <a:ea typeface="Times New Roman"/>
            </a:endParaRPr>
          </a:p>
          <a:p>
            <a:pPr algn="just">
              <a:spcAft>
                <a:spcPts val="0"/>
              </a:spcAft>
              <a:tabLst>
                <a:tab pos="270510" algn="l"/>
                <a:tab pos="4444365" algn="l"/>
              </a:tabLst>
            </a:pPr>
            <a:r>
              <a:rPr lang="kk-KZ" sz="1400" dirty="0">
                <a:solidFill>
                  <a:srgbClr val="002060"/>
                </a:solidFill>
                <a:latin typeface="Times New Roman"/>
                <a:ea typeface="Times New Roman"/>
              </a:rPr>
              <a:t>1. the concept of Idmanagement his subjects.      </a:t>
            </a:r>
            <a:endParaRPr lang="ru-RU" sz="1400" dirty="0">
              <a:solidFill>
                <a:srgbClr val="002060"/>
              </a:solidFill>
              <a:latin typeface="Times New Roman"/>
              <a:ea typeface="Times New Roman"/>
            </a:endParaRPr>
          </a:p>
          <a:p>
            <a:pPr algn="just">
              <a:spcAft>
                <a:spcPts val="0"/>
              </a:spcAft>
              <a:tabLst>
                <a:tab pos="270510" algn="l"/>
                <a:tab pos="4444365" algn="l"/>
              </a:tabLst>
            </a:pPr>
            <a:r>
              <a:rPr lang="kk-KZ" sz="1400" dirty="0">
                <a:solidFill>
                  <a:srgbClr val="002060"/>
                </a:solidFill>
                <a:latin typeface="Times New Roman"/>
                <a:ea typeface="Times New Roman"/>
              </a:rPr>
              <a:t>2. characteristics of the structural components of Idmanagement. </a:t>
            </a:r>
            <a:endParaRPr lang="ru-RU" sz="1400" dirty="0">
              <a:solidFill>
                <a:srgbClr val="002060"/>
              </a:solidFill>
              <a:latin typeface="Times New Roman"/>
              <a:ea typeface="Times New Roman"/>
            </a:endParaRPr>
          </a:p>
          <a:p>
            <a:pPr algn="just">
              <a:spcAft>
                <a:spcPts val="0"/>
              </a:spcAft>
              <a:tabLst>
                <a:tab pos="270510" algn="l"/>
                <a:tab pos="4444365" algn="l"/>
              </a:tabLst>
            </a:pPr>
            <a:r>
              <a:rPr lang="kk-KZ" sz="1400" dirty="0">
                <a:solidFill>
                  <a:srgbClr val="002060"/>
                </a:solidFill>
                <a:latin typeface="Times New Roman"/>
                <a:ea typeface="Times New Roman"/>
              </a:rPr>
              <a:t>3. Basic concepts of pedagogical management.     </a:t>
            </a:r>
            <a:endParaRPr lang="ru-RU" sz="1400" dirty="0">
              <a:solidFill>
                <a:srgbClr val="002060"/>
              </a:solidFill>
              <a:latin typeface="Times New Roman"/>
              <a:ea typeface="Times New Roman"/>
            </a:endParaRPr>
          </a:p>
          <a:p>
            <a:pPr algn="just">
              <a:spcAft>
                <a:spcPts val="0"/>
              </a:spcAft>
              <a:tabLst>
                <a:tab pos="270510" algn="l"/>
                <a:tab pos="4444365" algn="l"/>
              </a:tabLst>
            </a:pPr>
            <a:r>
              <a:rPr lang="kk-KZ" sz="1400" dirty="0">
                <a:solidFill>
                  <a:srgbClr val="002060"/>
                </a:solidFill>
                <a:latin typeface="Times New Roman"/>
                <a:ea typeface="Times New Roman"/>
              </a:rPr>
              <a:t>4. functions of pedagogical management and their interrelation.     </a:t>
            </a:r>
            <a:endParaRPr lang="ru-RU" sz="1400" dirty="0">
              <a:solidFill>
                <a:srgbClr val="002060"/>
              </a:solidFill>
              <a:latin typeface="Times New Roman"/>
              <a:ea typeface="Times New Roman"/>
            </a:endParaRPr>
          </a:p>
          <a:p>
            <a:pPr algn="just">
              <a:spcAft>
                <a:spcPts val="0"/>
              </a:spcAft>
              <a:tabLst>
                <a:tab pos="270510" algn="l"/>
                <a:tab pos="4444365" algn="l"/>
              </a:tabLst>
            </a:pPr>
            <a:r>
              <a:rPr lang="kk-KZ" sz="1400" b="1" dirty="0">
                <a:solidFill>
                  <a:srgbClr val="002060"/>
                </a:solidFill>
                <a:latin typeface="Times New Roman"/>
                <a:ea typeface="Times New Roman"/>
              </a:rPr>
              <a:t>Theme of the seminar №</a:t>
            </a:r>
            <a:r>
              <a:rPr lang="en-US" sz="1400" b="1" dirty="0">
                <a:solidFill>
                  <a:srgbClr val="002060"/>
                </a:solidFill>
                <a:latin typeface="Times New Roman"/>
                <a:ea typeface="Times New Roman"/>
              </a:rPr>
              <a:t>3</a:t>
            </a:r>
            <a:r>
              <a:rPr lang="kk-KZ" sz="1400" b="1" dirty="0">
                <a:solidFill>
                  <a:srgbClr val="002060"/>
                </a:solidFill>
                <a:latin typeface="Times New Roman"/>
                <a:ea typeface="Times New Roman"/>
              </a:rPr>
              <a:t>: </a:t>
            </a:r>
            <a:r>
              <a:rPr lang="kk-KZ" sz="1400" dirty="0">
                <a:solidFill>
                  <a:srgbClr val="002060"/>
                </a:solidFill>
                <a:latin typeface="Times New Roman"/>
                <a:ea typeface="Times New Roman"/>
              </a:rPr>
              <a:t>methods of school management based on modern management</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1.the concept of management methods.        </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2. Characteristics of administrative management methods.   </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3. Features of socio-psychological management methods.  </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4. Describe the economic management methods.        </a:t>
            </a:r>
            <a:endParaRPr lang="ru-RU" sz="1400" dirty="0">
              <a:solidFill>
                <a:srgbClr val="002060"/>
              </a:solidFill>
              <a:latin typeface="Times New Roman"/>
              <a:ea typeface="Times New Roman"/>
            </a:endParaRPr>
          </a:p>
          <a:p>
            <a:pPr algn="just">
              <a:spcAft>
                <a:spcPts val="0"/>
              </a:spcAft>
              <a:tabLst>
                <a:tab pos="270510" algn="l"/>
                <a:tab pos="4444365" algn="l"/>
              </a:tabLst>
            </a:pPr>
            <a:r>
              <a:rPr lang="kk-KZ" sz="1400" b="1" dirty="0">
                <a:solidFill>
                  <a:srgbClr val="002060"/>
                </a:solidFill>
                <a:latin typeface="Times New Roman"/>
                <a:ea typeface="Times New Roman"/>
              </a:rPr>
              <a:t>Theme of the seminar №</a:t>
            </a:r>
            <a:r>
              <a:rPr lang="en-US" sz="1400" b="1" dirty="0">
                <a:solidFill>
                  <a:srgbClr val="002060"/>
                </a:solidFill>
                <a:latin typeface="Times New Roman"/>
                <a:ea typeface="Times New Roman"/>
              </a:rPr>
              <a:t>4</a:t>
            </a:r>
            <a:r>
              <a:rPr lang="kk-KZ" sz="1400" b="1" dirty="0">
                <a:solidFill>
                  <a:srgbClr val="002060"/>
                </a:solidFill>
                <a:latin typeface="Times New Roman"/>
                <a:ea typeface="Times New Roman"/>
              </a:rPr>
              <a:t>: </a:t>
            </a:r>
            <a:r>
              <a:rPr lang="en-US" sz="1400" dirty="0">
                <a:solidFill>
                  <a:srgbClr val="002060"/>
                </a:solidFill>
                <a:latin typeface="Times New Roman"/>
                <a:ea typeface="Times New Roman"/>
              </a:rPr>
              <a:t>principles of school management based on modern management</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1 .the concept of management principles.        </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2. Basic principles of management .   </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3. Special management principles.  </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4. Innovative management principles.   </a:t>
            </a:r>
            <a:endParaRPr lang="ru-RU" sz="1400" dirty="0">
              <a:solidFill>
                <a:srgbClr val="002060"/>
              </a:solidFill>
              <a:latin typeface="Times New Roman"/>
              <a:ea typeface="Times New Roman"/>
            </a:endParaRPr>
          </a:p>
          <a:p>
            <a:pPr algn="just">
              <a:spcAft>
                <a:spcPts val="0"/>
              </a:spcAft>
              <a:tabLst>
                <a:tab pos="270510" algn="l"/>
                <a:tab pos="4444365" algn="l"/>
              </a:tabLst>
            </a:pPr>
            <a:r>
              <a:rPr lang="kk-KZ" sz="1400" b="1" dirty="0">
                <a:solidFill>
                  <a:srgbClr val="002060"/>
                </a:solidFill>
                <a:latin typeface="Times New Roman"/>
                <a:ea typeface="Times New Roman"/>
              </a:rPr>
              <a:t>Theme of the seminar №</a:t>
            </a:r>
            <a:r>
              <a:rPr lang="en-US" sz="1400" b="1" dirty="0">
                <a:solidFill>
                  <a:srgbClr val="002060"/>
                </a:solidFill>
                <a:latin typeface="Times New Roman"/>
                <a:ea typeface="Times New Roman"/>
              </a:rPr>
              <a:t>5</a:t>
            </a:r>
            <a:r>
              <a:rPr lang="kk-KZ" sz="1400" b="1" dirty="0">
                <a:solidFill>
                  <a:srgbClr val="002060"/>
                </a:solidFill>
                <a:latin typeface="Times New Roman"/>
                <a:ea typeface="Times New Roman"/>
              </a:rPr>
              <a:t>: </a:t>
            </a:r>
            <a:r>
              <a:rPr lang="en-US" sz="1400" dirty="0">
                <a:solidFill>
                  <a:srgbClr val="002060"/>
                </a:solidFill>
                <a:latin typeface="Times New Roman"/>
                <a:ea typeface="Times New Roman"/>
              </a:rPr>
              <a:t>Innovation process and types of innovations are traditional in the contemporary teacher education</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1. Stages of innovation process.</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2. Types of innovation characteristic of the modern school</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3. Role of motivation in the management of innovation process</a:t>
            </a:r>
            <a:endParaRPr lang="ru-RU" sz="1400" dirty="0">
              <a:solidFill>
                <a:srgbClr val="002060"/>
              </a:solidFill>
              <a:effectLst/>
              <a:latin typeface="Times New Roman"/>
              <a:ea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620688"/>
            <a:ext cx="8280920" cy="5262979"/>
          </a:xfrm>
          <a:prstGeom prst="rect">
            <a:avLst/>
          </a:prstGeom>
        </p:spPr>
        <p:txBody>
          <a:bodyPr wrap="square">
            <a:spAutoFit/>
          </a:bodyPr>
          <a:lstStyle/>
          <a:p>
            <a:pPr algn="just">
              <a:spcAft>
                <a:spcPts val="0"/>
              </a:spcAft>
              <a:tabLst>
                <a:tab pos="270510" algn="l"/>
                <a:tab pos="4444365" algn="l"/>
              </a:tabLst>
            </a:pPr>
            <a:r>
              <a:rPr lang="kk-KZ" sz="1400" b="1" dirty="0">
                <a:solidFill>
                  <a:srgbClr val="002060"/>
                </a:solidFill>
                <a:latin typeface="Times New Roman"/>
                <a:ea typeface="Times New Roman"/>
              </a:rPr>
              <a:t>Theme of the seminar №</a:t>
            </a:r>
            <a:r>
              <a:rPr lang="en-US" sz="1400" b="1" dirty="0">
                <a:solidFill>
                  <a:srgbClr val="002060"/>
                </a:solidFill>
                <a:latin typeface="Times New Roman"/>
                <a:ea typeface="Times New Roman"/>
              </a:rPr>
              <a:t>6</a:t>
            </a:r>
            <a:r>
              <a:rPr lang="kk-KZ" sz="1400" b="1" dirty="0">
                <a:solidFill>
                  <a:srgbClr val="002060"/>
                </a:solidFill>
                <a:latin typeface="Times New Roman"/>
                <a:ea typeface="Times New Roman"/>
              </a:rPr>
              <a:t>: </a:t>
            </a:r>
            <a:r>
              <a:rPr lang="en-US" sz="1400" dirty="0">
                <a:solidFill>
                  <a:srgbClr val="002060"/>
                </a:solidFill>
                <a:latin typeface="Times New Roman"/>
                <a:ea typeface="Times New Roman"/>
              </a:rPr>
              <a:t>Informational-analysis and goal setting functions of educational management.</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1. Informational-analysis function.</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2.Goal setting function of educational management. </a:t>
            </a:r>
            <a:endParaRPr lang="ru-RU" sz="1400" dirty="0">
              <a:solidFill>
                <a:srgbClr val="002060"/>
              </a:solidFill>
              <a:latin typeface="Times New Roman"/>
              <a:ea typeface="Times New Roman"/>
            </a:endParaRPr>
          </a:p>
          <a:p>
            <a:pPr algn="just">
              <a:spcAft>
                <a:spcPts val="0"/>
              </a:spcAft>
              <a:tabLst>
                <a:tab pos="270510" algn="l"/>
                <a:tab pos="4444365" algn="l"/>
              </a:tabLst>
            </a:pPr>
            <a:r>
              <a:rPr lang="kk-KZ" sz="1400" b="1" dirty="0">
                <a:solidFill>
                  <a:srgbClr val="002060"/>
                </a:solidFill>
                <a:latin typeface="Times New Roman"/>
                <a:ea typeface="Times New Roman"/>
              </a:rPr>
              <a:t>Theme of the seminar №</a:t>
            </a:r>
            <a:r>
              <a:rPr lang="en-US" sz="1400" b="1" dirty="0">
                <a:solidFill>
                  <a:srgbClr val="002060"/>
                </a:solidFill>
                <a:latin typeface="Times New Roman"/>
                <a:ea typeface="Times New Roman"/>
              </a:rPr>
              <a:t>7</a:t>
            </a:r>
            <a:r>
              <a:rPr lang="kk-KZ" sz="1400" b="1" dirty="0">
                <a:solidFill>
                  <a:srgbClr val="002060"/>
                </a:solidFill>
                <a:latin typeface="Times New Roman"/>
                <a:ea typeface="Times New Roman"/>
              </a:rPr>
              <a:t>:</a:t>
            </a:r>
            <a:r>
              <a:rPr lang="kk-KZ" sz="1400" dirty="0">
                <a:solidFill>
                  <a:srgbClr val="002060"/>
                </a:solidFill>
                <a:latin typeface="Times New Roman"/>
                <a:ea typeface="Times New Roman"/>
              </a:rPr>
              <a:t>  </a:t>
            </a:r>
            <a:r>
              <a:rPr lang="en-US" sz="1400" dirty="0">
                <a:solidFill>
                  <a:srgbClr val="002060"/>
                </a:solidFill>
                <a:latin typeface="Times New Roman"/>
                <a:ea typeface="Times New Roman"/>
              </a:rPr>
              <a:t>Main functions of school management</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1.the main functional duties of the head of a secondary school.   </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2. Determine the content of pedagogical analysis in school management, objects of analysis.   </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3. Analysis of various school work plans </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4. Organizational activities of the head of the school  </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5. Main types of pedagogical control</a:t>
            </a:r>
            <a:endParaRPr lang="ru-RU" sz="1400" dirty="0">
              <a:solidFill>
                <a:srgbClr val="002060"/>
              </a:solidFill>
              <a:latin typeface="Times New Roman"/>
              <a:ea typeface="Times New Roman"/>
            </a:endParaRPr>
          </a:p>
          <a:p>
            <a:pPr algn="just">
              <a:spcAft>
                <a:spcPts val="0"/>
              </a:spcAft>
              <a:tabLst>
                <a:tab pos="270510" algn="l"/>
                <a:tab pos="4444365" algn="l"/>
              </a:tabLst>
            </a:pPr>
            <a:r>
              <a:rPr lang="kk-KZ" sz="1400" b="1" dirty="0">
                <a:solidFill>
                  <a:srgbClr val="002060"/>
                </a:solidFill>
                <a:latin typeface="Times New Roman"/>
                <a:ea typeface="Times New Roman"/>
              </a:rPr>
              <a:t>The theme of the seminar № 8</a:t>
            </a:r>
            <a:r>
              <a:rPr lang="kk-KZ" sz="1400" dirty="0">
                <a:solidFill>
                  <a:srgbClr val="002060"/>
                </a:solidFill>
                <a:latin typeface="Times New Roman"/>
                <a:ea typeface="Times New Roman"/>
              </a:rPr>
              <a:t>: </a:t>
            </a:r>
            <a:r>
              <a:rPr lang="en-US" sz="1400" dirty="0">
                <a:solidFill>
                  <a:srgbClr val="002060"/>
                </a:solidFill>
                <a:latin typeface="Times New Roman"/>
                <a:ea typeface="Times New Roman"/>
              </a:rPr>
              <a:t>management functions of education Manager</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1. Give the concept of the education manager, the role and importance of his professional activities in the work of the institution      </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2. Functions (activities) of the education manager</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3. Comparative analysis of management styles.  </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b="1" dirty="0">
                <a:solidFill>
                  <a:srgbClr val="002060"/>
                </a:solidFill>
                <a:latin typeface="Times New Roman"/>
                <a:ea typeface="Times New Roman"/>
              </a:rPr>
              <a:t> </a:t>
            </a:r>
            <a:r>
              <a:rPr lang="kk-KZ" sz="1400" b="1" dirty="0">
                <a:solidFill>
                  <a:srgbClr val="002060"/>
                </a:solidFill>
                <a:latin typeface="Times New Roman"/>
                <a:ea typeface="Times New Roman"/>
              </a:rPr>
              <a:t>Theme of the seminar №</a:t>
            </a:r>
            <a:r>
              <a:rPr lang="en-US" sz="1400" b="1" dirty="0">
                <a:solidFill>
                  <a:srgbClr val="002060"/>
                </a:solidFill>
                <a:latin typeface="Times New Roman"/>
                <a:ea typeface="Times New Roman"/>
              </a:rPr>
              <a:t>9</a:t>
            </a:r>
            <a:r>
              <a:rPr lang="kk-KZ" sz="1400" b="1" dirty="0">
                <a:solidFill>
                  <a:srgbClr val="002060"/>
                </a:solidFill>
                <a:latin typeface="Times New Roman"/>
                <a:ea typeface="Times New Roman"/>
              </a:rPr>
              <a:t>: </a:t>
            </a:r>
            <a:r>
              <a:rPr lang="en-US" sz="1400" dirty="0">
                <a:solidFill>
                  <a:srgbClr val="002060"/>
                </a:solidFill>
                <a:latin typeface="Times New Roman"/>
                <a:ea typeface="Times New Roman"/>
              </a:rPr>
              <a:t>theoretical bases of the activities of the school manager</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1. Methodological foundations of school management.</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2. The consideration of the views A. </a:t>
            </a:r>
            <a:r>
              <a:rPr lang="en-US" sz="1400" dirty="0" err="1">
                <a:solidFill>
                  <a:srgbClr val="002060"/>
                </a:solidFill>
                <a:latin typeface="Times New Roman"/>
                <a:ea typeface="Times New Roman"/>
              </a:rPr>
              <a:t>Konarzewska</a:t>
            </a:r>
            <a:r>
              <a:rPr lang="en-US" sz="1400" dirty="0">
                <a:solidFill>
                  <a:srgbClr val="002060"/>
                </a:solidFill>
                <a:latin typeface="Times New Roman"/>
                <a:ea typeface="Times New Roman"/>
              </a:rPr>
              <a:t> dealing with the management of the school as a pedagogical process</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3. The most important characteristics of educational process management on the basis of management.</a:t>
            </a:r>
            <a:endParaRPr lang="ru-RU" sz="1400" dirty="0">
              <a:solidFill>
                <a:srgbClr val="002060"/>
              </a:solidFill>
              <a:latin typeface="Times New Roman"/>
              <a:ea typeface="Times New Roman"/>
            </a:endParaRPr>
          </a:p>
          <a:p>
            <a:pPr algn="just">
              <a:spcAft>
                <a:spcPts val="0"/>
              </a:spcAft>
              <a:tabLst>
                <a:tab pos="270510" algn="l"/>
                <a:tab pos="4444365" algn="l"/>
              </a:tabLst>
            </a:pPr>
            <a:r>
              <a:rPr lang="kk-KZ" sz="1400" b="1" dirty="0">
                <a:solidFill>
                  <a:srgbClr val="002060"/>
                </a:solidFill>
                <a:latin typeface="Times New Roman"/>
                <a:ea typeface="Times New Roman"/>
              </a:rPr>
              <a:t>Theme of the seminar №</a:t>
            </a:r>
            <a:r>
              <a:rPr lang="en-US" sz="1400" b="1" dirty="0">
                <a:solidFill>
                  <a:srgbClr val="002060"/>
                </a:solidFill>
                <a:latin typeface="Times New Roman"/>
                <a:ea typeface="Times New Roman"/>
              </a:rPr>
              <a:t>10</a:t>
            </a:r>
            <a:r>
              <a:rPr lang="kk-KZ" sz="1400" b="1" dirty="0">
                <a:solidFill>
                  <a:srgbClr val="002060"/>
                </a:solidFill>
                <a:latin typeface="Times New Roman"/>
                <a:ea typeface="Times New Roman"/>
              </a:rPr>
              <a:t>: </a:t>
            </a:r>
            <a:r>
              <a:rPr lang="en-US" sz="1400" dirty="0">
                <a:solidFill>
                  <a:srgbClr val="002060"/>
                </a:solidFill>
                <a:latin typeface="Times New Roman"/>
                <a:ea typeface="Times New Roman"/>
              </a:rPr>
              <a:t>principles of school management based on management</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1. Types of management of pedagogical process in the form of management</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2. Principles for the management of school-based management</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3.psychological features of communication Manager in education with others.</a:t>
            </a:r>
            <a:endParaRPr lang="ru-RU" sz="1400" dirty="0">
              <a:solidFill>
                <a:srgbClr val="002060"/>
              </a:solidFill>
              <a:latin typeface="Times New Roman"/>
              <a:ea typeface="Times New Roman"/>
            </a:endParaRPr>
          </a:p>
          <a:p>
            <a:pPr algn="just">
              <a:spcAft>
                <a:spcPts val="0"/>
              </a:spcAft>
              <a:tabLst>
                <a:tab pos="270510" algn="l"/>
                <a:tab pos="4444365" algn="l"/>
              </a:tabLst>
            </a:pPr>
            <a:r>
              <a:rPr lang="en-US" sz="1400" dirty="0">
                <a:solidFill>
                  <a:srgbClr val="002060"/>
                </a:solidFill>
                <a:latin typeface="Times New Roman"/>
                <a:ea typeface="Times New Roman"/>
              </a:rPr>
              <a:t>4. Causes of innovation management</a:t>
            </a:r>
            <a:endParaRPr lang="ru-RU" sz="1400" dirty="0">
              <a:solidFill>
                <a:srgbClr val="002060"/>
              </a:solidFill>
              <a:effectLst/>
              <a:latin typeface="Times New Roman"/>
              <a:ea typeface="Times New Roman"/>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251520" y="573941"/>
            <a:ext cx="8568952" cy="60631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spcAft>
                <a:spcPts val="0"/>
              </a:spcAft>
              <a:tabLst>
                <a:tab pos="270510" algn="l"/>
                <a:tab pos="4444365" algn="l"/>
              </a:tabLst>
            </a:pPr>
            <a:r>
              <a:rPr lang="kk-KZ" sz="1600" b="1" dirty="0">
                <a:solidFill>
                  <a:srgbClr val="002060"/>
                </a:solidFill>
                <a:latin typeface="Times New Roman"/>
                <a:ea typeface="Times New Roman"/>
              </a:rPr>
              <a:t>Theme of the seminar №</a:t>
            </a:r>
            <a:r>
              <a:rPr lang="en-US" sz="1600" b="1" dirty="0">
                <a:solidFill>
                  <a:srgbClr val="002060"/>
                </a:solidFill>
                <a:latin typeface="Times New Roman"/>
                <a:ea typeface="Times New Roman"/>
              </a:rPr>
              <a:t>11</a:t>
            </a:r>
            <a:r>
              <a:rPr lang="kk-KZ" sz="1600" b="1" dirty="0">
                <a:solidFill>
                  <a:srgbClr val="002060"/>
                </a:solidFill>
                <a:latin typeface="Times New Roman"/>
                <a:ea typeface="Times New Roman"/>
              </a:rPr>
              <a:t>: </a:t>
            </a:r>
            <a:r>
              <a:rPr lang="en-US" sz="1600" dirty="0">
                <a:solidFill>
                  <a:srgbClr val="002060"/>
                </a:solidFill>
                <a:latin typeface="Times New Roman"/>
                <a:ea typeface="Times New Roman"/>
              </a:rPr>
              <a:t>diagnostics of intra-school management in pedagogical practice</a:t>
            </a:r>
            <a:endParaRPr lang="ru-RU" sz="1600" dirty="0">
              <a:solidFill>
                <a:srgbClr val="002060"/>
              </a:solidFill>
              <a:latin typeface="Times New Roman"/>
              <a:ea typeface="Times New Roman"/>
            </a:endParaRPr>
          </a:p>
          <a:p>
            <a:pPr algn="just">
              <a:spcAft>
                <a:spcPts val="0"/>
              </a:spcAft>
              <a:tabLst>
                <a:tab pos="270510" algn="l"/>
                <a:tab pos="4444365" algn="l"/>
              </a:tabLst>
            </a:pPr>
            <a:r>
              <a:rPr lang="en-US" sz="1600" dirty="0">
                <a:solidFill>
                  <a:srgbClr val="002060"/>
                </a:solidFill>
                <a:latin typeface="Times New Roman"/>
                <a:ea typeface="Times New Roman"/>
              </a:rPr>
              <a:t>1. Diagnostics of the state of intra-school management.</a:t>
            </a:r>
            <a:endParaRPr lang="ru-RU" sz="1600" dirty="0">
              <a:solidFill>
                <a:srgbClr val="002060"/>
              </a:solidFill>
              <a:latin typeface="Times New Roman"/>
              <a:ea typeface="Times New Roman"/>
            </a:endParaRPr>
          </a:p>
          <a:p>
            <a:pPr algn="just">
              <a:spcAft>
                <a:spcPts val="0"/>
              </a:spcAft>
              <a:tabLst>
                <a:tab pos="270510" algn="l"/>
                <a:tab pos="4444365" algn="l"/>
              </a:tabLst>
            </a:pPr>
            <a:r>
              <a:rPr lang="en-US" sz="1600" dirty="0">
                <a:solidFill>
                  <a:srgbClr val="002060"/>
                </a:solidFill>
                <a:latin typeface="Times New Roman"/>
                <a:ea typeface="Times New Roman"/>
              </a:rPr>
              <a:t>2. Directions in school management diagnostics</a:t>
            </a:r>
            <a:endParaRPr lang="ru-RU" sz="1600" dirty="0">
              <a:solidFill>
                <a:srgbClr val="002060"/>
              </a:solidFill>
              <a:latin typeface="Times New Roman"/>
              <a:ea typeface="Times New Roman"/>
            </a:endParaRPr>
          </a:p>
          <a:p>
            <a:pPr algn="just">
              <a:spcAft>
                <a:spcPts val="0"/>
              </a:spcAft>
              <a:tabLst>
                <a:tab pos="270510" algn="l"/>
                <a:tab pos="4444365" algn="l"/>
              </a:tabLst>
            </a:pPr>
            <a:r>
              <a:rPr lang="en-US" sz="1600" dirty="0">
                <a:solidFill>
                  <a:srgbClr val="002060"/>
                </a:solidFill>
                <a:latin typeface="Times New Roman"/>
                <a:ea typeface="Times New Roman"/>
              </a:rPr>
              <a:t>3. Management guidelines in the process of in-school diagnostics </a:t>
            </a:r>
            <a:endParaRPr lang="ru-RU" sz="1600" dirty="0">
              <a:solidFill>
                <a:srgbClr val="002060"/>
              </a:solidFill>
              <a:latin typeface="Times New Roman"/>
              <a:ea typeface="Times New Roman"/>
            </a:endParaRPr>
          </a:p>
          <a:p>
            <a:pPr algn="just">
              <a:spcAft>
                <a:spcPts val="0"/>
              </a:spcAft>
              <a:tabLst>
                <a:tab pos="270510" algn="l"/>
                <a:tab pos="4444365" algn="l"/>
              </a:tabLst>
            </a:pPr>
            <a:r>
              <a:rPr lang="en-US" sz="1600" dirty="0">
                <a:solidFill>
                  <a:srgbClr val="002060"/>
                </a:solidFill>
                <a:latin typeface="Times New Roman"/>
                <a:ea typeface="Times New Roman"/>
              </a:rPr>
              <a:t>4. Diagnostic methods in the activity of teachers</a:t>
            </a:r>
            <a:endParaRPr lang="ru-RU" sz="1600" dirty="0">
              <a:solidFill>
                <a:srgbClr val="002060"/>
              </a:solidFill>
              <a:latin typeface="Times New Roman"/>
              <a:ea typeface="Times New Roman"/>
            </a:endParaRPr>
          </a:p>
          <a:p>
            <a:pPr algn="just">
              <a:spcAft>
                <a:spcPts val="0"/>
              </a:spcAft>
              <a:tabLst>
                <a:tab pos="270510" algn="l"/>
                <a:tab pos="4444365" algn="l"/>
              </a:tabLst>
            </a:pPr>
            <a:r>
              <a:rPr lang="kk-KZ" sz="1600" b="1" dirty="0">
                <a:solidFill>
                  <a:srgbClr val="002060"/>
                </a:solidFill>
                <a:latin typeface="Times New Roman"/>
                <a:ea typeface="Times New Roman"/>
              </a:rPr>
              <a:t>Theme of the seminar №</a:t>
            </a:r>
            <a:r>
              <a:rPr lang="en-US" sz="1600" b="1" dirty="0">
                <a:solidFill>
                  <a:srgbClr val="002060"/>
                </a:solidFill>
                <a:latin typeface="Times New Roman"/>
                <a:ea typeface="Times New Roman"/>
              </a:rPr>
              <a:t>1</a:t>
            </a:r>
            <a:r>
              <a:rPr lang="kk-KZ" sz="1600" b="1" dirty="0">
                <a:solidFill>
                  <a:srgbClr val="002060"/>
                </a:solidFill>
                <a:latin typeface="Times New Roman"/>
                <a:ea typeface="Times New Roman"/>
              </a:rPr>
              <a:t>2: </a:t>
            </a:r>
            <a:r>
              <a:rPr lang="en-US" sz="1600" dirty="0">
                <a:solidFill>
                  <a:srgbClr val="002060"/>
                </a:solidFill>
                <a:latin typeface="Times New Roman"/>
                <a:ea typeface="Times New Roman"/>
              </a:rPr>
              <a:t>fundamentals of building technology management school educational process</a:t>
            </a:r>
            <a:endParaRPr lang="ru-RU" sz="1600" dirty="0">
              <a:solidFill>
                <a:srgbClr val="002060"/>
              </a:solidFill>
              <a:latin typeface="Times New Roman"/>
              <a:ea typeface="Times New Roman"/>
            </a:endParaRPr>
          </a:p>
          <a:p>
            <a:pPr algn="just">
              <a:spcAft>
                <a:spcPts val="0"/>
              </a:spcAft>
              <a:tabLst>
                <a:tab pos="270510" algn="l"/>
                <a:tab pos="4444365" algn="l"/>
              </a:tabLst>
            </a:pPr>
            <a:r>
              <a:rPr lang="en-US" sz="1600" dirty="0">
                <a:solidFill>
                  <a:srgbClr val="002060"/>
                </a:solidFill>
                <a:latin typeface="Times New Roman"/>
                <a:ea typeface="Times New Roman"/>
              </a:rPr>
              <a:t>1. Introduction of new technologies in school management</a:t>
            </a:r>
            <a:endParaRPr lang="ru-RU" sz="1600" dirty="0">
              <a:solidFill>
                <a:srgbClr val="002060"/>
              </a:solidFill>
              <a:latin typeface="Times New Roman"/>
              <a:ea typeface="Times New Roman"/>
            </a:endParaRPr>
          </a:p>
          <a:p>
            <a:pPr algn="just">
              <a:spcAft>
                <a:spcPts val="0"/>
              </a:spcAft>
              <a:tabLst>
                <a:tab pos="270510" algn="l"/>
                <a:tab pos="4444365" algn="l"/>
              </a:tabLst>
            </a:pPr>
            <a:r>
              <a:rPr lang="en-US" sz="1600" dirty="0">
                <a:solidFill>
                  <a:srgbClr val="002060"/>
                </a:solidFill>
                <a:latin typeface="Times New Roman"/>
                <a:ea typeface="Times New Roman"/>
              </a:rPr>
              <a:t>2. Technologies aimed at personal development</a:t>
            </a:r>
            <a:endParaRPr lang="ru-RU" sz="1600" dirty="0">
              <a:solidFill>
                <a:srgbClr val="002060"/>
              </a:solidFill>
              <a:latin typeface="Times New Roman"/>
              <a:ea typeface="Times New Roman"/>
            </a:endParaRPr>
          </a:p>
          <a:p>
            <a:pPr algn="just">
              <a:spcAft>
                <a:spcPts val="0"/>
              </a:spcAft>
              <a:tabLst>
                <a:tab pos="270510" algn="l"/>
                <a:tab pos="4444365" algn="l"/>
              </a:tabLst>
            </a:pPr>
            <a:r>
              <a:rPr lang="en-US" sz="1600" dirty="0">
                <a:solidFill>
                  <a:srgbClr val="002060"/>
                </a:solidFill>
                <a:latin typeface="Times New Roman"/>
                <a:ea typeface="Times New Roman"/>
              </a:rPr>
              <a:t>3. The structure of formation of subjective qualities in accordance with the theories of teachers and psychologists aimed at self-realization of personality</a:t>
            </a:r>
            <a:endParaRPr lang="ru-RU" sz="1600" dirty="0">
              <a:solidFill>
                <a:srgbClr val="002060"/>
              </a:solidFill>
              <a:latin typeface="Times New Roman"/>
              <a:ea typeface="Times New Roman"/>
            </a:endParaRPr>
          </a:p>
          <a:p>
            <a:pPr algn="just">
              <a:spcAft>
                <a:spcPts val="0"/>
              </a:spcAft>
              <a:tabLst>
                <a:tab pos="270510" algn="l"/>
                <a:tab pos="4444365" algn="l"/>
              </a:tabLst>
            </a:pPr>
            <a:r>
              <a:rPr lang="kk-KZ" sz="1600" b="1" dirty="0">
                <a:solidFill>
                  <a:srgbClr val="002060"/>
                </a:solidFill>
                <a:latin typeface="Times New Roman"/>
                <a:ea typeface="Times New Roman"/>
              </a:rPr>
              <a:t>Theme of the seminar №</a:t>
            </a:r>
            <a:r>
              <a:rPr lang="en-US" sz="1600" b="1" dirty="0">
                <a:solidFill>
                  <a:srgbClr val="002060"/>
                </a:solidFill>
                <a:latin typeface="Times New Roman"/>
                <a:ea typeface="Times New Roman"/>
              </a:rPr>
              <a:t>13</a:t>
            </a:r>
            <a:r>
              <a:rPr lang="kk-KZ" sz="1600" b="1" dirty="0">
                <a:solidFill>
                  <a:srgbClr val="002060"/>
                </a:solidFill>
                <a:latin typeface="Times New Roman"/>
                <a:ea typeface="Times New Roman"/>
              </a:rPr>
              <a:t>: </a:t>
            </a:r>
            <a:r>
              <a:rPr lang="en-US" sz="1600" dirty="0">
                <a:solidFill>
                  <a:srgbClr val="002060"/>
                </a:solidFill>
                <a:latin typeface="Times New Roman"/>
                <a:ea typeface="Times New Roman"/>
              </a:rPr>
              <a:t>the effectiveness of management implementation in the practical activities of the school</a:t>
            </a:r>
            <a:endParaRPr lang="ru-RU" sz="1600" dirty="0">
              <a:solidFill>
                <a:srgbClr val="002060"/>
              </a:solidFill>
              <a:latin typeface="Times New Roman"/>
              <a:ea typeface="Times New Roman"/>
            </a:endParaRPr>
          </a:p>
          <a:p>
            <a:pPr algn="just">
              <a:spcAft>
                <a:spcPts val="0"/>
              </a:spcAft>
              <a:tabLst>
                <a:tab pos="270510" algn="l"/>
                <a:tab pos="4444365" algn="l"/>
              </a:tabLst>
            </a:pPr>
            <a:r>
              <a:rPr lang="en-US" sz="1600" dirty="0">
                <a:solidFill>
                  <a:srgbClr val="002060"/>
                </a:solidFill>
                <a:latin typeface="Times New Roman"/>
                <a:ea typeface="Times New Roman"/>
              </a:rPr>
              <a:t>1. Review of modern domestic and foreign pedagogical management </a:t>
            </a:r>
            <a:endParaRPr lang="ru-RU" sz="1600" dirty="0">
              <a:solidFill>
                <a:srgbClr val="002060"/>
              </a:solidFill>
              <a:latin typeface="Times New Roman"/>
              <a:ea typeface="Times New Roman"/>
            </a:endParaRPr>
          </a:p>
          <a:p>
            <a:pPr algn="just">
              <a:spcAft>
                <a:spcPts val="0"/>
              </a:spcAft>
              <a:tabLst>
                <a:tab pos="270510" algn="l"/>
                <a:tab pos="4444365" algn="l"/>
              </a:tabLst>
            </a:pPr>
            <a:r>
              <a:rPr lang="en-US" sz="1600" dirty="0">
                <a:solidFill>
                  <a:srgbClr val="002060"/>
                </a:solidFill>
                <a:latin typeface="Times New Roman"/>
                <a:ea typeface="Times New Roman"/>
              </a:rPr>
              <a:t>2. New educational standards that radically change the content of secondary schools  </a:t>
            </a:r>
            <a:endParaRPr lang="ru-RU" sz="1600" dirty="0">
              <a:solidFill>
                <a:srgbClr val="002060"/>
              </a:solidFill>
              <a:latin typeface="Times New Roman"/>
              <a:ea typeface="Times New Roman"/>
            </a:endParaRPr>
          </a:p>
          <a:p>
            <a:pPr algn="just">
              <a:spcAft>
                <a:spcPts val="0"/>
              </a:spcAft>
              <a:tabLst>
                <a:tab pos="270510" algn="l"/>
                <a:tab pos="4444365" algn="l"/>
              </a:tabLst>
            </a:pPr>
            <a:r>
              <a:rPr lang="en-US" sz="1600" dirty="0">
                <a:solidFill>
                  <a:srgbClr val="002060"/>
                </a:solidFill>
                <a:latin typeface="Times New Roman"/>
                <a:ea typeface="Times New Roman"/>
              </a:rPr>
              <a:t>3. The concept of </a:t>
            </a:r>
            <a:r>
              <a:rPr lang="en-US" sz="1600" dirty="0" smtClean="0">
                <a:solidFill>
                  <a:srgbClr val="002060"/>
                </a:solidFill>
                <a:latin typeface="Times New Roman"/>
                <a:ea typeface="Times New Roman"/>
              </a:rPr>
              <a:t>competence</a:t>
            </a:r>
            <a:endParaRPr lang="ru-RU" sz="1600" dirty="0">
              <a:solidFill>
                <a:srgbClr val="002060"/>
              </a:solidFill>
              <a:latin typeface="Times New Roman"/>
              <a:ea typeface="Times New Roman"/>
            </a:endParaRPr>
          </a:p>
          <a:p>
            <a:pPr algn="just">
              <a:spcAft>
                <a:spcPts val="0"/>
              </a:spcAft>
              <a:tabLst>
                <a:tab pos="270510" algn="l"/>
                <a:tab pos="4444365" algn="l"/>
              </a:tabLst>
            </a:pPr>
            <a:r>
              <a:rPr lang="kk-KZ" sz="1600" b="1" dirty="0">
                <a:solidFill>
                  <a:srgbClr val="002060"/>
                </a:solidFill>
                <a:latin typeface="Times New Roman"/>
                <a:ea typeface="Times New Roman"/>
              </a:rPr>
              <a:t>Theme of the seminar № 14:</a:t>
            </a:r>
            <a:r>
              <a:rPr lang="kk-KZ" sz="1600" dirty="0">
                <a:solidFill>
                  <a:srgbClr val="002060"/>
                </a:solidFill>
                <a:latin typeface="Times New Roman"/>
                <a:ea typeface="Times New Roman"/>
              </a:rPr>
              <a:t> </a:t>
            </a:r>
            <a:r>
              <a:rPr lang="en-US" sz="1600" dirty="0">
                <a:solidFill>
                  <a:srgbClr val="002060"/>
                </a:solidFill>
                <a:latin typeface="Times New Roman"/>
                <a:ea typeface="Times New Roman"/>
              </a:rPr>
              <a:t>professional Manager activity</a:t>
            </a:r>
            <a:endParaRPr lang="ru-RU" sz="1600" dirty="0">
              <a:solidFill>
                <a:srgbClr val="002060"/>
              </a:solidFill>
              <a:latin typeface="Times New Roman"/>
              <a:ea typeface="Times New Roman"/>
            </a:endParaRPr>
          </a:p>
          <a:p>
            <a:pPr algn="just">
              <a:spcAft>
                <a:spcPts val="0"/>
              </a:spcAft>
              <a:tabLst>
                <a:tab pos="270510" algn="l"/>
                <a:tab pos="4444365" algn="l"/>
              </a:tabLst>
            </a:pPr>
            <a:r>
              <a:rPr lang="en-US" sz="1600" dirty="0">
                <a:solidFill>
                  <a:srgbClr val="002060"/>
                </a:solidFill>
                <a:latin typeface="Times New Roman"/>
                <a:ea typeface="Times New Roman"/>
              </a:rPr>
              <a:t>1. System of needs by Abraham Maslow</a:t>
            </a:r>
            <a:endParaRPr lang="ru-RU" sz="1600" dirty="0">
              <a:solidFill>
                <a:srgbClr val="002060"/>
              </a:solidFill>
              <a:latin typeface="Times New Roman"/>
              <a:ea typeface="Times New Roman"/>
            </a:endParaRPr>
          </a:p>
          <a:p>
            <a:pPr algn="just">
              <a:spcAft>
                <a:spcPts val="0"/>
              </a:spcAft>
              <a:tabLst>
                <a:tab pos="270510" algn="l"/>
                <a:tab pos="4444365" algn="l"/>
              </a:tabLst>
            </a:pPr>
            <a:r>
              <a:rPr lang="en-US" sz="1600" dirty="0">
                <a:solidFill>
                  <a:srgbClr val="002060"/>
                </a:solidFill>
                <a:latin typeface="Times New Roman"/>
                <a:ea typeface="Times New Roman"/>
              </a:rPr>
              <a:t>2. Level of management.</a:t>
            </a:r>
            <a:endParaRPr lang="ru-RU" sz="1600" dirty="0">
              <a:solidFill>
                <a:srgbClr val="002060"/>
              </a:solidFill>
              <a:latin typeface="Times New Roman"/>
              <a:ea typeface="Times New Roman"/>
            </a:endParaRPr>
          </a:p>
          <a:p>
            <a:pPr algn="just">
              <a:spcAft>
                <a:spcPts val="0"/>
              </a:spcAft>
              <a:tabLst>
                <a:tab pos="270510" algn="l"/>
                <a:tab pos="4444365" algn="l"/>
              </a:tabLst>
            </a:pPr>
            <a:r>
              <a:rPr lang="kk-KZ" sz="1600" b="1" dirty="0">
                <a:solidFill>
                  <a:srgbClr val="002060"/>
                </a:solidFill>
                <a:latin typeface="Times New Roman"/>
                <a:ea typeface="Times New Roman"/>
              </a:rPr>
              <a:t>Theme of the seminar №</a:t>
            </a:r>
            <a:r>
              <a:rPr lang="en-US" sz="1600" b="1" dirty="0">
                <a:solidFill>
                  <a:srgbClr val="002060"/>
                </a:solidFill>
                <a:latin typeface="Times New Roman"/>
                <a:ea typeface="Times New Roman"/>
              </a:rPr>
              <a:t>15</a:t>
            </a:r>
            <a:r>
              <a:rPr lang="kk-KZ" sz="1600" b="1" dirty="0">
                <a:solidFill>
                  <a:srgbClr val="002060"/>
                </a:solidFill>
                <a:latin typeface="Times New Roman"/>
                <a:ea typeface="Times New Roman"/>
              </a:rPr>
              <a:t>: </a:t>
            </a:r>
            <a:r>
              <a:rPr lang="en-US" sz="1600" dirty="0">
                <a:solidFill>
                  <a:srgbClr val="002060"/>
                </a:solidFill>
                <a:latin typeface="Times New Roman"/>
                <a:ea typeface="Times New Roman"/>
              </a:rPr>
              <a:t>School culture and management factors</a:t>
            </a:r>
            <a:endParaRPr lang="ru-RU" sz="1600" dirty="0">
              <a:solidFill>
                <a:srgbClr val="002060"/>
              </a:solidFill>
              <a:latin typeface="Times New Roman"/>
              <a:ea typeface="Times New Roman"/>
            </a:endParaRPr>
          </a:p>
          <a:p>
            <a:pPr algn="just">
              <a:spcAft>
                <a:spcPts val="0"/>
              </a:spcAft>
              <a:tabLst>
                <a:tab pos="270510" algn="l"/>
                <a:tab pos="4444365" algn="l"/>
              </a:tabLst>
            </a:pPr>
            <a:r>
              <a:rPr lang="en-US" sz="1600" dirty="0">
                <a:solidFill>
                  <a:srgbClr val="002060"/>
                </a:solidFill>
                <a:latin typeface="Times New Roman"/>
                <a:ea typeface="Times New Roman"/>
              </a:rPr>
              <a:t>1. Manager activity requirements</a:t>
            </a:r>
            <a:endParaRPr lang="ru-RU" sz="1600" dirty="0">
              <a:solidFill>
                <a:srgbClr val="002060"/>
              </a:solidFill>
              <a:latin typeface="Times New Roman"/>
              <a:ea typeface="Times New Roman"/>
            </a:endParaRPr>
          </a:p>
          <a:p>
            <a:pPr algn="just">
              <a:spcAft>
                <a:spcPts val="0"/>
              </a:spcAft>
              <a:tabLst>
                <a:tab pos="270510" algn="l"/>
                <a:tab pos="4444365" algn="l"/>
              </a:tabLst>
            </a:pPr>
            <a:r>
              <a:rPr lang="en-US" sz="1600" dirty="0">
                <a:solidFill>
                  <a:srgbClr val="002060"/>
                </a:solidFill>
                <a:latin typeface="Times New Roman"/>
                <a:ea typeface="Times New Roman"/>
              </a:rPr>
              <a:t>2. Manager competence to develop school culture and school climate. </a:t>
            </a:r>
            <a:endParaRPr lang="ru-RU" sz="1600" dirty="0">
              <a:solidFill>
                <a:srgbClr val="002060"/>
              </a:solidFill>
              <a:latin typeface="Times New Roman"/>
              <a:ea typeface="Times New Roman"/>
            </a:endParaRPr>
          </a:p>
          <a:p>
            <a:pPr algn="just">
              <a:spcAft>
                <a:spcPts val="0"/>
              </a:spcAft>
              <a:tabLst>
                <a:tab pos="270510" algn="l"/>
                <a:tab pos="4444365" algn="l"/>
              </a:tabLst>
            </a:pPr>
            <a:r>
              <a:rPr lang="kk-KZ" dirty="0">
                <a:solidFill>
                  <a:srgbClr val="002060"/>
                </a:solidFill>
                <a:latin typeface="Times New Roman"/>
                <a:ea typeface="Times New Roman"/>
              </a:rPr>
              <a:t> </a:t>
            </a:r>
            <a:endParaRPr lang="ru-RU" dirty="0">
              <a:solidFill>
                <a:srgbClr val="002060"/>
              </a:solidFill>
              <a:latin typeface="Times New Roman"/>
              <a:ea typeface="Times New Roman"/>
            </a:endParaRPr>
          </a:p>
          <a:p>
            <a:pPr marL="0" marR="0" lvl="0" indent="180975" algn="l" defTabSz="914400" rtl="0" eaLnBrk="0" fontAlgn="base" latinLnBrk="0" hangingPunct="0">
              <a:lnSpc>
                <a:spcPct val="100000"/>
              </a:lnSpc>
              <a:spcBef>
                <a:spcPct val="0"/>
              </a:spcBef>
              <a:spcAft>
                <a:spcPct val="0"/>
              </a:spcAft>
              <a:buClrTx/>
              <a:buSzTx/>
              <a:buFontTx/>
              <a:buNone/>
              <a:tabLst>
                <a:tab pos="4800600" algn="l"/>
                <a:tab pos="5029200" algn="l"/>
                <a:tab pos="5257800" algn="l"/>
              </a:tabLst>
            </a:pPr>
            <a:endParaRPr kumimoji="0" lang="kk-KZ" b="0" i="0" u="none" strike="noStrike" cap="none" normalizeH="0" baseline="0" dirty="0" smtClean="0">
              <a:ln>
                <a:noFill/>
              </a:ln>
              <a:solidFill>
                <a:srgbClr val="002060"/>
              </a:solidFill>
              <a:effectLst/>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395536" y="1087869"/>
            <a:ext cx="8280920" cy="50475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spcAft>
                <a:spcPts val="0"/>
              </a:spcAft>
              <a:tabLst>
                <a:tab pos="270510" algn="l"/>
                <a:tab pos="4444365" algn="l"/>
              </a:tabLst>
            </a:pPr>
            <a:r>
              <a:rPr lang="kk-KZ" sz="1400" b="1" dirty="0">
                <a:solidFill>
                  <a:srgbClr val="002060"/>
                </a:solidFill>
                <a:latin typeface="Times New Roman"/>
                <a:ea typeface="Times New Roman"/>
              </a:rPr>
              <a:t>Instructions and materials for independent work of the student:</a:t>
            </a:r>
            <a:r>
              <a:rPr lang="kk-KZ" sz="1400" dirty="0">
                <a:solidFill>
                  <a:srgbClr val="002060"/>
                </a:solidFill>
                <a:latin typeface="Times New Roman"/>
                <a:ea typeface="Times New Roman"/>
              </a:rPr>
              <a:t> </a:t>
            </a:r>
            <a:r>
              <a:rPr lang="en-US" sz="1400" dirty="0">
                <a:solidFill>
                  <a:srgbClr val="002060"/>
                </a:solidFill>
                <a:latin typeface="Times New Roman"/>
                <a:ea typeface="Times New Roman"/>
              </a:rPr>
              <a:t>a text collection of homework, self-control materials on each topic, tasks for the implementation of types of work, abstracts, etc. (homework is indicated with deadlines, evaluation and literature, etc.))</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1. independent work of a student is a special type of educational activity aimed at replenishing knowledge in a certain field of science and the formation of cognitive activity, independent performance of didactic tasks.</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2. independent work of the student is associated with the implementation of practical tasks that ensure the development of logical thinking, creative activity, research position in the development of educational material.</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3.independent work of the student-the planned work of the student performed without the participation of the teacher, but under his methodical guidance.</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4. independent work of the student is carried out on the topics held at each lecture and seminar classes.	</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5.questions of independent work of the student are given by the teacher. For these questions, the student can prepare for the list of recommended literature. </a:t>
            </a:r>
            <a:endParaRPr lang="ru-RU" sz="1400" dirty="0">
              <a:solidFill>
                <a:srgbClr val="002060"/>
              </a:solidFill>
              <a:latin typeface="Times New Roman"/>
              <a:ea typeface="Times New Roman"/>
            </a:endParaRPr>
          </a:p>
          <a:p>
            <a:pPr indent="342900" algn="just">
              <a:spcAft>
                <a:spcPts val="0"/>
              </a:spcAft>
            </a:pPr>
            <a:r>
              <a:rPr lang="en-US" sz="1400" dirty="0">
                <a:solidFill>
                  <a:srgbClr val="002060"/>
                </a:solidFill>
                <a:latin typeface="Times New Roman"/>
                <a:ea typeface="Times New Roman"/>
              </a:rPr>
              <a:t>6. independent work of the student is carried out in the following forms::</a:t>
            </a:r>
            <a:endParaRPr lang="ru-RU" sz="1400" dirty="0">
              <a:solidFill>
                <a:srgbClr val="002060"/>
              </a:solidFill>
              <a:latin typeface="Times New Roman"/>
              <a:ea typeface="Times New Roman"/>
            </a:endParaRPr>
          </a:p>
          <a:p>
            <a:pPr indent="342900" algn="just">
              <a:spcAft>
                <a:spcPts val="0"/>
              </a:spcAft>
            </a:pPr>
            <a:r>
              <a:rPr lang="en-US" sz="1400" dirty="0">
                <a:solidFill>
                  <a:srgbClr val="002060"/>
                </a:solidFill>
                <a:latin typeface="Times New Roman"/>
                <a:ea typeface="Times New Roman"/>
              </a:rPr>
              <a:t>- written work (abstract, report, control tasks, abstract);</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 preparation of scientific projects (semester, term papers, theses, problem articles in the University newspaper);</a:t>
            </a:r>
            <a:endParaRPr lang="ru-RU" sz="1400" dirty="0">
              <a:solidFill>
                <a:srgbClr val="002060"/>
              </a:solidFill>
              <a:latin typeface="Times New Roman"/>
              <a:ea typeface="Times New Roman"/>
            </a:endParaRPr>
          </a:p>
          <a:p>
            <a:pPr indent="342900" algn="just">
              <a:spcAft>
                <a:spcPts val="0"/>
              </a:spcAft>
            </a:pPr>
            <a:r>
              <a:rPr lang="en-US" sz="1400" dirty="0">
                <a:solidFill>
                  <a:srgbClr val="002060"/>
                </a:solidFill>
                <a:latin typeface="Times New Roman"/>
                <a:ea typeface="Times New Roman"/>
              </a:rPr>
              <a:t>- collection of virtual information (via local communication and the Internet));</a:t>
            </a:r>
            <a:endParaRPr lang="ru-RU" sz="1400" dirty="0">
              <a:solidFill>
                <a:srgbClr val="002060"/>
              </a:solidFill>
              <a:latin typeface="Times New Roman"/>
              <a:ea typeface="Times New Roman"/>
            </a:endParaRPr>
          </a:p>
          <a:p>
            <a:pPr indent="342900" algn="just">
              <a:spcAft>
                <a:spcPts val="0"/>
              </a:spcAft>
            </a:pPr>
            <a:r>
              <a:rPr lang="en-US" sz="1400" dirty="0">
                <a:solidFill>
                  <a:srgbClr val="002060"/>
                </a:solidFill>
                <a:latin typeface="Times New Roman"/>
                <a:ea typeface="Times New Roman"/>
              </a:rPr>
              <a:t>- mastering the materials of the electronic course (through a computer system).</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7.the student's independent work is evaluated by the teacher according to the evaluation schedule.   </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8.independent work of the student is considered to be performed in accordance with the requirements and with timely writing.</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9. materials for independent work of students: the text of tasks at home, materials of self-control on each topic, abstract, etc.</a:t>
            </a:r>
            <a:endParaRPr lang="ru-RU" sz="1400" dirty="0">
              <a:solidFill>
                <a:srgbClr val="002060"/>
              </a:solidFill>
              <a:effectLst/>
              <a:latin typeface="Times New Roman"/>
              <a:ea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395536" y="549261"/>
            <a:ext cx="8280920"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spcAft>
                <a:spcPts val="0"/>
              </a:spcAft>
            </a:pPr>
            <a:r>
              <a:rPr lang="en-US" sz="1400" b="1" dirty="0">
                <a:solidFill>
                  <a:srgbClr val="002060"/>
                </a:solidFill>
                <a:latin typeface="Times New Roman"/>
                <a:ea typeface="Times New Roman"/>
              </a:rPr>
              <a:t>Themes for tutorial and students' individual work</a:t>
            </a:r>
            <a:endParaRPr lang="ru-RU" sz="1400" dirty="0">
              <a:solidFill>
                <a:srgbClr val="002060"/>
              </a:solidFill>
              <a:latin typeface="Times New Roman"/>
              <a:ea typeface="Times New Roman"/>
            </a:endParaRPr>
          </a:p>
          <a:p>
            <a:pPr>
              <a:spcAft>
                <a:spcPts val="0"/>
              </a:spcAft>
            </a:pPr>
            <a:r>
              <a:rPr lang="en-US" sz="1400" b="1" dirty="0">
                <a:solidFill>
                  <a:srgbClr val="002060"/>
                </a:solidFill>
                <a:latin typeface="Times New Roman"/>
                <a:ea typeface="Times New Roman"/>
              </a:rPr>
              <a:t>1) Theme: Methodological foundations of management</a:t>
            </a:r>
            <a:endParaRPr lang="ru-RU" sz="1400" dirty="0">
              <a:solidFill>
                <a:srgbClr val="002060"/>
              </a:solidFill>
              <a:latin typeface="Times New Roman"/>
              <a:ea typeface="Times New Roman"/>
            </a:endParaRPr>
          </a:p>
          <a:p>
            <a:pPr marL="228600">
              <a:spcAft>
                <a:spcPts val="0"/>
              </a:spcAft>
              <a:tabLst>
                <a:tab pos="456565" algn="l"/>
              </a:tabLst>
            </a:pPr>
            <a:r>
              <a:rPr lang="en-US" sz="1400" dirty="0">
                <a:solidFill>
                  <a:srgbClr val="002060"/>
                </a:solidFill>
                <a:latin typeface="Times New Roman"/>
                <a:ea typeface="Cambria"/>
              </a:rPr>
              <a:t>Learning objectives: </a:t>
            </a:r>
            <a:endParaRPr lang="ru-RU" sz="1400" dirty="0">
              <a:solidFill>
                <a:srgbClr val="002060"/>
              </a:solidFill>
              <a:latin typeface="Times New Roman"/>
              <a:ea typeface="Times New Roman"/>
            </a:endParaRPr>
          </a:p>
          <a:p>
            <a:pPr>
              <a:spcAft>
                <a:spcPts val="0"/>
              </a:spcAft>
            </a:pPr>
            <a:r>
              <a:rPr lang="en-US" sz="1400" dirty="0">
                <a:solidFill>
                  <a:srgbClr val="002060"/>
                </a:solidFill>
                <a:latin typeface="Times New Roman"/>
                <a:ea typeface="Times New Roman"/>
              </a:rPr>
              <a:t>1. What are the concepts that make up the methodological basis of management.  </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2.Describe the new paradigm of management business and trends in its development.</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3. </a:t>
            </a:r>
            <a:r>
              <a:rPr lang="kk-KZ" sz="1400" dirty="0">
                <a:solidFill>
                  <a:srgbClr val="002060"/>
                </a:solidFill>
                <a:latin typeface="Times New Roman"/>
                <a:ea typeface="Times New Roman"/>
              </a:rPr>
              <a:t>A new paradigm of management business and trends in its development.   </a:t>
            </a:r>
            <a:endParaRPr lang="ru-RU" sz="1400" dirty="0">
              <a:solidFill>
                <a:srgbClr val="002060"/>
              </a:solidFill>
              <a:latin typeface="Times New Roman"/>
              <a:ea typeface="Times New Roman"/>
            </a:endParaRPr>
          </a:p>
          <a:p>
            <a:pPr algn="just">
              <a:spcAft>
                <a:spcPts val="0"/>
              </a:spcAft>
            </a:pPr>
            <a:r>
              <a:rPr lang="en-US" sz="1400" b="1" dirty="0">
                <a:solidFill>
                  <a:srgbClr val="002060"/>
                </a:solidFill>
                <a:latin typeface="Times New Roman"/>
                <a:ea typeface="Times New Roman"/>
              </a:rPr>
              <a:t>2) Theme: Management of pedagogical systems</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Learning objectives: </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1. Give the concept of the basic concepts of pedagogical management.     </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2. Describe the functions of pedagogical management, specify their relationship.</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3. Basic concepts of pedagogical management.     </a:t>
            </a:r>
            <a:endParaRPr lang="ru-RU" sz="1400" dirty="0">
              <a:solidFill>
                <a:srgbClr val="002060"/>
              </a:solidFill>
              <a:latin typeface="Times New Roman"/>
              <a:ea typeface="Times New Roman"/>
            </a:endParaRPr>
          </a:p>
          <a:p>
            <a:pPr algn="just">
              <a:spcAft>
                <a:spcPts val="0"/>
              </a:spcAft>
            </a:pPr>
            <a:r>
              <a:rPr lang="en-US" sz="1400" b="1" dirty="0">
                <a:solidFill>
                  <a:srgbClr val="002060"/>
                </a:solidFill>
                <a:latin typeface="Times New Roman"/>
                <a:ea typeface="Times New Roman"/>
              </a:rPr>
              <a:t>3) Theme: school management based on modern management</a:t>
            </a:r>
            <a:endParaRPr lang="ru-RU" sz="1400" dirty="0">
              <a:solidFill>
                <a:srgbClr val="002060"/>
              </a:solidFill>
              <a:latin typeface="Times New Roman"/>
              <a:ea typeface="Times New Roman"/>
            </a:endParaRPr>
          </a:p>
          <a:p>
            <a:pPr marL="228600">
              <a:spcAft>
                <a:spcPts val="0"/>
              </a:spcAft>
              <a:tabLst>
                <a:tab pos="456565" algn="l"/>
              </a:tabLst>
            </a:pPr>
            <a:r>
              <a:rPr lang="en-US" sz="1400" dirty="0">
                <a:solidFill>
                  <a:srgbClr val="002060"/>
                </a:solidFill>
                <a:latin typeface="Times New Roman"/>
                <a:ea typeface="Cambria"/>
              </a:rPr>
              <a:t>Learning objectives: </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1. What are the features of socio-psychological management methods.  </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2. Describe the economic management methods.</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3. Comparative analysis of management methods  </a:t>
            </a:r>
            <a:endParaRPr lang="ru-RU" sz="1400" dirty="0">
              <a:solidFill>
                <a:srgbClr val="002060"/>
              </a:solidFill>
              <a:latin typeface="Times New Roman"/>
              <a:ea typeface="Times New Roman"/>
            </a:endParaRPr>
          </a:p>
          <a:p>
            <a:pPr algn="just">
              <a:spcAft>
                <a:spcPts val="0"/>
              </a:spcAft>
            </a:pPr>
            <a:r>
              <a:rPr lang="en-US" sz="1400" b="1" dirty="0">
                <a:solidFill>
                  <a:srgbClr val="002060"/>
                </a:solidFill>
                <a:latin typeface="Times New Roman"/>
                <a:ea typeface="Times New Roman"/>
              </a:rPr>
              <a:t>4) Theme: Principles of management</a:t>
            </a:r>
            <a:endParaRPr lang="ru-RU" sz="1400" dirty="0">
              <a:solidFill>
                <a:srgbClr val="002060"/>
              </a:solidFill>
              <a:latin typeface="Times New Roman"/>
              <a:ea typeface="Times New Roman"/>
            </a:endParaRPr>
          </a:p>
          <a:p>
            <a:pPr marL="228600">
              <a:spcAft>
                <a:spcPts val="0"/>
              </a:spcAft>
              <a:tabLst>
                <a:tab pos="456565" algn="l"/>
              </a:tabLst>
            </a:pPr>
            <a:r>
              <a:rPr lang="en-US" sz="1400" dirty="0">
                <a:solidFill>
                  <a:srgbClr val="002060"/>
                </a:solidFill>
                <a:latin typeface="Times New Roman"/>
                <a:ea typeface="Cambria"/>
              </a:rPr>
              <a:t>Learning objectives: </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1. Describe the special management principles.  </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2. What are the innovative management principles, give them the concept.  </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3. Research and compare  innovative management methods in educational institution. </a:t>
            </a:r>
            <a:endParaRPr lang="ru-RU" sz="1400" dirty="0">
              <a:solidFill>
                <a:srgbClr val="002060"/>
              </a:solidFill>
              <a:latin typeface="Times New Roman"/>
              <a:ea typeface="Times New Roman"/>
            </a:endParaRPr>
          </a:p>
          <a:p>
            <a:pPr>
              <a:spcAft>
                <a:spcPts val="0"/>
              </a:spcAft>
            </a:pPr>
            <a:r>
              <a:rPr lang="en-US" sz="1400" b="1" dirty="0">
                <a:solidFill>
                  <a:srgbClr val="002060"/>
                </a:solidFill>
                <a:latin typeface="Times New Roman"/>
                <a:ea typeface="Times New Roman"/>
              </a:rPr>
              <a:t>5) Theme: Characteristic for the innovation management.</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Innovative environment.</a:t>
            </a:r>
            <a:endParaRPr lang="ru-RU" sz="1400" dirty="0">
              <a:solidFill>
                <a:srgbClr val="002060"/>
              </a:solidFill>
              <a:latin typeface="Times New Roman"/>
              <a:ea typeface="Times New Roman"/>
            </a:endParaRPr>
          </a:p>
          <a:p>
            <a:pPr marL="228600">
              <a:spcAft>
                <a:spcPts val="0"/>
              </a:spcAft>
              <a:tabLst>
                <a:tab pos="456565" algn="l"/>
              </a:tabLst>
            </a:pPr>
            <a:r>
              <a:rPr lang="en-US" sz="1400" dirty="0">
                <a:solidFill>
                  <a:srgbClr val="002060"/>
                </a:solidFill>
                <a:latin typeface="Times New Roman"/>
                <a:ea typeface="Cambria"/>
              </a:rPr>
              <a:t>Learning objectives: </a:t>
            </a:r>
            <a:endParaRPr lang="ru-RU" sz="1400" dirty="0">
              <a:solidFill>
                <a:srgbClr val="002060"/>
              </a:solidFill>
              <a:latin typeface="Times New Roman"/>
              <a:ea typeface="Times New Roman"/>
            </a:endParaRPr>
          </a:p>
          <a:p>
            <a:pPr marL="342900" lvl="0" indent="-342900">
              <a:spcAft>
                <a:spcPts val="0"/>
              </a:spcAft>
              <a:buFont typeface="+mj-lt"/>
              <a:buAutoNum type="arabicPeriod"/>
              <a:tabLst>
                <a:tab pos="456565" algn="l"/>
              </a:tabLst>
            </a:pPr>
            <a:r>
              <a:rPr lang="en-US" sz="1400" dirty="0">
                <a:solidFill>
                  <a:srgbClr val="002060"/>
                </a:solidFill>
                <a:latin typeface="Times New Roman"/>
                <a:ea typeface="Cambria"/>
              </a:rPr>
              <a:t>Characteristic for the innovation management.</a:t>
            </a:r>
            <a:endParaRPr lang="ru-RU" sz="1400" dirty="0">
              <a:solidFill>
                <a:srgbClr val="002060"/>
              </a:solidFill>
              <a:latin typeface="Times New Roman"/>
              <a:ea typeface="Times New Roman"/>
            </a:endParaRPr>
          </a:p>
          <a:p>
            <a:pPr marL="342900" lvl="0" indent="-342900">
              <a:spcAft>
                <a:spcPts val="0"/>
              </a:spcAft>
              <a:buFont typeface="+mj-lt"/>
              <a:buAutoNum type="arabicPeriod"/>
              <a:tabLst>
                <a:tab pos="456565" algn="l"/>
              </a:tabLst>
            </a:pPr>
            <a:r>
              <a:rPr lang="en-US" sz="1400" dirty="0">
                <a:solidFill>
                  <a:srgbClr val="002060"/>
                </a:solidFill>
                <a:latin typeface="Times New Roman"/>
                <a:ea typeface="Cambria"/>
              </a:rPr>
              <a:t>Innovative environment. </a:t>
            </a:r>
            <a:endParaRPr lang="ru-RU" sz="1400" dirty="0">
              <a:solidFill>
                <a:srgbClr val="002060"/>
              </a:solidFill>
              <a:latin typeface="Times New Roman"/>
              <a:ea typeface="Times New Roman"/>
            </a:endParaRPr>
          </a:p>
          <a:p>
            <a:pPr marL="342900" lvl="0" indent="-342900">
              <a:spcAft>
                <a:spcPts val="0"/>
              </a:spcAft>
              <a:buFont typeface="+mj-lt"/>
              <a:buAutoNum type="arabicPeriod"/>
              <a:tabLst>
                <a:tab pos="456565" algn="l"/>
              </a:tabLst>
            </a:pPr>
            <a:r>
              <a:rPr lang="en-US" sz="1400" dirty="0">
                <a:solidFill>
                  <a:srgbClr val="002060"/>
                </a:solidFill>
                <a:latin typeface="Times New Roman"/>
                <a:ea typeface="Cambria"/>
              </a:rPr>
              <a:t>Explain stages of innovation process in school. </a:t>
            </a:r>
            <a:endParaRPr lang="ru-RU" sz="1400" dirty="0">
              <a:solidFill>
                <a:srgbClr val="002060"/>
              </a:solidFill>
              <a:latin typeface="Times New Roman"/>
              <a:ea typeface="Times New Roman"/>
            </a:endParaRPr>
          </a:p>
          <a:p>
            <a:pPr marL="342900" lvl="0" indent="-342900">
              <a:spcAft>
                <a:spcPts val="0"/>
              </a:spcAft>
              <a:buFont typeface="+mj-lt"/>
              <a:buAutoNum type="arabicPeriod"/>
              <a:tabLst>
                <a:tab pos="456565" algn="l"/>
              </a:tabLst>
            </a:pPr>
            <a:r>
              <a:rPr lang="en-US" sz="1400" dirty="0">
                <a:solidFill>
                  <a:srgbClr val="002060"/>
                </a:solidFill>
                <a:latin typeface="Times New Roman"/>
                <a:ea typeface="Cambria"/>
              </a:rPr>
              <a:t>Innovative orientation of educational activities. </a:t>
            </a:r>
            <a:endParaRPr lang="ru-RU" sz="1400" dirty="0">
              <a:solidFill>
                <a:srgbClr val="002060"/>
              </a:solidFill>
              <a:effectLst/>
              <a:latin typeface="Times New Roman"/>
              <a:ea typeface="Times New Roman"/>
            </a:endParaRPr>
          </a:p>
        </p:txBody>
      </p:sp>
    </p:spTree>
    <p:extLst>
      <p:ext uri="{BB962C8B-B14F-4D97-AF65-F5344CB8AC3E}">
        <p14:creationId xmlns:p14="http://schemas.microsoft.com/office/powerpoint/2010/main" val="6832289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
          <p:cNvSpPr>
            <a:spLocks noChangeArrowheads="1"/>
          </p:cNvSpPr>
          <p:nvPr/>
        </p:nvSpPr>
        <p:spPr bwMode="auto">
          <a:xfrm>
            <a:off x="251520" y="-224534"/>
            <a:ext cx="8712968" cy="78483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spcAft>
                <a:spcPts val="0"/>
              </a:spcAft>
            </a:pPr>
            <a:endParaRPr lang="kk-KZ" sz="1400" b="1" dirty="0" smtClean="0">
              <a:solidFill>
                <a:srgbClr val="002060"/>
              </a:solidFill>
              <a:latin typeface="Times New Roman"/>
              <a:ea typeface="Times New Roman"/>
            </a:endParaRPr>
          </a:p>
          <a:p>
            <a:pPr>
              <a:spcAft>
                <a:spcPts val="0"/>
              </a:spcAft>
            </a:pPr>
            <a:endParaRPr lang="kk-KZ" sz="1400" b="1" dirty="0">
              <a:solidFill>
                <a:srgbClr val="002060"/>
              </a:solidFill>
              <a:latin typeface="Times New Roman"/>
              <a:ea typeface="Times New Roman"/>
            </a:endParaRPr>
          </a:p>
          <a:p>
            <a:pPr>
              <a:spcAft>
                <a:spcPts val="0"/>
              </a:spcAft>
            </a:pPr>
            <a:endParaRPr lang="kk-KZ" sz="1400" b="1" dirty="0" smtClean="0">
              <a:solidFill>
                <a:srgbClr val="002060"/>
              </a:solidFill>
              <a:latin typeface="Times New Roman"/>
              <a:ea typeface="Times New Roman"/>
            </a:endParaRPr>
          </a:p>
          <a:p>
            <a:pPr>
              <a:spcAft>
                <a:spcPts val="0"/>
              </a:spcAft>
            </a:pPr>
            <a:r>
              <a:rPr lang="en-US" sz="1400" b="1" dirty="0" smtClean="0">
                <a:solidFill>
                  <a:srgbClr val="002060"/>
                </a:solidFill>
                <a:latin typeface="Times New Roman"/>
                <a:ea typeface="Times New Roman"/>
              </a:rPr>
              <a:t>6</a:t>
            </a:r>
            <a:r>
              <a:rPr lang="en-US" sz="1400" b="1" dirty="0">
                <a:solidFill>
                  <a:srgbClr val="002060"/>
                </a:solidFill>
                <a:latin typeface="Times New Roman"/>
                <a:ea typeface="Times New Roman"/>
              </a:rPr>
              <a:t>) Theme: Methods of analysis and goal setting in school management. </a:t>
            </a:r>
            <a:endParaRPr lang="ru-RU" sz="1400" dirty="0">
              <a:solidFill>
                <a:srgbClr val="002060"/>
              </a:solidFill>
              <a:latin typeface="Times New Roman"/>
              <a:ea typeface="Times New Roman"/>
            </a:endParaRPr>
          </a:p>
          <a:p>
            <a:pPr marL="228600">
              <a:spcAft>
                <a:spcPts val="0"/>
              </a:spcAft>
              <a:tabLst>
                <a:tab pos="456565" algn="l"/>
              </a:tabLst>
            </a:pPr>
            <a:r>
              <a:rPr lang="en-US" sz="1400" dirty="0">
                <a:solidFill>
                  <a:srgbClr val="002060"/>
                </a:solidFill>
                <a:latin typeface="Times New Roman"/>
                <a:ea typeface="Cambria"/>
              </a:rPr>
              <a:t>Learning objectives: </a:t>
            </a:r>
            <a:endParaRPr lang="ru-RU" sz="1400" dirty="0">
              <a:solidFill>
                <a:srgbClr val="002060"/>
              </a:solidFill>
              <a:latin typeface="Times New Roman"/>
              <a:ea typeface="Times New Roman"/>
            </a:endParaRPr>
          </a:p>
          <a:p>
            <a:pPr>
              <a:spcAft>
                <a:spcPts val="0"/>
              </a:spcAft>
            </a:pPr>
            <a:r>
              <a:rPr lang="en-US" sz="1400" dirty="0">
                <a:solidFill>
                  <a:srgbClr val="002060"/>
                </a:solidFill>
                <a:latin typeface="Times New Roman"/>
                <a:ea typeface="Times New Roman"/>
              </a:rPr>
              <a:t>1. SWOT and SLOT analysis.</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2. SMART goal setting.</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3. Main functions of  educational management.</a:t>
            </a:r>
            <a:endParaRPr lang="ru-RU" sz="1400" dirty="0">
              <a:solidFill>
                <a:srgbClr val="002060"/>
              </a:solidFill>
              <a:latin typeface="Times New Roman"/>
              <a:ea typeface="Times New Roman"/>
            </a:endParaRPr>
          </a:p>
          <a:p>
            <a:pPr>
              <a:spcAft>
                <a:spcPts val="0"/>
              </a:spcAft>
            </a:pPr>
            <a:r>
              <a:rPr lang="en-US" sz="1400" b="1" dirty="0">
                <a:solidFill>
                  <a:srgbClr val="002060"/>
                </a:solidFill>
                <a:latin typeface="Times New Roman"/>
                <a:ea typeface="Times New Roman"/>
              </a:rPr>
              <a:t>7) Theme: Basic functions of school management</a:t>
            </a:r>
            <a:endParaRPr lang="ru-RU" sz="1400" dirty="0">
              <a:solidFill>
                <a:srgbClr val="002060"/>
              </a:solidFill>
              <a:latin typeface="Times New Roman"/>
              <a:ea typeface="Times New Roman"/>
            </a:endParaRPr>
          </a:p>
          <a:p>
            <a:pPr marL="228600">
              <a:spcAft>
                <a:spcPts val="0"/>
              </a:spcAft>
              <a:tabLst>
                <a:tab pos="456565" algn="l"/>
              </a:tabLst>
            </a:pPr>
            <a:r>
              <a:rPr lang="en-US" sz="1400" dirty="0">
                <a:solidFill>
                  <a:srgbClr val="002060"/>
                </a:solidFill>
                <a:latin typeface="Times New Roman"/>
                <a:ea typeface="Cambria"/>
              </a:rPr>
              <a:t>Learning objectives: </a:t>
            </a:r>
            <a:endParaRPr lang="ru-RU" sz="1400" dirty="0">
              <a:solidFill>
                <a:srgbClr val="002060"/>
              </a:solidFill>
              <a:latin typeface="Times New Roman"/>
              <a:ea typeface="Times New Roman"/>
            </a:endParaRPr>
          </a:p>
          <a:p>
            <a:pPr>
              <a:spcAft>
                <a:spcPts val="0"/>
              </a:spcAft>
            </a:pPr>
            <a:r>
              <a:rPr lang="en-US" sz="1400" dirty="0">
                <a:solidFill>
                  <a:srgbClr val="002060"/>
                </a:solidFill>
                <a:latin typeface="Times New Roman"/>
                <a:ea typeface="Times New Roman"/>
              </a:rPr>
              <a:t>1. Analyze the school's various work plans. Specify their relationship. </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2. Give a description of the organizational activities of the head of the school.  </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3. Methods of school control their interrelation. </a:t>
            </a:r>
            <a:endParaRPr lang="ru-RU" sz="1400" dirty="0">
              <a:solidFill>
                <a:srgbClr val="002060"/>
              </a:solidFill>
              <a:latin typeface="Times New Roman"/>
              <a:ea typeface="Times New Roman"/>
            </a:endParaRPr>
          </a:p>
          <a:p>
            <a:pPr>
              <a:spcAft>
                <a:spcPts val="0"/>
              </a:spcAft>
            </a:pPr>
            <a:r>
              <a:rPr lang="en-US" sz="1400" b="1" dirty="0">
                <a:solidFill>
                  <a:srgbClr val="002060"/>
                </a:solidFill>
                <a:latin typeface="Times New Roman"/>
                <a:ea typeface="Times New Roman"/>
              </a:rPr>
              <a:t>8) Theme: Management functions of education Manager</a:t>
            </a:r>
            <a:endParaRPr lang="ru-RU" sz="1400" dirty="0">
              <a:solidFill>
                <a:srgbClr val="002060"/>
              </a:solidFill>
              <a:latin typeface="Times New Roman"/>
              <a:ea typeface="Times New Roman"/>
            </a:endParaRPr>
          </a:p>
          <a:p>
            <a:pPr marL="228600">
              <a:spcAft>
                <a:spcPts val="0"/>
              </a:spcAft>
              <a:tabLst>
                <a:tab pos="456565" algn="l"/>
              </a:tabLst>
            </a:pPr>
            <a:r>
              <a:rPr lang="en-US" sz="1400" dirty="0">
                <a:solidFill>
                  <a:srgbClr val="002060"/>
                </a:solidFill>
                <a:latin typeface="Times New Roman"/>
                <a:ea typeface="Cambria"/>
              </a:rPr>
              <a:t>Learning objectives: </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1. Give a characteristic of the teaching staff of the school. </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2. Characteristics of the teaching staff of the</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Times New Roman"/>
              </a:rPr>
              <a:t>3</a:t>
            </a:r>
            <a:r>
              <a:rPr lang="en-US" sz="1400" dirty="0">
                <a:solidFill>
                  <a:srgbClr val="002060"/>
                </a:solidFill>
                <a:latin typeface="Times New Roman"/>
                <a:ea typeface="Times New Roman"/>
              </a:rPr>
              <a:t>.</a:t>
            </a:r>
            <a:r>
              <a:rPr lang="kk-KZ" sz="1400" dirty="0">
                <a:solidFill>
                  <a:srgbClr val="002060"/>
                </a:solidFill>
                <a:latin typeface="Times New Roman"/>
                <a:ea typeface="Times New Roman"/>
              </a:rPr>
              <a:t> С</a:t>
            </a:r>
            <a:r>
              <a:rPr lang="en-US" sz="1400" dirty="0" err="1">
                <a:solidFill>
                  <a:srgbClr val="002060"/>
                </a:solidFill>
                <a:latin typeface="Times New Roman"/>
                <a:ea typeface="Times New Roman"/>
              </a:rPr>
              <a:t>onduct</a:t>
            </a:r>
            <a:r>
              <a:rPr lang="en-US" sz="1400" dirty="0">
                <a:solidFill>
                  <a:srgbClr val="002060"/>
                </a:solidFill>
                <a:latin typeface="Times New Roman"/>
                <a:ea typeface="Times New Roman"/>
              </a:rPr>
              <a:t> a comparative analysis of the Manager's leadership styles.</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4. Organizational structure and organizational culture of modern school.</a:t>
            </a:r>
            <a:endParaRPr lang="ru-RU" sz="1400" dirty="0">
              <a:solidFill>
                <a:srgbClr val="002060"/>
              </a:solidFill>
              <a:latin typeface="Times New Roman"/>
              <a:ea typeface="Times New Roman"/>
            </a:endParaRPr>
          </a:p>
          <a:p>
            <a:pPr algn="just">
              <a:spcAft>
                <a:spcPts val="0"/>
              </a:spcAft>
            </a:pPr>
            <a:r>
              <a:rPr lang="en-US" sz="1400" b="1" dirty="0">
                <a:solidFill>
                  <a:srgbClr val="002060"/>
                </a:solidFill>
                <a:latin typeface="Times New Roman"/>
                <a:ea typeface="Times New Roman"/>
              </a:rPr>
              <a:t>9) Theme: School Manager activities</a:t>
            </a:r>
            <a:endParaRPr lang="ru-RU" sz="1400" dirty="0">
              <a:solidFill>
                <a:srgbClr val="002060"/>
              </a:solidFill>
              <a:latin typeface="Times New Roman"/>
              <a:ea typeface="Times New Roman"/>
            </a:endParaRPr>
          </a:p>
          <a:p>
            <a:pPr marL="228600">
              <a:spcAft>
                <a:spcPts val="0"/>
              </a:spcAft>
              <a:tabLst>
                <a:tab pos="456565" algn="l"/>
              </a:tabLst>
            </a:pPr>
            <a:r>
              <a:rPr lang="en-US" sz="1400" dirty="0">
                <a:solidFill>
                  <a:srgbClr val="002060"/>
                </a:solidFill>
                <a:latin typeface="Times New Roman"/>
                <a:ea typeface="Cambria"/>
              </a:rPr>
              <a:t>Learning objectives: </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1. What are the system-functional basis of the school Manager and its types? Read reviews of different scientists in this direction (N. V. </a:t>
            </a:r>
            <a:r>
              <a:rPr lang="en-US" sz="1400" dirty="0" err="1">
                <a:solidFill>
                  <a:srgbClr val="002060"/>
                </a:solidFill>
                <a:latin typeface="Times New Roman"/>
                <a:ea typeface="Times New Roman"/>
              </a:rPr>
              <a:t>Kuzmina</a:t>
            </a:r>
            <a:r>
              <a:rPr lang="en-US" sz="1400" dirty="0">
                <a:solidFill>
                  <a:srgbClr val="002060"/>
                </a:solidFill>
                <a:latin typeface="Times New Roman"/>
                <a:ea typeface="Times New Roman"/>
              </a:rPr>
              <a:t>, V. </a:t>
            </a:r>
            <a:r>
              <a:rPr lang="en-US" sz="1400" dirty="0" err="1">
                <a:solidFill>
                  <a:srgbClr val="002060"/>
                </a:solidFill>
                <a:latin typeface="Times New Roman"/>
                <a:ea typeface="Times New Roman"/>
              </a:rPr>
              <a:t>Yakunin</a:t>
            </a:r>
            <a:r>
              <a:rPr lang="en-US" sz="1400" dirty="0">
                <a:solidFill>
                  <a:srgbClr val="002060"/>
                </a:solidFill>
                <a:latin typeface="Times New Roman"/>
                <a:ea typeface="Times New Roman"/>
              </a:rPr>
              <a:t>, J. A. </a:t>
            </a:r>
            <a:r>
              <a:rPr lang="en-US" sz="1400" dirty="0" err="1">
                <a:solidFill>
                  <a:srgbClr val="002060"/>
                </a:solidFill>
                <a:latin typeface="Times New Roman"/>
                <a:ea typeface="Times New Roman"/>
              </a:rPr>
              <a:t>Konarzewski</a:t>
            </a:r>
            <a:r>
              <a:rPr lang="en-US" sz="1400" dirty="0">
                <a:solidFill>
                  <a:srgbClr val="002060"/>
                </a:solidFill>
                <a:latin typeface="Times New Roman"/>
                <a:ea typeface="Times New Roman"/>
              </a:rPr>
              <a:t> etc.)</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2. What are the conditions that ensure the effective operation of the school Manager </a:t>
            </a:r>
            <a:r>
              <a:rPr lang="en-US" sz="1400" dirty="0" err="1">
                <a:solidFill>
                  <a:srgbClr val="002060"/>
                </a:solidFill>
                <a:latin typeface="Times New Roman"/>
                <a:ea typeface="Times New Roman"/>
              </a:rPr>
              <a:t>Manager</a:t>
            </a:r>
            <a:r>
              <a:rPr lang="en-US" sz="1400" dirty="0">
                <a:solidFill>
                  <a:srgbClr val="002060"/>
                </a:solidFill>
                <a:latin typeface="Times New Roman"/>
                <a:ea typeface="Times New Roman"/>
              </a:rPr>
              <a:t>?</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3. Model of competences of school principal.</a:t>
            </a:r>
            <a:endParaRPr lang="ru-RU" sz="1400" dirty="0">
              <a:solidFill>
                <a:srgbClr val="002060"/>
              </a:solidFill>
              <a:latin typeface="Times New Roman"/>
              <a:ea typeface="Times New Roman"/>
            </a:endParaRPr>
          </a:p>
          <a:p>
            <a:pPr algn="just">
              <a:spcAft>
                <a:spcPts val="0"/>
              </a:spcAft>
            </a:pPr>
            <a:r>
              <a:rPr lang="en-US" sz="1400" b="1" dirty="0">
                <a:solidFill>
                  <a:srgbClr val="002060"/>
                </a:solidFill>
                <a:latin typeface="Times New Roman"/>
                <a:ea typeface="Times New Roman"/>
              </a:rPr>
              <a:t>10) Theme: Principles of school management based on management</a:t>
            </a:r>
            <a:endParaRPr lang="ru-RU" sz="1400" dirty="0">
              <a:solidFill>
                <a:srgbClr val="002060"/>
              </a:solidFill>
              <a:latin typeface="Times New Roman"/>
              <a:ea typeface="Times New Roman"/>
            </a:endParaRPr>
          </a:p>
          <a:p>
            <a:pPr marL="228600">
              <a:spcAft>
                <a:spcPts val="0"/>
              </a:spcAft>
              <a:tabLst>
                <a:tab pos="456565" algn="l"/>
              </a:tabLst>
            </a:pPr>
            <a:r>
              <a:rPr lang="en-US" sz="1400" dirty="0">
                <a:solidFill>
                  <a:srgbClr val="002060"/>
                </a:solidFill>
                <a:latin typeface="Times New Roman"/>
                <a:ea typeface="Cambria"/>
              </a:rPr>
              <a:t>Learning objectives: </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1. How do you understand the inter-subjective management relations in pedagogy? Its analysis from the point of view of the relationship between teacher and student in the management of the educational process and the relationship between administration and managers in the management process </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2.name the objects and subjects related to the school management system based on management.</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3. Analysis from the point of view of the relationship between teacher and student in the management of the educational process and the relationship between administration and managers in the management process. </a:t>
            </a:r>
            <a:endParaRPr lang="ru-RU" sz="1400" dirty="0">
              <a:solidFill>
                <a:srgbClr val="002060"/>
              </a:solidFill>
              <a:latin typeface="Times New Roman"/>
              <a:ea typeface="Times New Roman"/>
            </a:endParaRPr>
          </a:p>
          <a:p>
            <a:pPr marL="0" marR="0" lvl="0" indent="0" algn="just" defTabSz="914400" rtl="0" eaLnBrk="0" fontAlgn="base" latinLnBrk="0" hangingPunct="0">
              <a:lnSpc>
                <a:spcPct val="100000"/>
              </a:lnSpc>
              <a:spcBef>
                <a:spcPct val="0"/>
              </a:spcBef>
              <a:spcAft>
                <a:spcPct val="0"/>
              </a:spcAft>
              <a:buClrTx/>
              <a:buSzTx/>
              <a:buFontTx/>
              <a:buNone/>
              <a:tabLst>
                <a:tab pos="90488" algn="l"/>
                <a:tab pos="180975" algn="l"/>
              </a:tabLst>
            </a:pPr>
            <a:r>
              <a:rPr kumimoji="0" lang="kk-KZ" sz="14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r>
            <a:br>
              <a:rPr kumimoji="0" lang="kk-KZ" sz="14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br>
            <a:r>
              <a:rPr kumimoji="0" lang="kk-KZ" sz="14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t/>
            </a:r>
            <a:br>
              <a:rPr kumimoji="0" lang="kk-KZ" sz="1400" b="1" i="0" u="none" strike="noStrike" cap="none" normalizeH="0" baseline="0" dirty="0" smtClean="0">
                <a:ln>
                  <a:noFill/>
                </a:ln>
                <a:solidFill>
                  <a:schemeClr val="accent6">
                    <a:lumMod val="50000"/>
                  </a:schemeClr>
                </a:solidFill>
                <a:effectLst/>
                <a:latin typeface="Times New Roman" pitchFamily="18" charset="0"/>
                <a:ea typeface="Times New Roman" pitchFamily="18" charset="0"/>
                <a:cs typeface="Times New Roman" pitchFamily="18" charset="0"/>
              </a:rPr>
            </a:br>
            <a:endParaRPr kumimoji="0" lang="kk-KZ" sz="1400" b="0" i="0" u="none" strike="noStrike" cap="none" normalizeH="0" baseline="0" dirty="0" smtClean="0">
              <a:ln>
                <a:noFill/>
              </a:ln>
              <a:solidFill>
                <a:schemeClr val="accent6">
                  <a:lumMod val="50000"/>
                </a:schemeClr>
              </a:solidFill>
              <a:effectLst/>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395536" y="333817"/>
            <a:ext cx="828092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spcAft>
                <a:spcPts val="0"/>
              </a:spcAft>
            </a:pPr>
            <a:r>
              <a:rPr lang="en-US" sz="1400" b="1" dirty="0">
                <a:solidFill>
                  <a:srgbClr val="002060"/>
                </a:solidFill>
                <a:latin typeface="Times New Roman"/>
                <a:ea typeface="Times New Roman"/>
              </a:rPr>
              <a:t>11) Theme: Intra-school diagnostics</a:t>
            </a:r>
            <a:endParaRPr lang="ru-RU" sz="1400" dirty="0">
              <a:solidFill>
                <a:srgbClr val="002060"/>
              </a:solidFill>
              <a:latin typeface="Times New Roman"/>
              <a:ea typeface="Times New Roman"/>
            </a:endParaRPr>
          </a:p>
          <a:p>
            <a:pPr marL="228600">
              <a:spcAft>
                <a:spcPts val="0"/>
              </a:spcAft>
              <a:tabLst>
                <a:tab pos="456565" algn="l"/>
              </a:tabLst>
            </a:pPr>
            <a:r>
              <a:rPr lang="en-US" sz="1400" dirty="0">
                <a:solidFill>
                  <a:srgbClr val="002060"/>
                </a:solidFill>
                <a:latin typeface="Times New Roman"/>
                <a:ea typeface="Cambria"/>
              </a:rPr>
              <a:t>Learning objectives: </a:t>
            </a:r>
            <a:endParaRPr lang="ru-RU" sz="1400" dirty="0">
              <a:solidFill>
                <a:srgbClr val="002060"/>
              </a:solidFill>
              <a:latin typeface="Times New Roman"/>
              <a:ea typeface="Times New Roman"/>
            </a:endParaRPr>
          </a:p>
          <a:p>
            <a:pPr>
              <a:spcAft>
                <a:spcPts val="0"/>
              </a:spcAft>
            </a:pPr>
            <a:r>
              <a:rPr lang="en-US" sz="1400" dirty="0">
                <a:solidFill>
                  <a:srgbClr val="002060"/>
                </a:solidFill>
                <a:latin typeface="Times New Roman"/>
                <a:ea typeface="Times New Roman"/>
              </a:rPr>
              <a:t>1. On the basis of what diagnostic methods are evaluated the actions of students?</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2. "am I ready to become a teacher? Write a reflexive essay on the topic:" problems in this direction and attempts to solve them"</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3. Diagnostic methods in the activity of teachers and methods of development professional competences of teachers. </a:t>
            </a:r>
            <a:endParaRPr lang="ru-RU" sz="1400" dirty="0">
              <a:solidFill>
                <a:srgbClr val="002060"/>
              </a:solidFill>
              <a:latin typeface="Times New Roman"/>
              <a:ea typeface="Times New Roman"/>
            </a:endParaRPr>
          </a:p>
          <a:p>
            <a:pPr>
              <a:spcAft>
                <a:spcPts val="0"/>
              </a:spcAft>
            </a:pPr>
            <a:r>
              <a:rPr lang="en-US" sz="1400" b="1" dirty="0">
                <a:solidFill>
                  <a:srgbClr val="002060"/>
                </a:solidFill>
                <a:latin typeface="Times New Roman"/>
                <a:ea typeface="Times New Roman"/>
              </a:rPr>
              <a:t>12) Theme: Technology of school educational process management</a:t>
            </a:r>
            <a:endParaRPr lang="ru-RU" sz="1400" dirty="0">
              <a:solidFill>
                <a:srgbClr val="002060"/>
              </a:solidFill>
              <a:latin typeface="Times New Roman"/>
              <a:ea typeface="Times New Roman"/>
            </a:endParaRPr>
          </a:p>
          <a:p>
            <a:pPr marL="228600">
              <a:spcAft>
                <a:spcPts val="0"/>
              </a:spcAft>
              <a:tabLst>
                <a:tab pos="456565" algn="l"/>
              </a:tabLst>
            </a:pPr>
            <a:r>
              <a:rPr lang="en-US" sz="1400" dirty="0">
                <a:solidFill>
                  <a:srgbClr val="002060"/>
                </a:solidFill>
                <a:latin typeface="Times New Roman"/>
                <a:ea typeface="Cambria"/>
              </a:rPr>
              <a:t>Learning objectives: </a:t>
            </a:r>
            <a:endParaRPr lang="ru-RU" sz="1400" dirty="0">
              <a:solidFill>
                <a:srgbClr val="002060"/>
              </a:solidFill>
              <a:latin typeface="Times New Roman"/>
              <a:ea typeface="Times New Roman"/>
            </a:endParaRPr>
          </a:p>
          <a:p>
            <a:pPr>
              <a:spcAft>
                <a:spcPts val="0"/>
              </a:spcAft>
            </a:pPr>
            <a:r>
              <a:rPr lang="en-US" sz="1400" dirty="0">
                <a:solidFill>
                  <a:srgbClr val="002060"/>
                </a:solidFill>
                <a:latin typeface="Times New Roman"/>
                <a:ea typeface="Times New Roman"/>
              </a:rPr>
              <a:t>1. What are the conditions for the implementation of personality-oriented content of school management? Analysis of the content of each of them </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2. Make a file of technologies aimed at personal development, and the works of the authors who create it, and present your group.</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 </a:t>
            </a:r>
            <a:endParaRPr lang="ru-RU" sz="1400" dirty="0">
              <a:solidFill>
                <a:srgbClr val="002060"/>
              </a:solidFill>
              <a:latin typeface="Times New Roman"/>
              <a:ea typeface="Times New Roman"/>
            </a:endParaRPr>
          </a:p>
          <a:p>
            <a:pPr algn="just">
              <a:spcAft>
                <a:spcPts val="0"/>
              </a:spcAft>
            </a:pPr>
            <a:r>
              <a:rPr lang="en-US" sz="1400" b="1" dirty="0">
                <a:solidFill>
                  <a:srgbClr val="002060"/>
                </a:solidFill>
                <a:latin typeface="Times New Roman"/>
                <a:ea typeface="Times New Roman"/>
              </a:rPr>
              <a:t>13) Theme: Implementation of management in the practical activities of the school</a:t>
            </a:r>
            <a:endParaRPr lang="ru-RU" sz="1400" dirty="0">
              <a:solidFill>
                <a:srgbClr val="002060"/>
              </a:solidFill>
              <a:latin typeface="Times New Roman"/>
              <a:ea typeface="Times New Roman"/>
            </a:endParaRPr>
          </a:p>
          <a:p>
            <a:pPr marL="228600">
              <a:spcAft>
                <a:spcPts val="0"/>
              </a:spcAft>
              <a:tabLst>
                <a:tab pos="456565" algn="l"/>
              </a:tabLst>
            </a:pPr>
            <a:r>
              <a:rPr lang="en-US" sz="1400" dirty="0">
                <a:solidFill>
                  <a:srgbClr val="002060"/>
                </a:solidFill>
                <a:latin typeface="Times New Roman"/>
                <a:ea typeface="Cambria"/>
              </a:rPr>
              <a:t>Learning objectives: </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1. Influence on the formation of management competencies from the point of view of management</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2. Formation of competence quality of the school head.</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3. Interrelations between school culture and school climate.</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 </a:t>
            </a:r>
            <a:endParaRPr lang="ru-RU" sz="1400" dirty="0">
              <a:solidFill>
                <a:srgbClr val="002060"/>
              </a:solidFill>
              <a:latin typeface="Times New Roman"/>
              <a:ea typeface="Times New Roman"/>
            </a:endParaRPr>
          </a:p>
          <a:p>
            <a:pPr>
              <a:spcAft>
                <a:spcPts val="0"/>
              </a:spcAft>
            </a:pPr>
            <a:r>
              <a:rPr lang="en-US" sz="1400" b="1" dirty="0">
                <a:solidFill>
                  <a:srgbClr val="002060"/>
                </a:solidFill>
                <a:latin typeface="Times New Roman"/>
                <a:ea typeface="Times New Roman"/>
              </a:rPr>
              <a:t>14) Theme: Professional activity of the Manager.</a:t>
            </a:r>
            <a:endParaRPr lang="ru-RU" sz="1400" dirty="0">
              <a:solidFill>
                <a:srgbClr val="002060"/>
              </a:solidFill>
              <a:latin typeface="Times New Roman"/>
              <a:ea typeface="Times New Roman"/>
            </a:endParaRPr>
          </a:p>
          <a:p>
            <a:pPr marL="228600">
              <a:spcAft>
                <a:spcPts val="0"/>
              </a:spcAft>
              <a:tabLst>
                <a:tab pos="456565" algn="l"/>
              </a:tabLst>
            </a:pPr>
            <a:r>
              <a:rPr lang="en-US" sz="1400" dirty="0">
                <a:solidFill>
                  <a:srgbClr val="002060"/>
                </a:solidFill>
                <a:latin typeface="Times New Roman"/>
                <a:ea typeface="Cambria"/>
              </a:rPr>
              <a:t>Learning objectives: </a:t>
            </a:r>
            <a:endParaRPr lang="ru-RU" sz="1400" dirty="0">
              <a:solidFill>
                <a:srgbClr val="002060"/>
              </a:solidFill>
              <a:latin typeface="Times New Roman"/>
              <a:ea typeface="Times New Roman"/>
            </a:endParaRPr>
          </a:p>
          <a:p>
            <a:pPr>
              <a:spcAft>
                <a:spcPts val="0"/>
              </a:spcAft>
            </a:pPr>
            <a:r>
              <a:rPr lang="en-US" sz="1400" dirty="0">
                <a:solidFill>
                  <a:srgbClr val="002060"/>
                </a:solidFill>
                <a:latin typeface="Times New Roman"/>
                <a:ea typeface="Times New Roman"/>
              </a:rPr>
              <a:t>1. Comparative analysis of management styles Manager</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2. Conditions to ensure the effective operation of the school Manager</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3. Professional learning community and methods of professional development of teachers.</a:t>
            </a:r>
            <a:endParaRPr lang="ru-RU" sz="1400" dirty="0">
              <a:solidFill>
                <a:srgbClr val="002060"/>
              </a:solidFill>
              <a:latin typeface="Times New Roman"/>
              <a:ea typeface="Times New Roman"/>
            </a:endParaRPr>
          </a:p>
          <a:p>
            <a:pPr>
              <a:spcAft>
                <a:spcPts val="0"/>
              </a:spcAft>
            </a:pPr>
            <a:r>
              <a:rPr lang="en-US" sz="1400" b="1" dirty="0">
                <a:solidFill>
                  <a:srgbClr val="002060"/>
                </a:solidFill>
                <a:latin typeface="Times New Roman"/>
                <a:ea typeface="Times New Roman"/>
              </a:rPr>
              <a:t>15) Theme: Management factors</a:t>
            </a:r>
            <a:endParaRPr lang="ru-RU" sz="1400" dirty="0">
              <a:solidFill>
                <a:srgbClr val="002060"/>
              </a:solidFill>
              <a:latin typeface="Times New Roman"/>
              <a:ea typeface="Times New Roman"/>
            </a:endParaRPr>
          </a:p>
          <a:p>
            <a:pPr marL="228600">
              <a:spcAft>
                <a:spcPts val="0"/>
              </a:spcAft>
              <a:tabLst>
                <a:tab pos="456565" algn="l"/>
              </a:tabLst>
            </a:pPr>
            <a:r>
              <a:rPr lang="en-US" sz="1400" dirty="0">
                <a:solidFill>
                  <a:srgbClr val="002060"/>
                </a:solidFill>
                <a:latin typeface="Times New Roman"/>
                <a:ea typeface="Cambria"/>
              </a:rPr>
              <a:t>Learning objectives: </a:t>
            </a:r>
            <a:endParaRPr lang="ru-RU" sz="1400" dirty="0">
              <a:solidFill>
                <a:srgbClr val="002060"/>
              </a:solidFill>
              <a:latin typeface="Times New Roman"/>
              <a:ea typeface="Times New Roman"/>
            </a:endParaRPr>
          </a:p>
          <a:p>
            <a:pPr>
              <a:spcAft>
                <a:spcPts val="0"/>
              </a:spcAft>
            </a:pPr>
            <a:r>
              <a:rPr lang="en-US" sz="1400" dirty="0">
                <a:solidFill>
                  <a:srgbClr val="002060"/>
                </a:solidFill>
                <a:latin typeface="Times New Roman"/>
                <a:ea typeface="Times New Roman"/>
              </a:rPr>
              <a:t>1. Operation control. Planning.</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2. Problem-functional management.</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Times New Roman"/>
              </a:rPr>
              <a:t>3. Manager competence to develop school culture and school climate.</a:t>
            </a:r>
            <a:endParaRPr lang="ru-RU" sz="1400" dirty="0">
              <a:solidFill>
                <a:srgbClr val="002060"/>
              </a:solidFill>
              <a:effectLst/>
              <a:latin typeface="Times New Roman"/>
              <a:ea typeface="Times New Roman"/>
            </a:endParaRPr>
          </a:p>
        </p:txBody>
      </p:sp>
    </p:spTree>
    <p:extLst>
      <p:ext uri="{BB962C8B-B14F-4D97-AF65-F5344CB8AC3E}">
        <p14:creationId xmlns:p14="http://schemas.microsoft.com/office/powerpoint/2010/main" val="8795831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395536" y="333817"/>
            <a:ext cx="828092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342900" algn="just">
              <a:spcAft>
                <a:spcPts val="0"/>
              </a:spcAft>
            </a:pPr>
            <a:r>
              <a:rPr lang="kk-KZ" sz="1400" b="1" dirty="0">
                <a:solidFill>
                  <a:srgbClr val="002060"/>
                </a:solidFill>
                <a:latin typeface="Times New Roman"/>
                <a:ea typeface="Times New Roman"/>
              </a:rPr>
              <a:t>Boundary control tasks</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MS Mincho"/>
              </a:rPr>
              <a:t>Control tasks 1-7 weeks</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MS Mincho"/>
              </a:rPr>
              <a:t>1. How do you understand the need to introduce education management into the practice of educational institutions?</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MS Mincho"/>
              </a:rPr>
              <a:t>2.</a:t>
            </a:r>
            <a:r>
              <a:rPr lang="en-US" sz="1400" dirty="0">
                <a:solidFill>
                  <a:srgbClr val="002060"/>
                </a:solidFill>
                <a:latin typeface="Times New Roman"/>
                <a:ea typeface="MS Mincho"/>
              </a:rPr>
              <a:t>R</a:t>
            </a:r>
            <a:r>
              <a:rPr lang="kk-KZ" sz="1400" dirty="0">
                <a:solidFill>
                  <a:srgbClr val="002060"/>
                </a:solidFill>
                <a:latin typeface="Times New Roman"/>
                <a:ea typeface="MS Mincho"/>
              </a:rPr>
              <a:t>eview of modern domestic and foreign pedagogical management.</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MS Mincho"/>
              </a:rPr>
              <a:t>3.</a:t>
            </a:r>
            <a:r>
              <a:rPr lang="en-US" sz="1400" dirty="0">
                <a:solidFill>
                  <a:srgbClr val="002060"/>
                </a:solidFill>
                <a:latin typeface="Times New Roman"/>
                <a:ea typeface="MS Mincho"/>
              </a:rPr>
              <a:t>A</a:t>
            </a:r>
            <a:r>
              <a:rPr lang="kk-KZ" sz="1400" dirty="0">
                <a:solidFill>
                  <a:srgbClr val="002060"/>
                </a:solidFill>
                <a:latin typeface="Times New Roman"/>
                <a:ea typeface="MS Mincho"/>
              </a:rPr>
              <a:t>nalyze the goals and objectives of the new meaningful education in accordance with the strategic objectives of the development of education of the Republic of Kazakhstan until 20</a:t>
            </a:r>
            <a:r>
              <a:rPr lang="en-US" sz="1400" dirty="0">
                <a:solidFill>
                  <a:srgbClr val="002060"/>
                </a:solidFill>
                <a:latin typeface="Times New Roman"/>
                <a:ea typeface="MS Mincho"/>
              </a:rPr>
              <a:t>25</a:t>
            </a:r>
            <a:r>
              <a:rPr lang="kk-KZ" sz="1400" dirty="0">
                <a:solidFill>
                  <a:srgbClr val="002060"/>
                </a:solidFill>
                <a:latin typeface="Times New Roman"/>
                <a:ea typeface="MS Mincho"/>
              </a:rPr>
              <a:t>.</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MS Mincho"/>
              </a:rPr>
              <a:t>4. How could you identify new approaches to education management in line with this concept?</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MS Mincho"/>
              </a:rPr>
              <a:t>5. Description of management methods. </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MS Mincho"/>
              </a:rPr>
              <a:t>6.    What are the innovative management principles, give them the concept</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MS Mincho"/>
              </a:rPr>
              <a:t>7. Characteristic for the innovation management.</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MS Mincho"/>
              </a:rPr>
              <a:t>8. Pedagogical management functions and their features.</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MS Mincho"/>
              </a:rPr>
              <a:t>9. Methods of analysis and goal setting in school management.</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MS Mincho"/>
              </a:rPr>
              <a:t>10.  The main functional duties of the head of a secondary school</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MS Mincho"/>
              </a:rPr>
              <a:t>Control tasks for 8-15 weeks</a:t>
            </a:r>
            <a:endParaRPr lang="ru-RU" sz="1400" dirty="0">
              <a:solidFill>
                <a:srgbClr val="002060"/>
              </a:solidFill>
              <a:latin typeface="Times New Roman"/>
              <a:ea typeface="Times New Roman"/>
            </a:endParaRPr>
          </a:p>
          <a:p>
            <a:pPr algn="just">
              <a:spcAft>
                <a:spcPts val="0"/>
              </a:spcAft>
            </a:pPr>
            <a:r>
              <a:rPr lang="kk-KZ" sz="1400" dirty="0">
                <a:solidFill>
                  <a:srgbClr val="002060"/>
                </a:solidFill>
                <a:latin typeface="Times New Roman"/>
                <a:ea typeface="MS Mincho"/>
              </a:rPr>
              <a:t>1. Competences and qualities of school principal</a:t>
            </a:r>
            <a:r>
              <a:rPr lang="en-US" sz="1400" dirty="0">
                <a:solidFill>
                  <a:srgbClr val="002060"/>
                </a:solidFill>
                <a:latin typeface="Times New Roman"/>
                <a:ea typeface="MS Mincho"/>
              </a:rPr>
              <a:t>.</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MS Mincho"/>
              </a:rPr>
              <a:t>2. Culture of management by the head of the school.  </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MS Mincho"/>
              </a:rPr>
              <a:t>3. The concept of leadership style, factors of its formation.</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MS Mincho"/>
              </a:rPr>
              <a:t>4. The most important characteristics of educational process management on the basis of management.</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MS Mincho"/>
              </a:rPr>
              <a:t>5. Principles of management and types of communication between student and teacher.</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MS Mincho"/>
              </a:rPr>
              <a:t>6. Diagnostics of intra-school management in pedagogical practice</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MS Mincho"/>
              </a:rPr>
              <a:t>7. Fundamentals of building technology management school educational process.</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MS Mincho"/>
              </a:rPr>
              <a:t>8. The effectiveness of the implementation of management in the practical activities of the school.</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MS Mincho"/>
              </a:rPr>
              <a:t>9. Professional learning community in school and their development.</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MS Mincho"/>
              </a:rPr>
              <a:t>10. Psychological and ethical aspects of human interaction in the system of horizontal and vertical connections. </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MS Mincho"/>
              </a:rPr>
              <a:t>11. </a:t>
            </a:r>
            <a:r>
              <a:rPr lang="kk-KZ" sz="1400" dirty="0">
                <a:solidFill>
                  <a:srgbClr val="002060"/>
                </a:solidFill>
                <a:latin typeface="Times New Roman"/>
                <a:ea typeface="MS Mincho"/>
              </a:rPr>
              <a:t>What changes require the introduction of new standards of education in the content of management of educational institutions, changing the content of secondary schools?</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MS Mincho"/>
              </a:rPr>
              <a:t>12</a:t>
            </a:r>
            <a:r>
              <a:rPr lang="kk-KZ" sz="1400" dirty="0">
                <a:solidFill>
                  <a:srgbClr val="002060"/>
                </a:solidFill>
                <a:latin typeface="Times New Roman"/>
                <a:ea typeface="MS Mincho"/>
              </a:rPr>
              <a:t>.</a:t>
            </a:r>
            <a:r>
              <a:rPr lang="en-US" sz="1400" dirty="0">
                <a:solidFill>
                  <a:srgbClr val="002060"/>
                </a:solidFill>
                <a:latin typeface="Times New Roman"/>
                <a:ea typeface="MS Mincho"/>
              </a:rPr>
              <a:t> A</a:t>
            </a:r>
            <a:r>
              <a:rPr lang="kk-KZ" sz="1400" dirty="0">
                <a:solidFill>
                  <a:srgbClr val="002060"/>
                </a:solidFill>
                <a:latin typeface="Times New Roman"/>
                <a:ea typeface="MS Mincho"/>
              </a:rPr>
              <a:t>nalyze the key aspects of the content of new knowledge.</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MS Mincho"/>
              </a:rPr>
              <a:t>13</a:t>
            </a:r>
            <a:r>
              <a:rPr lang="kk-KZ" sz="1400" dirty="0">
                <a:solidFill>
                  <a:srgbClr val="002060"/>
                </a:solidFill>
                <a:latin typeface="Times New Roman"/>
                <a:ea typeface="MS Mincho"/>
              </a:rPr>
              <a:t>. How can management from the point of view of management contribute to the formation of competencies?</a:t>
            </a:r>
            <a:endParaRPr lang="ru-RU" sz="1400" dirty="0">
              <a:solidFill>
                <a:srgbClr val="002060"/>
              </a:solidFill>
              <a:latin typeface="Times New Roman"/>
              <a:ea typeface="Times New Roman"/>
            </a:endParaRPr>
          </a:p>
          <a:p>
            <a:pPr algn="just">
              <a:spcAft>
                <a:spcPts val="0"/>
              </a:spcAft>
            </a:pPr>
            <a:r>
              <a:rPr lang="en-US" sz="1400" dirty="0">
                <a:solidFill>
                  <a:srgbClr val="002060"/>
                </a:solidFill>
                <a:latin typeface="Times New Roman"/>
                <a:ea typeface="MS Mincho"/>
              </a:rPr>
              <a:t>14</a:t>
            </a:r>
            <a:r>
              <a:rPr lang="kk-KZ" sz="1400" dirty="0">
                <a:solidFill>
                  <a:srgbClr val="002060"/>
                </a:solidFill>
                <a:latin typeface="Times New Roman"/>
                <a:ea typeface="MS Mincho"/>
              </a:rPr>
              <a:t>.</a:t>
            </a:r>
            <a:r>
              <a:rPr lang="en-US" sz="1400" dirty="0">
                <a:solidFill>
                  <a:srgbClr val="002060"/>
                </a:solidFill>
                <a:latin typeface="Times New Roman"/>
                <a:ea typeface="MS Mincho"/>
              </a:rPr>
              <a:t> M</a:t>
            </a:r>
            <a:r>
              <a:rPr lang="kk-KZ" sz="1400" dirty="0">
                <a:solidFill>
                  <a:srgbClr val="002060"/>
                </a:solidFill>
                <a:latin typeface="Times New Roman"/>
                <a:ea typeface="MS Mincho"/>
              </a:rPr>
              <a:t>ake up the quality of competence of the school principal.</a:t>
            </a:r>
            <a:endParaRPr lang="ru-RU" sz="1400" dirty="0">
              <a:solidFill>
                <a:srgbClr val="002060"/>
              </a:solidFill>
              <a:effectLst/>
              <a:latin typeface="Times New Roman"/>
              <a:ea typeface="Times New Roman"/>
            </a:endParaRPr>
          </a:p>
        </p:txBody>
      </p:sp>
    </p:spTree>
    <p:extLst>
      <p:ext uri="{BB962C8B-B14F-4D97-AF65-F5344CB8AC3E}">
        <p14:creationId xmlns:p14="http://schemas.microsoft.com/office/powerpoint/2010/main" val="36911511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107504" y="241484"/>
            <a:ext cx="8928992"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spcAft>
                <a:spcPts val="0"/>
              </a:spcAft>
            </a:pPr>
            <a:r>
              <a:rPr lang="kk-KZ" sz="1100" b="1" dirty="0">
                <a:solidFill>
                  <a:srgbClr val="002060"/>
                </a:solidFill>
                <a:latin typeface="Times New Roman"/>
                <a:ea typeface="MS Mincho"/>
              </a:rPr>
              <a:t>Questions and tasks for exam preparation</a:t>
            </a:r>
            <a:endParaRPr lang="ru-RU" sz="1100" dirty="0">
              <a:solidFill>
                <a:srgbClr val="002060"/>
              </a:solidFill>
              <a:latin typeface="Times New Roman"/>
              <a:ea typeface="Times New Roman"/>
            </a:endParaRPr>
          </a:p>
          <a:p>
            <a:pPr algn="just">
              <a:spcAft>
                <a:spcPts val="0"/>
              </a:spcAft>
            </a:pPr>
            <a:r>
              <a:rPr lang="kk-KZ" sz="1100" dirty="0">
                <a:solidFill>
                  <a:srgbClr val="002060"/>
                </a:solidFill>
                <a:latin typeface="Times New Roman"/>
                <a:ea typeface="MS Mincho"/>
              </a:rPr>
              <a:t>1. The need for management development in modern conditions. Manager tasks.</a:t>
            </a:r>
            <a:endParaRPr lang="ru-RU" sz="1100" dirty="0">
              <a:solidFill>
                <a:srgbClr val="002060"/>
              </a:solidFill>
              <a:latin typeface="Times New Roman"/>
              <a:ea typeface="Times New Roman"/>
            </a:endParaRPr>
          </a:p>
          <a:p>
            <a:pPr algn="just">
              <a:spcAft>
                <a:spcPts val="0"/>
              </a:spcAft>
            </a:pPr>
            <a:r>
              <a:rPr lang="kk-KZ" sz="1100" dirty="0">
                <a:solidFill>
                  <a:srgbClr val="002060"/>
                </a:solidFill>
                <a:latin typeface="Times New Roman"/>
                <a:ea typeface="MS Mincho"/>
              </a:rPr>
              <a:t>2. Manager-organizer of the educational process. Basics of marketing.</a:t>
            </a:r>
            <a:endParaRPr lang="ru-RU" sz="1100" dirty="0">
              <a:solidFill>
                <a:srgbClr val="002060"/>
              </a:solidFill>
              <a:latin typeface="Times New Roman"/>
              <a:ea typeface="Times New Roman"/>
            </a:endParaRPr>
          </a:p>
          <a:p>
            <a:pPr algn="just">
              <a:spcAft>
                <a:spcPts val="0"/>
              </a:spcAft>
            </a:pPr>
            <a:r>
              <a:rPr lang="kk-KZ" sz="1100" dirty="0">
                <a:solidFill>
                  <a:srgbClr val="002060"/>
                </a:solidFill>
                <a:latin typeface="Times New Roman"/>
                <a:ea typeface="MS Mincho"/>
              </a:rPr>
              <a:t>3. Socio-psychological, ethno-cultural methods of management. Faith in a person. Distinctive signs of the unity of the participants.</a:t>
            </a:r>
            <a:endParaRPr lang="ru-RU" sz="1100" dirty="0">
              <a:solidFill>
                <a:srgbClr val="002060"/>
              </a:solidFill>
              <a:latin typeface="Times New Roman"/>
              <a:ea typeface="Times New Roman"/>
            </a:endParaRPr>
          </a:p>
          <a:p>
            <a:pPr algn="just">
              <a:spcAft>
                <a:spcPts val="0"/>
              </a:spcAft>
            </a:pPr>
            <a:r>
              <a:rPr lang="kk-KZ" sz="1100" dirty="0">
                <a:solidFill>
                  <a:srgbClr val="002060"/>
                </a:solidFill>
                <a:latin typeface="Times New Roman"/>
                <a:ea typeface="MS Mincho"/>
              </a:rPr>
              <a:t>4.new pedagogical thinking of the Manager.</a:t>
            </a:r>
            <a:endParaRPr lang="ru-RU" sz="1100" dirty="0">
              <a:solidFill>
                <a:srgbClr val="002060"/>
              </a:solidFill>
              <a:latin typeface="Times New Roman"/>
              <a:ea typeface="Times New Roman"/>
            </a:endParaRPr>
          </a:p>
          <a:p>
            <a:pPr algn="just">
              <a:spcAft>
                <a:spcPts val="0"/>
              </a:spcAft>
            </a:pPr>
            <a:r>
              <a:rPr lang="kk-KZ" sz="1100" dirty="0">
                <a:solidFill>
                  <a:srgbClr val="002060"/>
                </a:solidFill>
                <a:latin typeface="Times New Roman"/>
                <a:ea typeface="MS Mincho"/>
              </a:rPr>
              <a:t>5. The concept of school management. Modern school</a:t>
            </a:r>
            <a:endParaRPr lang="ru-RU" sz="1100" dirty="0">
              <a:solidFill>
                <a:srgbClr val="002060"/>
              </a:solidFill>
              <a:latin typeface="Times New Roman"/>
              <a:ea typeface="Times New Roman"/>
            </a:endParaRPr>
          </a:p>
          <a:p>
            <a:pPr algn="just">
              <a:spcAft>
                <a:spcPts val="0"/>
              </a:spcAft>
            </a:pPr>
            <a:r>
              <a:rPr lang="kk-KZ" sz="1100" dirty="0">
                <a:solidFill>
                  <a:srgbClr val="002060"/>
                </a:solidFill>
                <a:latin typeface="Times New Roman"/>
                <a:ea typeface="MS Mincho"/>
              </a:rPr>
              <a:t>Methodological bases, regularities and principles of </a:t>
            </a:r>
            <a:r>
              <a:rPr lang="en-US" sz="1100" dirty="0">
                <a:solidFill>
                  <a:srgbClr val="002060"/>
                </a:solidFill>
                <a:latin typeface="Times New Roman"/>
                <a:ea typeface="MS Mincho"/>
              </a:rPr>
              <a:t>pedagogical </a:t>
            </a:r>
            <a:r>
              <a:rPr lang="kk-KZ" sz="1100" dirty="0">
                <a:solidFill>
                  <a:srgbClr val="002060"/>
                </a:solidFill>
                <a:latin typeface="Times New Roman"/>
                <a:ea typeface="MS Mincho"/>
              </a:rPr>
              <a:t>management.</a:t>
            </a:r>
            <a:endParaRPr lang="ru-RU" sz="1100" dirty="0">
              <a:solidFill>
                <a:srgbClr val="002060"/>
              </a:solidFill>
              <a:latin typeface="Times New Roman"/>
              <a:ea typeface="Times New Roman"/>
            </a:endParaRPr>
          </a:p>
          <a:p>
            <a:pPr algn="just">
              <a:spcAft>
                <a:spcPts val="0"/>
              </a:spcAft>
            </a:pPr>
            <a:r>
              <a:rPr lang="kk-KZ" sz="1100" dirty="0">
                <a:solidFill>
                  <a:srgbClr val="002060"/>
                </a:solidFill>
                <a:latin typeface="Times New Roman"/>
                <a:ea typeface="MS Mincho"/>
              </a:rPr>
              <a:t>6. Methodological basis of school management.</a:t>
            </a:r>
            <a:endParaRPr lang="ru-RU" sz="1100" dirty="0">
              <a:solidFill>
                <a:srgbClr val="002060"/>
              </a:solidFill>
              <a:latin typeface="Times New Roman"/>
              <a:ea typeface="Times New Roman"/>
            </a:endParaRPr>
          </a:p>
          <a:p>
            <a:pPr algn="just">
              <a:spcAft>
                <a:spcPts val="0"/>
              </a:spcAft>
            </a:pPr>
            <a:r>
              <a:rPr lang="kk-KZ" sz="1100" dirty="0">
                <a:solidFill>
                  <a:srgbClr val="002060"/>
                </a:solidFill>
                <a:latin typeface="Times New Roman"/>
                <a:ea typeface="MS Mincho"/>
              </a:rPr>
              <a:t>7. Problem-functional management.   School education</a:t>
            </a:r>
            <a:endParaRPr lang="ru-RU" sz="1100" dirty="0">
              <a:solidFill>
                <a:srgbClr val="002060"/>
              </a:solidFill>
              <a:latin typeface="Times New Roman"/>
              <a:ea typeface="Times New Roman"/>
            </a:endParaRPr>
          </a:p>
          <a:p>
            <a:pPr algn="just">
              <a:spcAft>
                <a:spcPts val="0"/>
              </a:spcAft>
            </a:pPr>
            <a:r>
              <a:rPr lang="kk-KZ" sz="1100" dirty="0">
                <a:solidFill>
                  <a:srgbClr val="002060"/>
                </a:solidFill>
                <a:latin typeface="Times New Roman"/>
                <a:ea typeface="MS Mincho"/>
              </a:rPr>
              <a:t>Quality monitoring and solutions.</a:t>
            </a:r>
            <a:endParaRPr lang="ru-RU" sz="1100" dirty="0">
              <a:solidFill>
                <a:srgbClr val="002060"/>
              </a:solidFill>
              <a:latin typeface="Times New Roman"/>
              <a:ea typeface="Times New Roman"/>
            </a:endParaRPr>
          </a:p>
          <a:p>
            <a:pPr algn="just">
              <a:spcAft>
                <a:spcPts val="0"/>
              </a:spcAft>
            </a:pPr>
            <a:r>
              <a:rPr lang="kk-KZ" sz="1100" dirty="0">
                <a:solidFill>
                  <a:srgbClr val="002060"/>
                </a:solidFill>
                <a:latin typeface="Times New Roman"/>
                <a:ea typeface="MS Mincho"/>
              </a:rPr>
              <a:t>8. Development of management science. Management of the institution.</a:t>
            </a:r>
            <a:endParaRPr lang="ru-RU" sz="1100" dirty="0">
              <a:solidFill>
                <a:srgbClr val="002060"/>
              </a:solidFill>
              <a:latin typeface="Times New Roman"/>
              <a:ea typeface="Times New Roman"/>
            </a:endParaRPr>
          </a:p>
          <a:p>
            <a:pPr algn="just">
              <a:spcAft>
                <a:spcPts val="0"/>
              </a:spcAft>
            </a:pPr>
            <a:r>
              <a:rPr lang="kk-KZ" sz="1100" dirty="0">
                <a:solidFill>
                  <a:srgbClr val="002060"/>
                </a:solidFill>
                <a:latin typeface="Times New Roman"/>
                <a:ea typeface="MS Mincho"/>
              </a:rPr>
              <a:t>9. Level of management. Managerial work. Planning</a:t>
            </a:r>
            <a:endParaRPr lang="ru-RU" sz="1100" dirty="0">
              <a:solidFill>
                <a:srgbClr val="002060"/>
              </a:solidFill>
              <a:latin typeface="Times New Roman"/>
              <a:ea typeface="Times New Roman"/>
            </a:endParaRPr>
          </a:p>
          <a:p>
            <a:pPr algn="just">
              <a:spcAft>
                <a:spcPts val="0"/>
              </a:spcAft>
            </a:pPr>
            <a:r>
              <a:rPr lang="kk-KZ" sz="1100" dirty="0">
                <a:solidFill>
                  <a:srgbClr val="002060"/>
                </a:solidFill>
                <a:latin typeface="Times New Roman"/>
                <a:ea typeface="MS Mincho"/>
              </a:rPr>
              <a:t>10. Activity organization. The management of the school</a:t>
            </a:r>
            <a:endParaRPr lang="ru-RU" sz="1100" dirty="0">
              <a:solidFill>
                <a:srgbClr val="002060"/>
              </a:solidFill>
              <a:latin typeface="Times New Roman"/>
              <a:ea typeface="Times New Roman"/>
            </a:endParaRPr>
          </a:p>
          <a:p>
            <a:pPr algn="just">
              <a:spcAft>
                <a:spcPts val="0"/>
              </a:spcAft>
            </a:pPr>
            <a:r>
              <a:rPr lang="kk-KZ" sz="1100" dirty="0">
                <a:solidFill>
                  <a:srgbClr val="002060"/>
                </a:solidFill>
                <a:latin typeface="Times New Roman"/>
                <a:ea typeface="MS Mincho"/>
              </a:rPr>
              <a:t>11. Control. Strategy. Strategic management</a:t>
            </a:r>
            <a:endParaRPr lang="ru-RU" sz="1100" dirty="0">
              <a:solidFill>
                <a:srgbClr val="002060"/>
              </a:solidFill>
              <a:latin typeface="Times New Roman"/>
              <a:ea typeface="Times New Roman"/>
            </a:endParaRPr>
          </a:p>
          <a:p>
            <a:pPr algn="just">
              <a:spcAft>
                <a:spcPts val="0"/>
              </a:spcAft>
            </a:pPr>
            <a:r>
              <a:rPr lang="kk-KZ" sz="1100" dirty="0">
                <a:solidFill>
                  <a:srgbClr val="002060"/>
                </a:solidFill>
                <a:latin typeface="Times New Roman"/>
                <a:ea typeface="MS Mincho"/>
              </a:rPr>
              <a:t>12.</a:t>
            </a:r>
            <a:r>
              <a:rPr lang="en-US" sz="1100" dirty="0">
                <a:solidFill>
                  <a:srgbClr val="002060"/>
                </a:solidFill>
                <a:latin typeface="Times New Roman"/>
                <a:ea typeface="MS Mincho"/>
              </a:rPr>
              <a:t>O</a:t>
            </a:r>
            <a:r>
              <a:rPr lang="kk-KZ" sz="1100" dirty="0">
                <a:solidFill>
                  <a:srgbClr val="002060"/>
                </a:solidFill>
                <a:latin typeface="Times New Roman"/>
                <a:ea typeface="MS Mincho"/>
              </a:rPr>
              <a:t>rganization is a management system.</a:t>
            </a:r>
            <a:endParaRPr lang="ru-RU" sz="1100" dirty="0">
              <a:solidFill>
                <a:srgbClr val="002060"/>
              </a:solidFill>
              <a:latin typeface="Times New Roman"/>
              <a:ea typeface="Times New Roman"/>
            </a:endParaRPr>
          </a:p>
          <a:p>
            <a:pPr algn="just">
              <a:spcAft>
                <a:spcPts val="0"/>
              </a:spcAft>
            </a:pPr>
            <a:r>
              <a:rPr lang="kk-KZ" sz="1100" dirty="0">
                <a:solidFill>
                  <a:srgbClr val="002060"/>
                </a:solidFill>
                <a:latin typeface="Times New Roman"/>
                <a:ea typeface="MS Mincho"/>
              </a:rPr>
              <a:t>13. Technology of management decision-making.</a:t>
            </a:r>
            <a:endParaRPr lang="ru-RU" sz="1100" dirty="0">
              <a:solidFill>
                <a:srgbClr val="002060"/>
              </a:solidFill>
              <a:latin typeface="Times New Roman"/>
              <a:ea typeface="Times New Roman"/>
            </a:endParaRPr>
          </a:p>
          <a:p>
            <a:pPr algn="just">
              <a:spcAft>
                <a:spcPts val="0"/>
              </a:spcAft>
            </a:pPr>
            <a:r>
              <a:rPr lang="kk-KZ" sz="1100" dirty="0">
                <a:solidFill>
                  <a:srgbClr val="002060"/>
                </a:solidFill>
                <a:latin typeface="Times New Roman"/>
                <a:ea typeface="MS Mincho"/>
              </a:rPr>
              <a:t>14. Management method</a:t>
            </a:r>
            <a:endParaRPr lang="ru-RU" sz="1100" dirty="0">
              <a:solidFill>
                <a:srgbClr val="002060"/>
              </a:solidFill>
              <a:latin typeface="Times New Roman"/>
              <a:ea typeface="Times New Roman"/>
            </a:endParaRPr>
          </a:p>
          <a:p>
            <a:pPr algn="just">
              <a:spcAft>
                <a:spcPts val="0"/>
              </a:spcAft>
            </a:pPr>
            <a:r>
              <a:rPr lang="en-US" sz="1100" dirty="0">
                <a:solidFill>
                  <a:srgbClr val="002060"/>
                </a:solidFill>
                <a:latin typeface="Times New Roman"/>
                <a:ea typeface="MS Mincho"/>
              </a:rPr>
              <a:t>15. Characteristic for the innovation management.</a:t>
            </a:r>
            <a:endParaRPr lang="ru-RU" sz="1100" dirty="0">
              <a:solidFill>
                <a:srgbClr val="002060"/>
              </a:solidFill>
              <a:latin typeface="Times New Roman"/>
              <a:ea typeface="Times New Roman"/>
            </a:endParaRPr>
          </a:p>
          <a:p>
            <a:pPr algn="just">
              <a:spcAft>
                <a:spcPts val="0"/>
              </a:spcAft>
            </a:pPr>
            <a:r>
              <a:rPr lang="en-US" sz="1100" dirty="0">
                <a:solidFill>
                  <a:srgbClr val="002060"/>
                </a:solidFill>
                <a:latin typeface="Times New Roman"/>
                <a:ea typeface="MS Mincho"/>
              </a:rPr>
              <a:t>16. Pedagogical management functions and their features.</a:t>
            </a:r>
            <a:endParaRPr lang="ru-RU" sz="1100" dirty="0">
              <a:solidFill>
                <a:srgbClr val="002060"/>
              </a:solidFill>
              <a:latin typeface="Times New Roman"/>
              <a:ea typeface="Times New Roman"/>
            </a:endParaRPr>
          </a:p>
          <a:p>
            <a:pPr algn="just">
              <a:spcAft>
                <a:spcPts val="0"/>
              </a:spcAft>
            </a:pPr>
            <a:r>
              <a:rPr lang="en-US" sz="1100" dirty="0">
                <a:solidFill>
                  <a:srgbClr val="002060"/>
                </a:solidFill>
                <a:latin typeface="Times New Roman"/>
                <a:ea typeface="MS Mincho"/>
              </a:rPr>
              <a:t>17. Methods of analysis and goal setting in school management.</a:t>
            </a:r>
            <a:endParaRPr lang="ru-RU" sz="1100" dirty="0">
              <a:solidFill>
                <a:srgbClr val="002060"/>
              </a:solidFill>
              <a:latin typeface="Times New Roman"/>
              <a:ea typeface="Times New Roman"/>
            </a:endParaRPr>
          </a:p>
          <a:p>
            <a:pPr algn="just">
              <a:spcAft>
                <a:spcPts val="0"/>
              </a:spcAft>
            </a:pPr>
            <a:r>
              <a:rPr lang="en-US" sz="1100" dirty="0">
                <a:solidFill>
                  <a:srgbClr val="002060"/>
                </a:solidFill>
                <a:latin typeface="Times New Roman"/>
                <a:ea typeface="MS Mincho"/>
              </a:rPr>
              <a:t>10.  The main functional duties of the head of a secondary school.</a:t>
            </a:r>
            <a:endParaRPr lang="ru-RU" sz="1100" dirty="0">
              <a:solidFill>
                <a:srgbClr val="002060"/>
              </a:solidFill>
              <a:latin typeface="Times New Roman"/>
              <a:ea typeface="Times New Roman"/>
            </a:endParaRPr>
          </a:p>
          <a:p>
            <a:pPr algn="just">
              <a:spcAft>
                <a:spcPts val="0"/>
              </a:spcAft>
            </a:pPr>
            <a:r>
              <a:rPr lang="kk-KZ" sz="1100" dirty="0">
                <a:solidFill>
                  <a:srgbClr val="002060"/>
                </a:solidFill>
                <a:latin typeface="Times New Roman"/>
                <a:ea typeface="MS Mincho"/>
              </a:rPr>
              <a:t>Competences and qualities of school principal</a:t>
            </a:r>
            <a:r>
              <a:rPr lang="en-US" sz="1100" dirty="0">
                <a:solidFill>
                  <a:srgbClr val="002060"/>
                </a:solidFill>
                <a:latin typeface="Times New Roman"/>
                <a:ea typeface="MS Mincho"/>
              </a:rPr>
              <a:t>.</a:t>
            </a:r>
            <a:endParaRPr lang="ru-RU" sz="1100" dirty="0">
              <a:solidFill>
                <a:srgbClr val="002060"/>
              </a:solidFill>
              <a:latin typeface="Times New Roman"/>
              <a:ea typeface="Times New Roman"/>
            </a:endParaRPr>
          </a:p>
          <a:p>
            <a:pPr algn="just">
              <a:spcAft>
                <a:spcPts val="0"/>
              </a:spcAft>
            </a:pPr>
            <a:r>
              <a:rPr lang="en-US" sz="1100" dirty="0">
                <a:solidFill>
                  <a:srgbClr val="002060"/>
                </a:solidFill>
                <a:latin typeface="Times New Roman"/>
                <a:ea typeface="MS Mincho"/>
              </a:rPr>
              <a:t>18. Culture of management by the head of the school.  </a:t>
            </a:r>
            <a:endParaRPr lang="ru-RU" sz="1100" dirty="0">
              <a:solidFill>
                <a:srgbClr val="002060"/>
              </a:solidFill>
              <a:latin typeface="Times New Roman"/>
              <a:ea typeface="Times New Roman"/>
            </a:endParaRPr>
          </a:p>
          <a:p>
            <a:pPr algn="just">
              <a:spcAft>
                <a:spcPts val="0"/>
              </a:spcAft>
            </a:pPr>
            <a:r>
              <a:rPr lang="en-US" sz="1100" dirty="0">
                <a:solidFill>
                  <a:srgbClr val="002060"/>
                </a:solidFill>
                <a:latin typeface="Times New Roman"/>
                <a:ea typeface="MS Mincho"/>
              </a:rPr>
              <a:t>19. The concept of leadership style, factors of its formation.</a:t>
            </a:r>
            <a:endParaRPr lang="ru-RU" sz="1100" dirty="0">
              <a:solidFill>
                <a:srgbClr val="002060"/>
              </a:solidFill>
              <a:latin typeface="Times New Roman"/>
              <a:ea typeface="Times New Roman"/>
            </a:endParaRPr>
          </a:p>
          <a:p>
            <a:pPr algn="just">
              <a:spcAft>
                <a:spcPts val="0"/>
              </a:spcAft>
            </a:pPr>
            <a:r>
              <a:rPr lang="en-US" sz="1100" dirty="0">
                <a:solidFill>
                  <a:srgbClr val="002060"/>
                </a:solidFill>
                <a:latin typeface="Times New Roman"/>
                <a:ea typeface="MS Mincho"/>
              </a:rPr>
              <a:t>20. The most important characteristics of educational process management on the basis of management.</a:t>
            </a:r>
            <a:endParaRPr lang="ru-RU" sz="1100" dirty="0">
              <a:solidFill>
                <a:srgbClr val="002060"/>
              </a:solidFill>
              <a:latin typeface="Times New Roman"/>
              <a:ea typeface="Times New Roman"/>
            </a:endParaRPr>
          </a:p>
          <a:p>
            <a:pPr algn="just">
              <a:spcAft>
                <a:spcPts val="0"/>
              </a:spcAft>
            </a:pPr>
            <a:r>
              <a:rPr lang="en-US" sz="1100" dirty="0">
                <a:solidFill>
                  <a:srgbClr val="002060"/>
                </a:solidFill>
                <a:latin typeface="Times New Roman"/>
                <a:ea typeface="MS Mincho"/>
              </a:rPr>
              <a:t>21. Psychological features of communication manager in education with others.</a:t>
            </a:r>
            <a:endParaRPr lang="ru-RU" sz="1100" dirty="0">
              <a:solidFill>
                <a:srgbClr val="002060"/>
              </a:solidFill>
              <a:latin typeface="Times New Roman"/>
              <a:ea typeface="Times New Roman"/>
            </a:endParaRPr>
          </a:p>
          <a:p>
            <a:pPr algn="just">
              <a:spcAft>
                <a:spcPts val="0"/>
              </a:spcAft>
            </a:pPr>
            <a:r>
              <a:rPr lang="en-US" sz="1100" dirty="0">
                <a:solidFill>
                  <a:srgbClr val="002060"/>
                </a:solidFill>
                <a:latin typeface="Times New Roman"/>
                <a:ea typeface="MS Mincho"/>
              </a:rPr>
              <a:t>22. Socio-psychological aspects of modern human-oriented management</a:t>
            </a:r>
            <a:endParaRPr lang="ru-RU" sz="1100" dirty="0">
              <a:solidFill>
                <a:srgbClr val="002060"/>
              </a:solidFill>
              <a:latin typeface="Times New Roman"/>
              <a:ea typeface="Times New Roman"/>
            </a:endParaRPr>
          </a:p>
          <a:p>
            <a:pPr algn="just">
              <a:spcAft>
                <a:spcPts val="0"/>
              </a:spcAft>
            </a:pPr>
            <a:r>
              <a:rPr lang="en-US" sz="1100" dirty="0">
                <a:solidFill>
                  <a:srgbClr val="002060"/>
                </a:solidFill>
                <a:latin typeface="Times New Roman"/>
                <a:ea typeface="MS Mincho"/>
              </a:rPr>
              <a:t>23. Principles of management and types of communication between student and teacher.</a:t>
            </a:r>
            <a:endParaRPr lang="ru-RU" sz="1100" dirty="0">
              <a:solidFill>
                <a:srgbClr val="002060"/>
              </a:solidFill>
              <a:latin typeface="Times New Roman"/>
              <a:ea typeface="Times New Roman"/>
            </a:endParaRPr>
          </a:p>
          <a:p>
            <a:pPr algn="just">
              <a:spcAft>
                <a:spcPts val="0"/>
              </a:spcAft>
            </a:pPr>
            <a:r>
              <a:rPr lang="en-US" sz="1100" dirty="0">
                <a:solidFill>
                  <a:srgbClr val="002060"/>
                </a:solidFill>
                <a:latin typeface="Times New Roman"/>
                <a:ea typeface="MS Mincho"/>
              </a:rPr>
              <a:t>24. Diagnostics of intra-school management in pedagogical practice</a:t>
            </a:r>
            <a:endParaRPr lang="ru-RU" sz="1100" dirty="0">
              <a:solidFill>
                <a:srgbClr val="002060"/>
              </a:solidFill>
              <a:latin typeface="Times New Roman"/>
              <a:ea typeface="Times New Roman"/>
            </a:endParaRPr>
          </a:p>
          <a:p>
            <a:pPr algn="just">
              <a:spcAft>
                <a:spcPts val="0"/>
              </a:spcAft>
            </a:pPr>
            <a:r>
              <a:rPr lang="en-US" sz="1100" dirty="0">
                <a:solidFill>
                  <a:srgbClr val="002060"/>
                </a:solidFill>
                <a:latin typeface="Times New Roman"/>
                <a:ea typeface="MS Mincho"/>
              </a:rPr>
              <a:t>25. Fundamentals of building technology management school educational process.</a:t>
            </a:r>
            <a:endParaRPr lang="ru-RU" sz="1100" dirty="0">
              <a:solidFill>
                <a:srgbClr val="002060"/>
              </a:solidFill>
              <a:latin typeface="Times New Roman"/>
              <a:ea typeface="Times New Roman"/>
            </a:endParaRPr>
          </a:p>
          <a:p>
            <a:pPr algn="just">
              <a:spcAft>
                <a:spcPts val="0"/>
              </a:spcAft>
            </a:pPr>
            <a:r>
              <a:rPr lang="en-US" sz="1100" dirty="0">
                <a:solidFill>
                  <a:srgbClr val="002060"/>
                </a:solidFill>
                <a:latin typeface="Times New Roman"/>
                <a:ea typeface="MS Mincho"/>
              </a:rPr>
              <a:t>26. The effectiveness of the implementation of management in the practical activities of the school.</a:t>
            </a:r>
            <a:endParaRPr lang="ru-RU" sz="1100" dirty="0">
              <a:solidFill>
                <a:srgbClr val="002060"/>
              </a:solidFill>
              <a:latin typeface="Times New Roman"/>
              <a:ea typeface="Times New Roman"/>
            </a:endParaRPr>
          </a:p>
          <a:p>
            <a:pPr algn="just">
              <a:spcAft>
                <a:spcPts val="0"/>
              </a:spcAft>
            </a:pPr>
            <a:r>
              <a:rPr lang="en-US" sz="1100" dirty="0">
                <a:solidFill>
                  <a:srgbClr val="002060"/>
                </a:solidFill>
                <a:latin typeface="Times New Roman"/>
                <a:ea typeface="MS Mincho"/>
              </a:rPr>
              <a:t>27. The structure of formation of subjective qualities in accordance with the theories of teachers and psychologists aimed at self-realization of personality. </a:t>
            </a:r>
            <a:endParaRPr lang="ru-RU" sz="1100" dirty="0">
              <a:solidFill>
                <a:srgbClr val="002060"/>
              </a:solidFill>
              <a:latin typeface="Times New Roman"/>
              <a:ea typeface="Times New Roman"/>
            </a:endParaRPr>
          </a:p>
          <a:p>
            <a:pPr algn="just">
              <a:spcAft>
                <a:spcPts val="0"/>
              </a:spcAft>
            </a:pPr>
            <a:r>
              <a:rPr lang="en-US" sz="1100" dirty="0">
                <a:solidFill>
                  <a:srgbClr val="002060"/>
                </a:solidFill>
                <a:latin typeface="Times New Roman"/>
                <a:ea typeface="MS Mincho"/>
              </a:rPr>
              <a:t>28. Professional learning community in school and their development.</a:t>
            </a:r>
            <a:endParaRPr lang="ru-RU" sz="1100" dirty="0">
              <a:solidFill>
                <a:srgbClr val="002060"/>
              </a:solidFill>
              <a:latin typeface="Times New Roman"/>
              <a:ea typeface="Times New Roman"/>
            </a:endParaRPr>
          </a:p>
          <a:p>
            <a:pPr algn="just">
              <a:spcAft>
                <a:spcPts val="0"/>
              </a:spcAft>
            </a:pPr>
            <a:r>
              <a:rPr lang="en-US" sz="1100" dirty="0">
                <a:solidFill>
                  <a:srgbClr val="002060"/>
                </a:solidFill>
                <a:latin typeface="Times New Roman"/>
                <a:ea typeface="MS Mincho"/>
              </a:rPr>
              <a:t>29. Psychological and ethical aspects of human interaction in the system of horizontal and vertical connections. </a:t>
            </a:r>
            <a:endParaRPr lang="ru-RU" sz="1100" dirty="0">
              <a:solidFill>
                <a:srgbClr val="002060"/>
              </a:solidFill>
              <a:latin typeface="Times New Roman"/>
              <a:ea typeface="Times New Roman"/>
            </a:endParaRPr>
          </a:p>
          <a:p>
            <a:pPr algn="just">
              <a:spcAft>
                <a:spcPts val="0"/>
              </a:spcAft>
            </a:pPr>
            <a:r>
              <a:rPr lang="en-US" sz="1100" dirty="0">
                <a:solidFill>
                  <a:srgbClr val="002060"/>
                </a:solidFill>
                <a:latin typeface="Times New Roman"/>
                <a:ea typeface="MS Mincho"/>
              </a:rPr>
              <a:t>30. Characteristics of the teaching staff of the school</a:t>
            </a:r>
            <a:endParaRPr lang="ru-RU" sz="1100" dirty="0">
              <a:solidFill>
                <a:srgbClr val="002060"/>
              </a:solidFill>
              <a:latin typeface="Times New Roman"/>
              <a:ea typeface="Times New Roman"/>
            </a:endParaRPr>
          </a:p>
          <a:p>
            <a:pPr algn="just">
              <a:spcAft>
                <a:spcPts val="0"/>
              </a:spcAft>
            </a:pPr>
            <a:r>
              <a:rPr lang="en-US" sz="1100" dirty="0">
                <a:solidFill>
                  <a:srgbClr val="002060"/>
                </a:solidFill>
                <a:latin typeface="Times New Roman"/>
                <a:ea typeface="MS Mincho"/>
              </a:rPr>
              <a:t>31. Comparative analysis of management styles Manager</a:t>
            </a:r>
            <a:endParaRPr lang="ru-RU" sz="1100" dirty="0">
              <a:solidFill>
                <a:srgbClr val="002060"/>
              </a:solidFill>
              <a:latin typeface="Times New Roman"/>
              <a:ea typeface="Times New Roman"/>
            </a:endParaRPr>
          </a:p>
          <a:p>
            <a:pPr algn="just">
              <a:spcAft>
                <a:spcPts val="0"/>
              </a:spcAft>
            </a:pPr>
            <a:r>
              <a:rPr lang="en-US" sz="1100" dirty="0">
                <a:solidFill>
                  <a:srgbClr val="002060"/>
                </a:solidFill>
                <a:latin typeface="Times New Roman"/>
                <a:ea typeface="Times New Roman"/>
              </a:rPr>
              <a:t>32. Characteristics of administrative management methods</a:t>
            </a:r>
            <a:r>
              <a:rPr lang="en-US" sz="1200" dirty="0">
                <a:solidFill>
                  <a:srgbClr val="002060"/>
                </a:solidFill>
                <a:latin typeface="Times New Roman"/>
                <a:ea typeface="Times New Roman"/>
              </a:rPr>
              <a:t>.   </a:t>
            </a:r>
            <a:endParaRPr lang="ru-RU" sz="1200" dirty="0">
              <a:solidFill>
                <a:srgbClr val="002060"/>
              </a:solidFill>
              <a:latin typeface="Times New Roman"/>
              <a:ea typeface="Times New Roman"/>
            </a:endParaRPr>
          </a:p>
          <a:p>
            <a:pPr algn="just">
              <a:spcAft>
                <a:spcPts val="0"/>
              </a:spcAft>
            </a:pPr>
            <a:r>
              <a:rPr lang="en-US" sz="1200" dirty="0">
                <a:solidFill>
                  <a:srgbClr val="002060"/>
                </a:solidFill>
                <a:latin typeface="Times New Roman"/>
                <a:ea typeface="Times New Roman"/>
              </a:rPr>
              <a:t>33. Features of socio-psychological management methods.  </a:t>
            </a:r>
            <a:endParaRPr lang="ru-RU" sz="1200" dirty="0">
              <a:solidFill>
                <a:srgbClr val="002060"/>
              </a:solidFill>
              <a:latin typeface="Times New Roman"/>
              <a:ea typeface="Times New Roman"/>
            </a:endParaRPr>
          </a:p>
          <a:p>
            <a:pPr algn="just">
              <a:spcAft>
                <a:spcPts val="0"/>
              </a:spcAft>
            </a:pPr>
            <a:r>
              <a:rPr lang="en-US" sz="1200" dirty="0">
                <a:solidFill>
                  <a:srgbClr val="002060"/>
                </a:solidFill>
                <a:latin typeface="Times New Roman"/>
                <a:ea typeface="Times New Roman"/>
              </a:rPr>
              <a:t>34. Describe the economic management methods.   </a:t>
            </a:r>
            <a:endParaRPr lang="ru-RU" sz="1200" dirty="0">
              <a:solidFill>
                <a:srgbClr val="002060"/>
              </a:solidFill>
              <a:effectLst/>
              <a:latin typeface="Times New Roman"/>
              <a:ea typeface="Times New Roman"/>
            </a:endParaRPr>
          </a:p>
        </p:txBody>
      </p:sp>
    </p:spTree>
    <p:extLst>
      <p:ext uri="{BB962C8B-B14F-4D97-AF65-F5344CB8AC3E}">
        <p14:creationId xmlns:p14="http://schemas.microsoft.com/office/powerpoint/2010/main" val="17567755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107504" y="2088143"/>
            <a:ext cx="8928992"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spcAft>
                <a:spcPts val="0"/>
              </a:spcAft>
            </a:pPr>
            <a:r>
              <a:rPr lang="en-US" sz="1600" b="1" dirty="0">
                <a:solidFill>
                  <a:srgbClr val="002060"/>
                </a:solidFill>
                <a:latin typeface="Times New Roman"/>
                <a:ea typeface="Times New Roman"/>
              </a:rPr>
              <a:t>The criteria for the evaluation</a:t>
            </a:r>
            <a:r>
              <a:rPr lang="en-US" sz="1600" dirty="0">
                <a:solidFill>
                  <a:srgbClr val="002060"/>
                </a:solidFill>
                <a:latin typeface="Times New Roman"/>
                <a:ea typeface="Times New Roman"/>
              </a:rPr>
              <a:t>.</a:t>
            </a:r>
            <a:endParaRPr lang="ru-RU" sz="1600" dirty="0">
              <a:solidFill>
                <a:srgbClr val="002060"/>
              </a:solidFill>
              <a:latin typeface="Times New Roman"/>
              <a:ea typeface="Times New Roman"/>
            </a:endParaRPr>
          </a:p>
          <a:p>
            <a:pPr algn="ctr">
              <a:spcAft>
                <a:spcPts val="0"/>
              </a:spcAft>
            </a:pPr>
            <a:r>
              <a:rPr lang="en-US" sz="1600" dirty="0">
                <a:solidFill>
                  <a:srgbClr val="002060"/>
                </a:solidFill>
                <a:latin typeface="Times New Roman"/>
                <a:ea typeface="Times New Roman"/>
              </a:rPr>
              <a:t> </a:t>
            </a:r>
            <a:endParaRPr lang="ru-RU" sz="1600" dirty="0">
              <a:solidFill>
                <a:srgbClr val="002060"/>
              </a:solidFill>
              <a:latin typeface="Times New Roman"/>
              <a:ea typeface="Times New Roman"/>
            </a:endParaRPr>
          </a:p>
          <a:p>
            <a:pPr>
              <a:spcAft>
                <a:spcPts val="0"/>
              </a:spcAft>
            </a:pPr>
            <a:r>
              <a:rPr lang="en-US" sz="1600" dirty="0">
                <a:solidFill>
                  <a:srgbClr val="002060"/>
                </a:solidFill>
                <a:latin typeface="Times New Roman"/>
                <a:ea typeface="Times New Roman"/>
              </a:rPr>
              <a:t>1.Knowledge of the basic processes of pedagogical management, the depth and completeness of the disclosure of the issue.</a:t>
            </a:r>
            <a:endParaRPr lang="ru-RU" sz="1600" dirty="0">
              <a:solidFill>
                <a:srgbClr val="002060"/>
              </a:solidFill>
              <a:latin typeface="Times New Roman"/>
              <a:ea typeface="Times New Roman"/>
            </a:endParaRPr>
          </a:p>
          <a:p>
            <a:pPr>
              <a:spcAft>
                <a:spcPts val="0"/>
              </a:spcAft>
            </a:pPr>
            <a:r>
              <a:rPr lang="en-US" sz="1600" dirty="0">
                <a:solidFill>
                  <a:srgbClr val="002060"/>
                </a:solidFill>
                <a:latin typeface="Times New Roman"/>
                <a:ea typeface="Times New Roman"/>
              </a:rPr>
              <a:t>2.Logically correct, consistent, consistent and reasoned construction of the answer. </a:t>
            </a:r>
            <a:endParaRPr lang="ru-RU" sz="1600" dirty="0">
              <a:solidFill>
                <a:srgbClr val="002060"/>
              </a:solidFill>
              <a:latin typeface="Times New Roman"/>
              <a:ea typeface="Times New Roman"/>
            </a:endParaRPr>
          </a:p>
          <a:p>
            <a:pPr>
              <a:spcAft>
                <a:spcPts val="0"/>
              </a:spcAft>
            </a:pPr>
            <a:r>
              <a:rPr lang="en-US" sz="1600" dirty="0">
                <a:solidFill>
                  <a:srgbClr val="002060"/>
                </a:solidFill>
                <a:latin typeface="Times New Roman"/>
                <a:ea typeface="Times New Roman"/>
              </a:rPr>
              <a:t>3.Possession of terminological apparatus and its use in response.</a:t>
            </a:r>
            <a:endParaRPr lang="ru-RU" sz="1600" dirty="0">
              <a:solidFill>
                <a:srgbClr val="002060"/>
              </a:solidFill>
              <a:latin typeface="Times New Roman"/>
              <a:ea typeface="Times New Roman"/>
            </a:endParaRPr>
          </a:p>
          <a:p>
            <a:pPr>
              <a:spcAft>
                <a:spcPts val="0"/>
              </a:spcAft>
            </a:pPr>
            <a:r>
              <a:rPr lang="en-US" sz="1600" dirty="0">
                <a:solidFill>
                  <a:srgbClr val="002060"/>
                </a:solidFill>
                <a:latin typeface="Times New Roman"/>
                <a:ea typeface="Times New Roman"/>
              </a:rPr>
              <a:t>4.Ability to explain the essence of phenomena, events, processes, draw conclusions and generalizations, give reasoned answers.</a:t>
            </a:r>
            <a:endParaRPr lang="ru-RU" sz="1600" dirty="0">
              <a:solidFill>
                <a:srgbClr val="002060"/>
              </a:solidFill>
              <a:latin typeface="Times New Roman"/>
              <a:ea typeface="Times New Roman"/>
            </a:endParaRPr>
          </a:p>
          <a:p>
            <a:pPr>
              <a:spcAft>
                <a:spcPts val="0"/>
              </a:spcAft>
            </a:pPr>
            <a:r>
              <a:rPr lang="en-US" sz="1600" dirty="0">
                <a:solidFill>
                  <a:srgbClr val="002060"/>
                </a:solidFill>
                <a:latin typeface="Times New Roman"/>
                <a:ea typeface="Times New Roman"/>
              </a:rPr>
              <a:t>5.Ability to do analysis in a certain area of science.</a:t>
            </a:r>
            <a:endParaRPr lang="ru-RU" sz="1600" dirty="0">
              <a:solidFill>
                <a:srgbClr val="002060"/>
              </a:solidFill>
              <a:latin typeface="Times New Roman"/>
              <a:ea typeface="Times New Roman"/>
            </a:endParaRPr>
          </a:p>
          <a:p>
            <a:pPr>
              <a:spcAft>
                <a:spcPts val="0"/>
              </a:spcAft>
            </a:pPr>
            <a:r>
              <a:rPr lang="en-US" sz="1600" dirty="0">
                <a:solidFill>
                  <a:srgbClr val="002060"/>
                </a:solidFill>
                <a:latin typeface="Times New Roman"/>
                <a:ea typeface="Times New Roman"/>
              </a:rPr>
              <a:t>6.Ability to answer questions, to Express their opinion on the problem under discussion.</a:t>
            </a:r>
            <a:endParaRPr lang="ru-RU" sz="1600" dirty="0">
              <a:solidFill>
                <a:srgbClr val="002060"/>
              </a:solidFill>
              <a:latin typeface="Times New Roman"/>
              <a:ea typeface="Times New Roman"/>
            </a:endParaRPr>
          </a:p>
          <a:p>
            <a:pPr>
              <a:spcAft>
                <a:spcPts val="0"/>
              </a:spcAft>
            </a:pPr>
            <a:r>
              <a:rPr lang="en-US" sz="1600" dirty="0">
                <a:solidFill>
                  <a:srgbClr val="002060"/>
                </a:solidFill>
                <a:latin typeface="Times New Roman"/>
                <a:ea typeface="Times New Roman"/>
              </a:rPr>
              <a:t>7.The level of independent thinking with elements of a creative approach to the presentation of the material</a:t>
            </a:r>
            <a:r>
              <a:rPr lang="en-US" sz="1600" dirty="0" smtClean="0">
                <a:solidFill>
                  <a:srgbClr val="002060"/>
                </a:solidFill>
                <a:latin typeface="Times New Roman"/>
                <a:ea typeface="Times New Roman"/>
              </a:rPr>
              <a:t>.</a:t>
            </a:r>
            <a:endParaRPr lang="ru-RU" sz="1600" dirty="0">
              <a:solidFill>
                <a:srgbClr val="002060"/>
              </a:solidFill>
              <a:latin typeface="Times New Roman"/>
              <a:ea typeface="Times New Roman"/>
            </a:endParaRPr>
          </a:p>
        </p:txBody>
      </p:sp>
    </p:spTree>
    <p:extLst>
      <p:ext uri="{BB962C8B-B14F-4D97-AF65-F5344CB8AC3E}">
        <p14:creationId xmlns:p14="http://schemas.microsoft.com/office/powerpoint/2010/main" val="5430172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107504" y="349205"/>
            <a:ext cx="8928992" cy="65248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tabLst>
                <a:tab pos="270510" algn="l"/>
              </a:tabLst>
            </a:pPr>
            <a:r>
              <a:rPr lang="en-US" sz="1100" b="1" dirty="0" smtClean="0">
                <a:solidFill>
                  <a:srgbClr val="002060"/>
                </a:solidFill>
                <a:latin typeface="Times New Roman" pitchFamily="18" charset="0"/>
                <a:cs typeface="Times New Roman" pitchFamily="18" charset="0"/>
              </a:rPr>
              <a:t>Main </a:t>
            </a:r>
            <a:r>
              <a:rPr lang="en-US" sz="1100" b="1" dirty="0">
                <a:solidFill>
                  <a:srgbClr val="002060"/>
                </a:solidFill>
                <a:latin typeface="Times New Roman" pitchFamily="18" charset="0"/>
                <a:cs typeface="Times New Roman" pitchFamily="18" charset="0"/>
              </a:rPr>
              <a:t>Bibliography:</a:t>
            </a:r>
            <a:r>
              <a:rPr lang="en-US" sz="1100" dirty="0">
                <a:solidFill>
                  <a:srgbClr val="002060"/>
                </a:solidFill>
                <a:latin typeface="Times New Roman" pitchFamily="18" charset="0"/>
                <a:cs typeface="Times New Roman" pitchFamily="18" charset="0"/>
              </a:rPr>
              <a:t> </a:t>
            </a:r>
            <a:endParaRPr lang="ru-RU" sz="1100" dirty="0">
              <a:solidFill>
                <a:srgbClr val="002060"/>
              </a:solidFill>
              <a:latin typeface="Times New Roman" pitchFamily="18" charset="0"/>
              <a:cs typeface="Times New Roman" pitchFamily="18" charset="0"/>
            </a:endParaRPr>
          </a:p>
          <a:p>
            <a:pPr marL="342900" lvl="0" indent="-342900">
              <a:spcAft>
                <a:spcPts val="0"/>
              </a:spcAft>
              <a:buFont typeface="+mj-lt"/>
              <a:buAutoNum type="arabicPeriod"/>
              <a:tabLst>
                <a:tab pos="180340" algn="l"/>
                <a:tab pos="270510" algn="l"/>
              </a:tabLst>
            </a:pPr>
            <a:r>
              <a:rPr lang="kk-KZ" sz="1100" dirty="0">
                <a:solidFill>
                  <a:srgbClr val="002060"/>
                </a:solidFill>
                <a:latin typeface="Times New Roman" pitchFamily="18" charset="0"/>
                <a:ea typeface="Times New Roman"/>
                <a:cs typeface="Times New Roman" pitchFamily="18" charset="0"/>
              </a:rPr>
              <a:t>Ахметов Қ.Ғ.  Менеджменттің негіздері (Оқу құралы), Ақтөбе Орал . 2005</a:t>
            </a:r>
            <a:endParaRPr lang="ru-RU" sz="1100" dirty="0">
              <a:solidFill>
                <a:srgbClr val="002060"/>
              </a:solidFill>
              <a:latin typeface="Times New Roman" pitchFamily="18" charset="0"/>
              <a:ea typeface="Times New Roman"/>
              <a:cs typeface="Times New Roman" pitchFamily="18" charset="0"/>
            </a:endParaRPr>
          </a:p>
          <a:p>
            <a:pPr marL="342900" lvl="0" indent="-342900">
              <a:spcAft>
                <a:spcPts val="0"/>
              </a:spcAft>
              <a:buFont typeface="+mj-lt"/>
              <a:buAutoNum type="arabicPeriod"/>
              <a:tabLst>
                <a:tab pos="180340" algn="l"/>
                <a:tab pos="270510" algn="l"/>
              </a:tabLst>
            </a:pPr>
            <a:r>
              <a:rPr lang="kk-KZ" sz="1100" dirty="0">
                <a:solidFill>
                  <a:srgbClr val="002060"/>
                </a:solidFill>
                <a:latin typeface="Times New Roman" pitchFamily="18" charset="0"/>
                <a:ea typeface="Times New Roman"/>
                <a:cs typeface="Times New Roman" pitchFamily="18" charset="0"/>
              </a:rPr>
              <a:t>А.К. Бельгебаев, А.Б Рахимбаев, Менеджмент, Алматы. 2006</a:t>
            </a:r>
            <a:endParaRPr lang="ru-RU" sz="1100" dirty="0">
              <a:solidFill>
                <a:srgbClr val="002060"/>
              </a:solidFill>
              <a:latin typeface="Times New Roman" pitchFamily="18" charset="0"/>
              <a:ea typeface="Times New Roman"/>
              <a:cs typeface="Times New Roman" pitchFamily="18" charset="0"/>
            </a:endParaRPr>
          </a:p>
          <a:p>
            <a:pPr marL="342900" lvl="0" indent="-342900">
              <a:spcAft>
                <a:spcPts val="0"/>
              </a:spcAft>
              <a:buFont typeface="+mj-lt"/>
              <a:buAutoNum type="arabicPeriod"/>
              <a:tabLst>
                <a:tab pos="180340" algn="l"/>
                <a:tab pos="270510" algn="l"/>
              </a:tabLst>
            </a:pPr>
            <a:r>
              <a:rPr lang="kk-KZ" sz="1100" dirty="0">
                <a:solidFill>
                  <a:srgbClr val="002060"/>
                </a:solidFill>
                <a:latin typeface="Times New Roman" pitchFamily="18" charset="0"/>
                <a:ea typeface="Times New Roman"/>
                <a:cs typeface="Times New Roman" pitchFamily="18" charset="0"/>
              </a:rPr>
              <a:t>Баймолдаев Т.М. Педагогический менеджмент и современное управление школой. -Алматы, 2001</a:t>
            </a:r>
            <a:endParaRPr lang="ru-RU" sz="1100" dirty="0">
              <a:solidFill>
                <a:srgbClr val="002060"/>
              </a:solidFill>
              <a:latin typeface="Times New Roman" pitchFamily="18" charset="0"/>
              <a:ea typeface="Times New Roman"/>
              <a:cs typeface="Times New Roman" pitchFamily="18" charset="0"/>
            </a:endParaRPr>
          </a:p>
          <a:p>
            <a:pPr marL="342900" marR="1270" lvl="0" indent="-342900">
              <a:spcAft>
                <a:spcPts val="0"/>
              </a:spcAft>
              <a:buFont typeface="+mj-lt"/>
              <a:buAutoNum type="arabicPeriod"/>
              <a:tabLst>
                <a:tab pos="180340" algn="l"/>
                <a:tab pos="270510" algn="l"/>
                <a:tab pos="307975" algn="l"/>
              </a:tabLst>
            </a:pPr>
            <a:r>
              <a:rPr lang="kk-KZ" sz="1100" spc="5" dirty="0">
                <a:solidFill>
                  <a:srgbClr val="002060"/>
                </a:solidFill>
                <a:latin typeface="Times New Roman" pitchFamily="18" charset="0"/>
                <a:ea typeface="Times New Roman"/>
                <a:cs typeface="Times New Roman" pitchFamily="18" charset="0"/>
              </a:rPr>
              <a:t>Вазина К.Я., Петров Ю.И., Белиловский В.Д. Педагогический </a:t>
            </a:r>
            <a:r>
              <a:rPr lang="kk-KZ" sz="1100" dirty="0">
                <a:solidFill>
                  <a:srgbClr val="002060"/>
                </a:solidFill>
                <a:latin typeface="Times New Roman" pitchFamily="18" charset="0"/>
                <a:ea typeface="Times New Roman"/>
                <a:cs typeface="Times New Roman" pitchFamily="18" charset="0"/>
              </a:rPr>
              <a:t>менеджмент (концепция, опыт работы). -Москва, 1991</a:t>
            </a:r>
            <a:endParaRPr lang="ru-RU" sz="1100" dirty="0">
              <a:solidFill>
                <a:srgbClr val="002060"/>
              </a:solidFill>
              <a:latin typeface="Times New Roman" pitchFamily="18" charset="0"/>
              <a:ea typeface="Times New Roman"/>
              <a:cs typeface="Times New Roman" pitchFamily="18" charset="0"/>
            </a:endParaRPr>
          </a:p>
          <a:p>
            <a:pPr marL="342900" marR="1270" lvl="0" indent="-342900">
              <a:spcAft>
                <a:spcPts val="0"/>
              </a:spcAft>
              <a:buFont typeface="+mj-lt"/>
              <a:buAutoNum type="arabicPeriod"/>
              <a:tabLst>
                <a:tab pos="180340" algn="l"/>
                <a:tab pos="270510" algn="l"/>
                <a:tab pos="307975" algn="l"/>
              </a:tabLst>
            </a:pPr>
            <a:r>
              <a:rPr lang="kk-KZ" sz="1100" dirty="0">
                <a:solidFill>
                  <a:srgbClr val="002060"/>
                </a:solidFill>
                <a:latin typeface="Times New Roman" pitchFamily="18" charset="0"/>
                <a:ea typeface="Times New Roman"/>
                <a:cs typeface="Times New Roman" pitchFamily="18" charset="0"/>
              </a:rPr>
              <a:t>Виханский О.С, Наумов А.И. Менеджмент. Учебник для экон. спец. вузов М.: Высш. школа, 1999г </a:t>
            </a:r>
            <a:endParaRPr lang="ru-RU" sz="1100" dirty="0">
              <a:solidFill>
                <a:srgbClr val="002060"/>
              </a:solidFill>
              <a:latin typeface="Times New Roman" pitchFamily="18" charset="0"/>
              <a:ea typeface="Times New Roman"/>
              <a:cs typeface="Times New Roman" pitchFamily="18" charset="0"/>
            </a:endParaRPr>
          </a:p>
          <a:p>
            <a:pPr marL="342900" marR="1270" lvl="0" indent="-342900">
              <a:spcAft>
                <a:spcPts val="0"/>
              </a:spcAft>
              <a:buFont typeface="+mj-lt"/>
              <a:buAutoNum type="arabicPeriod"/>
              <a:tabLst>
                <a:tab pos="180340" algn="l"/>
                <a:tab pos="270510" algn="l"/>
                <a:tab pos="307975" algn="l"/>
              </a:tabLst>
            </a:pPr>
            <a:r>
              <a:rPr lang="kk-KZ" sz="1100" spc="-15" dirty="0">
                <a:solidFill>
                  <a:srgbClr val="002060"/>
                </a:solidFill>
                <a:latin typeface="Times New Roman" pitchFamily="18" charset="0"/>
                <a:ea typeface="Times New Roman"/>
                <a:cs typeface="Times New Roman" pitchFamily="18" charset="0"/>
              </a:rPr>
              <a:t>Критический анализ теории и практики менеджента. Пер.с нем. под ред.</a:t>
            </a:r>
            <a:r>
              <a:rPr lang="kk-KZ" sz="1100" dirty="0">
                <a:solidFill>
                  <a:srgbClr val="002060"/>
                </a:solidFill>
                <a:latin typeface="Times New Roman" pitchFamily="18" charset="0"/>
                <a:ea typeface="Times New Roman"/>
                <a:cs typeface="Times New Roman" pitchFamily="18" charset="0"/>
              </a:rPr>
              <a:t>Почкина П.Ф и Г.А.Шпилько. - Москва., 1986</a:t>
            </a:r>
            <a:endParaRPr lang="ru-RU" sz="1100" dirty="0">
              <a:solidFill>
                <a:srgbClr val="002060"/>
              </a:solidFill>
              <a:latin typeface="Times New Roman" pitchFamily="18" charset="0"/>
              <a:ea typeface="Times New Roman"/>
              <a:cs typeface="Times New Roman" pitchFamily="18" charset="0"/>
            </a:endParaRPr>
          </a:p>
          <a:p>
            <a:pPr marL="342900" marR="1270" lvl="0" indent="-342900">
              <a:spcAft>
                <a:spcPts val="0"/>
              </a:spcAft>
              <a:buFont typeface="+mj-lt"/>
              <a:buAutoNum type="arabicPeriod"/>
              <a:tabLst>
                <a:tab pos="180340" algn="l"/>
                <a:tab pos="270510" algn="l"/>
                <a:tab pos="307975" algn="l"/>
              </a:tabLst>
            </a:pPr>
            <a:r>
              <a:rPr lang="kk-KZ" sz="1100" spc="-5" dirty="0">
                <a:solidFill>
                  <a:srgbClr val="002060"/>
                </a:solidFill>
                <a:latin typeface="Times New Roman" pitchFamily="18" charset="0"/>
                <a:ea typeface="Times New Roman"/>
                <a:cs typeface="Times New Roman" pitchFamily="18" charset="0"/>
              </a:rPr>
              <a:t>Қазақстан Республикасының мемлекеттік жалпыға міндетті білім беру </a:t>
            </a:r>
            <a:r>
              <a:rPr lang="kk-KZ" sz="1100" dirty="0">
                <a:solidFill>
                  <a:srgbClr val="002060"/>
                </a:solidFill>
                <a:latin typeface="Times New Roman" pitchFamily="18" charset="0"/>
                <a:ea typeface="Times New Roman"/>
                <a:cs typeface="Times New Roman" pitchFamily="18" charset="0"/>
              </a:rPr>
              <a:t>стандарты. Жалпы орта білім. Негізгі ережелер. «Жоба» - Астана, 2006. - 64 6.</a:t>
            </a:r>
            <a:endParaRPr lang="ru-RU" sz="1100" dirty="0">
              <a:solidFill>
                <a:srgbClr val="002060"/>
              </a:solidFill>
              <a:latin typeface="Times New Roman" pitchFamily="18" charset="0"/>
              <a:ea typeface="Times New Roman"/>
              <a:cs typeface="Times New Roman" pitchFamily="18" charset="0"/>
            </a:endParaRPr>
          </a:p>
          <a:p>
            <a:pPr marL="342900" marR="1270" lvl="0" indent="-342900">
              <a:spcAft>
                <a:spcPts val="0"/>
              </a:spcAft>
              <a:buFont typeface="+mj-lt"/>
              <a:buAutoNum type="arabicPeriod"/>
              <a:tabLst>
                <a:tab pos="180340" algn="l"/>
                <a:tab pos="270510" algn="l"/>
                <a:tab pos="307975" algn="l"/>
              </a:tabLst>
            </a:pPr>
            <a:r>
              <a:rPr lang="kk-KZ" sz="1100" dirty="0">
                <a:solidFill>
                  <a:srgbClr val="002060"/>
                </a:solidFill>
                <a:latin typeface="Times New Roman" pitchFamily="18" charset="0"/>
                <a:ea typeface="Times New Roman"/>
                <a:cs typeface="Times New Roman" pitchFamily="18" charset="0"/>
              </a:rPr>
              <a:t>Қожахметова К.Ж. Мектептегі ұлттық тәрбие жүйесі; теория және практика Алматы, 1997.</a:t>
            </a:r>
            <a:endParaRPr lang="ru-RU" sz="1100" dirty="0">
              <a:solidFill>
                <a:srgbClr val="002060"/>
              </a:solidFill>
              <a:latin typeface="Times New Roman" pitchFamily="18" charset="0"/>
              <a:ea typeface="Times New Roman"/>
              <a:cs typeface="Times New Roman" pitchFamily="18" charset="0"/>
            </a:endParaRPr>
          </a:p>
          <a:p>
            <a:pPr marL="342900" marR="1270" lvl="0" indent="-342900">
              <a:spcAft>
                <a:spcPts val="0"/>
              </a:spcAft>
              <a:buFont typeface="+mj-lt"/>
              <a:buAutoNum type="arabicPeriod"/>
              <a:tabLst>
                <a:tab pos="180340" algn="l"/>
                <a:tab pos="270510" algn="l"/>
                <a:tab pos="307975" algn="l"/>
              </a:tabLst>
            </a:pPr>
            <a:r>
              <a:rPr lang="kk-KZ" sz="1100" dirty="0">
                <a:solidFill>
                  <a:srgbClr val="002060"/>
                </a:solidFill>
                <a:latin typeface="Times New Roman" pitchFamily="18" charset="0"/>
                <a:ea typeface="Times New Roman"/>
                <a:cs typeface="Times New Roman" pitchFamily="18" charset="0"/>
              </a:rPr>
              <a:t>ҚР  білім  беруді  дамытудың  2005-2010  жылға дейін  дамытудың </a:t>
            </a:r>
            <a:r>
              <a:rPr lang="kk-KZ" sz="1100" spc="-25" dirty="0">
                <a:solidFill>
                  <a:srgbClr val="002060"/>
                </a:solidFill>
                <a:latin typeface="Times New Roman" pitchFamily="18" charset="0"/>
                <a:ea typeface="Times New Roman"/>
                <a:cs typeface="Times New Roman" pitchFamily="18" charset="0"/>
              </a:rPr>
              <a:t>Мемлекеттік бағдарламасы</a:t>
            </a:r>
            <a:endParaRPr lang="ru-RU" sz="1100" dirty="0">
              <a:solidFill>
                <a:srgbClr val="002060"/>
              </a:solidFill>
              <a:latin typeface="Times New Roman" pitchFamily="18" charset="0"/>
              <a:ea typeface="Times New Roman"/>
              <a:cs typeface="Times New Roman" pitchFamily="18" charset="0"/>
            </a:endParaRPr>
          </a:p>
          <a:p>
            <a:pPr marL="342900" marR="1270" lvl="0" indent="-342900">
              <a:spcAft>
                <a:spcPts val="0"/>
              </a:spcAft>
              <a:buFont typeface="+mj-lt"/>
              <a:buAutoNum type="arabicPeriod"/>
              <a:tabLst>
                <a:tab pos="180340" algn="l"/>
                <a:tab pos="270510" algn="l"/>
                <a:tab pos="307975" algn="l"/>
              </a:tabLst>
            </a:pPr>
            <a:r>
              <a:rPr lang="kk-KZ" sz="1100" dirty="0">
                <a:solidFill>
                  <a:srgbClr val="002060"/>
                </a:solidFill>
                <a:latin typeface="Times New Roman" pitchFamily="18" charset="0"/>
                <a:ea typeface="Times New Roman"/>
                <a:cs typeface="Times New Roman" pitchFamily="18" charset="0"/>
              </a:rPr>
              <a:t>ҚР білім беруді дамытудың 2015 жылға дейінгі Тұжырымдамасы, 2006</a:t>
            </a:r>
            <a:endParaRPr lang="ru-RU" sz="1100" dirty="0">
              <a:solidFill>
                <a:srgbClr val="002060"/>
              </a:solidFill>
              <a:latin typeface="Times New Roman" pitchFamily="18" charset="0"/>
              <a:ea typeface="Times New Roman"/>
              <a:cs typeface="Times New Roman" pitchFamily="18" charset="0"/>
            </a:endParaRPr>
          </a:p>
          <a:p>
            <a:pPr marL="342900" marR="1270" lvl="0" indent="-342900">
              <a:spcAft>
                <a:spcPts val="0"/>
              </a:spcAft>
              <a:buFont typeface="+mj-lt"/>
              <a:buAutoNum type="arabicPeriod"/>
              <a:tabLst>
                <a:tab pos="180340" algn="l"/>
                <a:tab pos="270510" algn="l"/>
                <a:tab pos="307975" algn="l"/>
              </a:tabLst>
            </a:pPr>
            <a:r>
              <a:rPr lang="kk-KZ" sz="1100" spc="15" dirty="0">
                <a:solidFill>
                  <a:srgbClr val="002060"/>
                </a:solidFill>
                <a:latin typeface="Times New Roman" pitchFamily="18" charset="0"/>
                <a:ea typeface="Times New Roman"/>
                <a:cs typeface="Times New Roman" pitchFamily="18" charset="0"/>
              </a:rPr>
              <a:t>Лазарев В.С. Эффективность управления развитием. -М.Новая</a:t>
            </a:r>
            <a:br>
              <a:rPr lang="kk-KZ" sz="1100" spc="15" dirty="0">
                <a:solidFill>
                  <a:srgbClr val="002060"/>
                </a:solidFill>
                <a:latin typeface="Times New Roman" pitchFamily="18" charset="0"/>
                <a:ea typeface="Times New Roman"/>
                <a:cs typeface="Times New Roman" pitchFamily="18" charset="0"/>
              </a:rPr>
            </a:br>
            <a:r>
              <a:rPr lang="kk-KZ" sz="1100" dirty="0">
                <a:solidFill>
                  <a:srgbClr val="002060"/>
                </a:solidFill>
                <a:latin typeface="Times New Roman" pitchFamily="18" charset="0"/>
                <a:ea typeface="Times New Roman"/>
                <a:cs typeface="Times New Roman" pitchFamily="18" charset="0"/>
              </a:rPr>
              <a:t>школа, 1995.</a:t>
            </a:r>
            <a:endParaRPr lang="ru-RU" sz="1100" dirty="0">
              <a:solidFill>
                <a:srgbClr val="002060"/>
              </a:solidFill>
              <a:latin typeface="Times New Roman" pitchFamily="18" charset="0"/>
              <a:ea typeface="Times New Roman"/>
              <a:cs typeface="Times New Roman" pitchFamily="18" charset="0"/>
            </a:endParaRPr>
          </a:p>
          <a:p>
            <a:pPr marL="342900" marR="1270" lvl="0" indent="-342900">
              <a:spcAft>
                <a:spcPts val="0"/>
              </a:spcAft>
              <a:buFont typeface="+mj-lt"/>
              <a:buAutoNum type="arabicPeriod"/>
              <a:tabLst>
                <a:tab pos="180340" algn="l"/>
                <a:tab pos="270510" algn="l"/>
                <a:tab pos="307975" algn="l"/>
              </a:tabLst>
            </a:pPr>
            <a:r>
              <a:rPr lang="kk-KZ" sz="1100" dirty="0">
                <a:solidFill>
                  <a:srgbClr val="002060"/>
                </a:solidFill>
                <a:latin typeface="Times New Roman" pitchFamily="18" charset="0"/>
                <a:ea typeface="Times New Roman"/>
                <a:cs typeface="Times New Roman" pitchFamily="18" charset="0"/>
              </a:rPr>
              <a:t>Лебедева Н.А.Білім беру мекемелерін басқаруды жетілдіру-Алматы, 1996</a:t>
            </a:r>
            <a:endParaRPr lang="ru-RU" sz="1100" dirty="0">
              <a:solidFill>
                <a:srgbClr val="002060"/>
              </a:solidFill>
              <a:latin typeface="Times New Roman" pitchFamily="18" charset="0"/>
              <a:ea typeface="Times New Roman"/>
              <a:cs typeface="Times New Roman" pitchFamily="18" charset="0"/>
            </a:endParaRPr>
          </a:p>
          <a:p>
            <a:pPr marL="342900" lvl="0" indent="-342900" algn="just">
              <a:spcAft>
                <a:spcPts val="0"/>
              </a:spcAft>
              <a:buFont typeface="+mj-lt"/>
              <a:buAutoNum type="arabicPeriod"/>
              <a:tabLst>
                <a:tab pos="90170" algn="l"/>
                <a:tab pos="180340" algn="l"/>
                <a:tab pos="270510" algn="l"/>
                <a:tab pos="457200" algn="l"/>
              </a:tabLst>
            </a:pPr>
            <a:r>
              <a:rPr lang="ru-RU" sz="1100" dirty="0" err="1">
                <a:solidFill>
                  <a:srgbClr val="002060"/>
                </a:solidFill>
                <a:latin typeface="Times New Roman" pitchFamily="18" charset="0"/>
                <a:ea typeface="Times New Roman"/>
                <a:cs typeface="Times New Roman" pitchFamily="18" charset="0"/>
              </a:rPr>
              <a:t>Лизинский</a:t>
            </a:r>
            <a:r>
              <a:rPr lang="ru-RU" sz="1100" dirty="0">
                <a:solidFill>
                  <a:srgbClr val="002060"/>
                </a:solidFill>
                <a:latin typeface="Times New Roman" pitchFamily="18" charset="0"/>
                <a:ea typeface="Times New Roman"/>
                <a:cs typeface="Times New Roman" pitchFamily="18" charset="0"/>
              </a:rPr>
              <a:t> </a:t>
            </a:r>
            <a:r>
              <a:rPr lang="kk-KZ" sz="1100" dirty="0">
                <a:solidFill>
                  <a:srgbClr val="002060"/>
                </a:solidFill>
                <a:latin typeface="Times New Roman" pitchFamily="18" charset="0"/>
                <a:ea typeface="Times New Roman"/>
                <a:cs typeface="Times New Roman" pitchFamily="18" charset="0"/>
              </a:rPr>
              <a:t>В.М.</a:t>
            </a:r>
            <a:r>
              <a:rPr lang="ru-RU" sz="1100" dirty="0">
                <a:solidFill>
                  <a:srgbClr val="002060"/>
                </a:solidFill>
                <a:latin typeface="Times New Roman" pitchFamily="18" charset="0"/>
                <a:ea typeface="Times New Roman"/>
                <a:cs typeface="Times New Roman" pitchFamily="18" charset="0"/>
              </a:rPr>
              <a:t> Идеи к проектам и практик</a:t>
            </a:r>
            <a:r>
              <a:rPr lang="kk-KZ" sz="1100" dirty="0">
                <a:solidFill>
                  <a:srgbClr val="002060"/>
                </a:solidFill>
                <a:latin typeface="Times New Roman" pitchFamily="18" charset="0"/>
                <a:ea typeface="Times New Roman"/>
                <a:cs typeface="Times New Roman" pitchFamily="18" charset="0"/>
              </a:rPr>
              <a:t>а</a:t>
            </a:r>
            <a:r>
              <a:rPr lang="ru-RU" sz="1100" dirty="0">
                <a:solidFill>
                  <a:srgbClr val="002060"/>
                </a:solidFill>
                <a:latin typeface="Times New Roman" pitchFamily="18" charset="0"/>
                <a:ea typeface="Times New Roman"/>
                <a:cs typeface="Times New Roman" pitchFamily="18" charset="0"/>
              </a:rPr>
              <a:t> </a:t>
            </a:r>
            <a:r>
              <a:rPr lang="ru-RU" sz="1100" dirty="0" err="1">
                <a:solidFill>
                  <a:srgbClr val="002060"/>
                </a:solidFill>
                <a:latin typeface="Times New Roman" pitchFamily="18" charset="0"/>
                <a:ea typeface="Times New Roman"/>
                <a:cs typeface="Times New Roman" pitchFamily="18" charset="0"/>
              </a:rPr>
              <a:t>управлени</a:t>
            </a:r>
            <a:r>
              <a:rPr lang="kk-KZ" sz="1100" dirty="0">
                <a:solidFill>
                  <a:srgbClr val="002060"/>
                </a:solidFill>
                <a:latin typeface="Times New Roman" pitchFamily="18" charset="0"/>
                <a:ea typeface="Times New Roman"/>
                <a:cs typeface="Times New Roman" pitchFamily="18" charset="0"/>
              </a:rPr>
              <a:t>я</a:t>
            </a:r>
            <a:r>
              <a:rPr lang="ru-RU" sz="1100" dirty="0">
                <a:solidFill>
                  <a:srgbClr val="002060"/>
                </a:solidFill>
                <a:latin typeface="Times New Roman" pitchFamily="18" charset="0"/>
                <a:ea typeface="Times New Roman"/>
                <a:cs typeface="Times New Roman" pitchFamily="18" charset="0"/>
              </a:rPr>
              <a:t> школой / М</a:t>
            </a:r>
            <a:r>
              <a:rPr lang="kk-KZ" sz="1100" dirty="0">
                <a:solidFill>
                  <a:srgbClr val="002060"/>
                </a:solidFill>
                <a:latin typeface="Times New Roman" pitchFamily="18" charset="0"/>
                <a:ea typeface="Times New Roman"/>
                <a:cs typeface="Times New Roman" pitchFamily="18" charset="0"/>
              </a:rPr>
              <a:t>.</a:t>
            </a:r>
            <a:r>
              <a:rPr lang="ru-RU" sz="1100" dirty="0">
                <a:solidFill>
                  <a:srgbClr val="002060"/>
                </a:solidFill>
                <a:latin typeface="Times New Roman" pitchFamily="18" charset="0"/>
                <a:ea typeface="Times New Roman"/>
                <a:cs typeface="Times New Roman" pitchFamily="18" charset="0"/>
              </a:rPr>
              <a:t>: Образовательный центр «</a:t>
            </a:r>
            <a:r>
              <a:rPr lang="kk-KZ" sz="1100" dirty="0">
                <a:solidFill>
                  <a:srgbClr val="002060"/>
                </a:solidFill>
                <a:latin typeface="Times New Roman" pitchFamily="18" charset="0"/>
                <a:ea typeface="Times New Roman"/>
                <a:cs typeface="Times New Roman" pitchFamily="18" charset="0"/>
              </a:rPr>
              <a:t>Педагогический</a:t>
            </a:r>
            <a:r>
              <a:rPr lang="ru-RU" sz="1100" dirty="0">
                <a:solidFill>
                  <a:srgbClr val="002060"/>
                </a:solidFill>
                <a:latin typeface="Times New Roman" pitchFamily="18" charset="0"/>
                <a:ea typeface="Times New Roman"/>
                <a:cs typeface="Times New Roman" pitchFamily="18" charset="0"/>
              </a:rPr>
              <a:t> поиск», 2000</a:t>
            </a:r>
            <a:r>
              <a:rPr lang="kk-KZ" sz="1100" dirty="0">
                <a:solidFill>
                  <a:srgbClr val="002060"/>
                </a:solidFill>
                <a:latin typeface="Times New Roman" pitchFamily="18" charset="0"/>
                <a:ea typeface="Times New Roman"/>
                <a:cs typeface="Times New Roman" pitchFamily="18" charset="0"/>
              </a:rPr>
              <a:t>. - </a:t>
            </a:r>
            <a:r>
              <a:rPr lang="ru-RU" sz="1100" dirty="0">
                <a:solidFill>
                  <a:srgbClr val="002060"/>
                </a:solidFill>
                <a:latin typeface="Times New Roman" pitchFamily="18" charset="0"/>
                <a:ea typeface="Times New Roman"/>
                <a:cs typeface="Times New Roman" pitchFamily="18" charset="0"/>
              </a:rPr>
              <a:t>160 с.</a:t>
            </a:r>
          </a:p>
          <a:p>
            <a:pPr marL="342900" lvl="0" indent="-342900">
              <a:spcAft>
                <a:spcPts val="0"/>
              </a:spcAft>
              <a:buFont typeface="+mj-lt"/>
              <a:buAutoNum type="arabicPeriod"/>
              <a:tabLst>
                <a:tab pos="180340" algn="l"/>
                <a:tab pos="270510" algn="l"/>
              </a:tabLst>
            </a:pPr>
            <a:r>
              <a:rPr lang="kk-KZ" sz="1100" dirty="0">
                <a:solidFill>
                  <a:srgbClr val="002060"/>
                </a:solidFill>
                <a:latin typeface="Times New Roman" pitchFamily="18" charset="0"/>
                <a:ea typeface="Times New Roman"/>
                <a:cs typeface="Times New Roman" pitchFamily="18" charset="0"/>
              </a:rPr>
              <a:t>Маслоу А. Самоактуализация // Психология личности. Тексты.-М., 1982.</a:t>
            </a:r>
            <a:endParaRPr lang="ru-RU" sz="1100" dirty="0">
              <a:solidFill>
                <a:srgbClr val="002060"/>
              </a:solidFill>
              <a:latin typeface="Times New Roman" pitchFamily="18" charset="0"/>
              <a:ea typeface="Times New Roman"/>
              <a:cs typeface="Times New Roman" pitchFamily="18" charset="0"/>
            </a:endParaRPr>
          </a:p>
          <a:p>
            <a:pPr marL="342900" lvl="0" indent="-342900">
              <a:spcAft>
                <a:spcPts val="0"/>
              </a:spcAft>
              <a:buFont typeface="+mj-lt"/>
              <a:buAutoNum type="arabicPeriod"/>
              <a:tabLst>
                <a:tab pos="180340" algn="l"/>
                <a:tab pos="270510" algn="l"/>
              </a:tabLst>
            </a:pPr>
            <a:r>
              <a:rPr lang="kk-KZ" sz="1100" dirty="0">
                <a:solidFill>
                  <a:srgbClr val="002060"/>
                </a:solidFill>
                <a:latin typeface="Times New Roman" pitchFamily="18" charset="0"/>
                <a:ea typeface="Times New Roman"/>
                <a:cs typeface="Times New Roman" pitchFamily="18" charset="0"/>
              </a:rPr>
              <a:t>Мұханбетжанова А.М. Интеграцияланған білімдік кеңістікте тұлғалық бағдарлы білім беру технологиясы.//Қазақстан жоғарғы мектебі. 1999. №4. 40-43б.</a:t>
            </a:r>
            <a:endParaRPr lang="ru-RU" sz="1100" dirty="0">
              <a:solidFill>
                <a:srgbClr val="002060"/>
              </a:solidFill>
              <a:latin typeface="Times New Roman" pitchFamily="18" charset="0"/>
              <a:ea typeface="Times New Roman"/>
              <a:cs typeface="Times New Roman" pitchFamily="18" charset="0"/>
            </a:endParaRPr>
          </a:p>
          <a:p>
            <a:pPr marL="342900" marR="1270" lvl="0" indent="-342900">
              <a:spcAft>
                <a:spcPts val="0"/>
              </a:spcAft>
              <a:buFont typeface="+mj-lt"/>
              <a:buAutoNum type="arabicPeriod"/>
              <a:tabLst>
                <a:tab pos="180340" algn="l"/>
                <a:tab pos="270510" algn="l"/>
                <a:tab pos="307975" algn="l"/>
              </a:tabLst>
            </a:pPr>
            <a:r>
              <a:rPr lang="kk-KZ" sz="1100" spc="25" dirty="0">
                <a:solidFill>
                  <a:srgbClr val="002060"/>
                </a:solidFill>
                <a:latin typeface="Times New Roman" pitchFamily="18" charset="0"/>
                <a:ea typeface="Times New Roman"/>
                <a:cs typeface="Times New Roman" pitchFamily="18" charset="0"/>
              </a:rPr>
              <a:t>Орлов   А.А.   Опыт   изучения   тенденции   развития   управления</a:t>
            </a:r>
            <a:r>
              <a:rPr lang="kk-KZ" sz="1100" dirty="0">
                <a:solidFill>
                  <a:srgbClr val="002060"/>
                </a:solidFill>
                <a:latin typeface="Times New Roman" pitchFamily="18" charset="0"/>
                <a:ea typeface="Times New Roman"/>
                <a:cs typeface="Times New Roman" pitchFamily="18" charset="0"/>
              </a:rPr>
              <a:t> общеобразовательной школы.М.Педагогика, 1994</a:t>
            </a:r>
            <a:endParaRPr lang="ru-RU" sz="1100" dirty="0">
              <a:solidFill>
                <a:srgbClr val="002060"/>
              </a:solidFill>
              <a:latin typeface="Times New Roman" pitchFamily="18" charset="0"/>
              <a:ea typeface="Times New Roman"/>
              <a:cs typeface="Times New Roman" pitchFamily="18" charset="0"/>
            </a:endParaRPr>
          </a:p>
          <a:p>
            <a:pPr marL="342900" marR="1270" lvl="0" indent="-342900">
              <a:spcAft>
                <a:spcPts val="0"/>
              </a:spcAft>
              <a:buFont typeface="+mj-lt"/>
              <a:buAutoNum type="arabicPeriod"/>
              <a:tabLst>
                <a:tab pos="180340" algn="l"/>
                <a:tab pos="270510" algn="l"/>
                <a:tab pos="307975" algn="l"/>
              </a:tabLst>
            </a:pPr>
            <a:r>
              <a:rPr lang="kk-KZ" sz="1100" dirty="0">
                <a:solidFill>
                  <a:srgbClr val="002060"/>
                </a:solidFill>
                <a:latin typeface="Times New Roman" pitchFamily="18" charset="0"/>
                <a:ea typeface="Times New Roman"/>
                <a:cs typeface="Times New Roman" pitchFamily="18" charset="0"/>
              </a:rPr>
              <a:t>Педагогика // Под ред. Хмель Н.Д. Курс лекции. Авторский</a:t>
            </a:r>
            <a:br>
              <a:rPr lang="kk-KZ" sz="1100" dirty="0">
                <a:solidFill>
                  <a:srgbClr val="002060"/>
                </a:solidFill>
                <a:latin typeface="Times New Roman" pitchFamily="18" charset="0"/>
                <a:ea typeface="Times New Roman"/>
                <a:cs typeface="Times New Roman" pitchFamily="18" charset="0"/>
              </a:rPr>
            </a:br>
            <a:r>
              <a:rPr lang="kk-KZ" sz="1100" dirty="0">
                <a:solidFill>
                  <a:srgbClr val="002060"/>
                </a:solidFill>
                <a:latin typeface="Times New Roman" pitchFamily="18" charset="0"/>
                <a:ea typeface="Times New Roman"/>
                <a:cs typeface="Times New Roman" pitchFamily="18" charset="0"/>
              </a:rPr>
              <a:t>колектив АГУ им Абая-Алматы, 2003.</a:t>
            </a:r>
            <a:endParaRPr lang="ru-RU" sz="1100" dirty="0">
              <a:solidFill>
                <a:srgbClr val="002060"/>
              </a:solidFill>
              <a:latin typeface="Times New Roman" pitchFamily="18" charset="0"/>
              <a:ea typeface="Times New Roman"/>
              <a:cs typeface="Times New Roman" pitchFamily="18" charset="0"/>
            </a:endParaRPr>
          </a:p>
          <a:p>
            <a:pPr marL="342900" marR="1270" lvl="0" indent="-342900">
              <a:spcAft>
                <a:spcPts val="0"/>
              </a:spcAft>
              <a:buFont typeface="+mj-lt"/>
              <a:buAutoNum type="arabicPeriod"/>
              <a:tabLst>
                <a:tab pos="180340" algn="l"/>
                <a:tab pos="270510" algn="l"/>
                <a:tab pos="307975" algn="l"/>
              </a:tabLst>
            </a:pPr>
            <a:r>
              <a:rPr lang="kk-KZ" sz="1100" spc="-20" dirty="0">
                <a:solidFill>
                  <a:srgbClr val="002060"/>
                </a:solidFill>
                <a:latin typeface="Times New Roman" pitchFamily="18" charset="0"/>
                <a:ea typeface="Times New Roman"/>
                <a:cs typeface="Times New Roman" pitchFamily="18" charset="0"/>
              </a:rPr>
              <a:t>Педагогика. Учебное пособие. В.А.Сластенин, И.Ф.Исаев, А.И.Мищенко, </a:t>
            </a:r>
            <a:r>
              <a:rPr lang="kk-KZ" sz="1100" dirty="0">
                <a:solidFill>
                  <a:srgbClr val="002060"/>
                </a:solidFill>
                <a:latin typeface="Times New Roman" pitchFamily="18" charset="0"/>
                <a:ea typeface="Times New Roman"/>
                <a:cs typeface="Times New Roman" pitchFamily="18" charset="0"/>
              </a:rPr>
              <a:t>Е.Н.Шиянов-М.:, Школа-Пресс 1997 5126.</a:t>
            </a:r>
            <a:endParaRPr lang="ru-RU" sz="1100" dirty="0">
              <a:solidFill>
                <a:srgbClr val="002060"/>
              </a:solidFill>
              <a:latin typeface="Times New Roman" pitchFamily="18" charset="0"/>
              <a:ea typeface="Times New Roman"/>
              <a:cs typeface="Times New Roman" pitchFamily="18" charset="0"/>
            </a:endParaRPr>
          </a:p>
          <a:p>
            <a:pPr marL="342900" marR="1270" lvl="0" indent="-342900">
              <a:spcAft>
                <a:spcPts val="0"/>
              </a:spcAft>
              <a:buFont typeface="+mj-lt"/>
              <a:buAutoNum type="arabicPeriod"/>
              <a:tabLst>
                <a:tab pos="180340" algn="l"/>
                <a:tab pos="270510" algn="l"/>
                <a:tab pos="307975" algn="l"/>
              </a:tabLst>
            </a:pPr>
            <a:r>
              <a:rPr lang="kk-KZ" sz="1100" spc="15" dirty="0">
                <a:solidFill>
                  <a:srgbClr val="002060"/>
                </a:solidFill>
                <a:latin typeface="Times New Roman" pitchFamily="18" charset="0"/>
                <a:ea typeface="Times New Roman"/>
                <a:cs typeface="Times New Roman" pitchFamily="18" charset="0"/>
              </a:rPr>
              <a:t>Петровский В.А. Личность в психологии: парадигма субъектности.- </a:t>
            </a:r>
            <a:r>
              <a:rPr lang="kk-KZ" sz="1100" dirty="0">
                <a:solidFill>
                  <a:srgbClr val="002060"/>
                </a:solidFill>
                <a:latin typeface="Times New Roman" pitchFamily="18" charset="0"/>
                <a:ea typeface="Times New Roman"/>
                <a:cs typeface="Times New Roman" pitchFamily="18" charset="0"/>
              </a:rPr>
              <a:t>Ростов/Дон, 1996.</a:t>
            </a:r>
            <a:endParaRPr lang="ru-RU" sz="1100" dirty="0">
              <a:solidFill>
                <a:srgbClr val="002060"/>
              </a:solidFill>
              <a:latin typeface="Times New Roman" pitchFamily="18" charset="0"/>
              <a:ea typeface="Times New Roman"/>
              <a:cs typeface="Times New Roman" pitchFamily="18" charset="0"/>
            </a:endParaRPr>
          </a:p>
          <a:p>
            <a:pPr marL="342900" marR="1270" lvl="0" indent="-342900">
              <a:spcAft>
                <a:spcPts val="0"/>
              </a:spcAft>
              <a:buFont typeface="+mj-lt"/>
              <a:buAutoNum type="arabicPeriod"/>
              <a:tabLst>
                <a:tab pos="180340" algn="l"/>
                <a:tab pos="270510" algn="l"/>
                <a:tab pos="307975" algn="l"/>
              </a:tabLst>
            </a:pPr>
            <a:r>
              <a:rPr lang="kk-KZ" sz="1100" dirty="0">
                <a:solidFill>
                  <a:srgbClr val="002060"/>
                </a:solidFill>
                <a:latin typeface="Times New Roman" pitchFamily="18" charset="0"/>
                <a:ea typeface="Times New Roman"/>
                <a:cs typeface="Times New Roman" pitchFamily="18" charset="0"/>
              </a:rPr>
              <a:t>Проект Концепция 12 -летнего образования в РК, Астана, 2006</a:t>
            </a:r>
            <a:endParaRPr lang="ru-RU" sz="1100" dirty="0">
              <a:solidFill>
                <a:srgbClr val="002060"/>
              </a:solidFill>
              <a:latin typeface="Times New Roman" pitchFamily="18" charset="0"/>
              <a:ea typeface="Times New Roman"/>
              <a:cs typeface="Times New Roman" pitchFamily="18" charset="0"/>
            </a:endParaRPr>
          </a:p>
          <a:p>
            <a:pPr marL="342900" lvl="0" indent="-342900">
              <a:spcAft>
                <a:spcPts val="0"/>
              </a:spcAft>
              <a:buFont typeface="+mj-lt"/>
              <a:buAutoNum type="arabicPeriod"/>
              <a:tabLst>
                <a:tab pos="180340" algn="l"/>
                <a:tab pos="270510" algn="l"/>
              </a:tabLst>
            </a:pPr>
            <a:r>
              <a:rPr lang="kk-KZ" sz="1100" dirty="0">
                <a:solidFill>
                  <a:srgbClr val="002060"/>
                </a:solidFill>
                <a:latin typeface="Times New Roman" pitchFamily="18" charset="0"/>
                <a:ea typeface="Times New Roman"/>
                <a:cs typeface="Times New Roman" pitchFamily="18" charset="0"/>
              </a:rPr>
              <a:t>Рахимбаев А.О,Сабатаева Б.О, Менеджмент, Алматы. 2006</a:t>
            </a:r>
            <a:endParaRPr lang="ru-RU" sz="1100" dirty="0">
              <a:solidFill>
                <a:srgbClr val="002060"/>
              </a:solidFill>
              <a:latin typeface="Times New Roman" pitchFamily="18" charset="0"/>
              <a:ea typeface="Times New Roman"/>
              <a:cs typeface="Times New Roman" pitchFamily="18" charset="0"/>
            </a:endParaRPr>
          </a:p>
          <a:p>
            <a:pPr marL="342900" lvl="0" indent="-342900">
              <a:spcAft>
                <a:spcPts val="0"/>
              </a:spcAft>
              <a:buFont typeface="+mj-lt"/>
              <a:buAutoNum type="arabicPeriod"/>
              <a:tabLst>
                <a:tab pos="180340" algn="l"/>
                <a:tab pos="270510" algn="l"/>
              </a:tabLst>
            </a:pPr>
            <a:r>
              <a:rPr lang="kk-KZ" sz="1100" dirty="0">
                <a:solidFill>
                  <a:srgbClr val="002060"/>
                </a:solidFill>
                <a:latin typeface="Times New Roman" pitchFamily="18" charset="0"/>
                <a:ea typeface="Times New Roman"/>
                <a:cs typeface="Times New Roman" pitchFamily="18" charset="0"/>
              </a:rPr>
              <a:t>Рахметов Б.А. Персоналды басқару, Алматы. 2005 </a:t>
            </a:r>
            <a:endParaRPr lang="ru-RU" sz="1100" dirty="0">
              <a:solidFill>
                <a:srgbClr val="002060"/>
              </a:solidFill>
              <a:latin typeface="Times New Roman" pitchFamily="18" charset="0"/>
              <a:ea typeface="Times New Roman"/>
              <a:cs typeface="Times New Roman" pitchFamily="18" charset="0"/>
            </a:endParaRPr>
          </a:p>
          <a:p>
            <a:pPr marL="342900" lvl="0" indent="-342900">
              <a:spcAft>
                <a:spcPts val="0"/>
              </a:spcAft>
              <a:buFont typeface="+mj-lt"/>
              <a:buAutoNum type="arabicPeriod"/>
              <a:tabLst>
                <a:tab pos="180340" algn="l"/>
                <a:tab pos="270510" algn="l"/>
              </a:tabLst>
            </a:pPr>
            <a:r>
              <a:rPr lang="kk-KZ" sz="1100" dirty="0">
                <a:solidFill>
                  <a:srgbClr val="002060"/>
                </a:solidFill>
                <a:latin typeface="Times New Roman" pitchFamily="18" charset="0"/>
                <a:ea typeface="Times New Roman"/>
                <a:cs typeface="Times New Roman" pitchFamily="18" charset="0"/>
              </a:rPr>
              <a:t>Роджерс Карл. Эмпатия: Пер.с англ.// Психология эмоции: Тексты - М. 1984.</a:t>
            </a:r>
            <a:endParaRPr lang="ru-RU" sz="1100" dirty="0">
              <a:solidFill>
                <a:srgbClr val="002060"/>
              </a:solidFill>
              <a:latin typeface="Times New Roman" pitchFamily="18" charset="0"/>
              <a:ea typeface="Times New Roman"/>
              <a:cs typeface="Times New Roman" pitchFamily="18" charset="0"/>
            </a:endParaRPr>
          </a:p>
          <a:p>
            <a:pPr marL="342900" marR="1270" lvl="0" indent="-342900">
              <a:spcAft>
                <a:spcPts val="0"/>
              </a:spcAft>
              <a:buFont typeface="+mj-lt"/>
              <a:buAutoNum type="arabicPeriod"/>
              <a:tabLst>
                <a:tab pos="180340" algn="l"/>
                <a:tab pos="270510" algn="l"/>
                <a:tab pos="307975" algn="l"/>
              </a:tabLst>
            </a:pPr>
            <a:r>
              <a:rPr lang="kk-KZ" sz="1100" dirty="0">
                <a:solidFill>
                  <a:srgbClr val="002060"/>
                </a:solidFill>
                <a:latin typeface="Times New Roman" pitchFamily="18" charset="0"/>
                <a:ea typeface="Times New Roman"/>
                <a:cs typeface="Times New Roman" pitchFamily="18" charset="0"/>
              </a:rPr>
              <a:t>Симонов В.П. Педагогический менеджент. Учебное пособие. - Москва, 1999.</a:t>
            </a:r>
            <a:endParaRPr lang="ru-RU" sz="1100" dirty="0">
              <a:solidFill>
                <a:srgbClr val="002060"/>
              </a:solidFill>
              <a:latin typeface="Times New Roman" pitchFamily="18" charset="0"/>
              <a:ea typeface="Times New Roman"/>
              <a:cs typeface="Times New Roman" pitchFamily="18" charset="0"/>
            </a:endParaRPr>
          </a:p>
          <a:p>
            <a:pPr marL="342900" lvl="0" indent="-342900" algn="just">
              <a:spcAft>
                <a:spcPts val="0"/>
              </a:spcAft>
              <a:buFont typeface="+mj-lt"/>
              <a:buAutoNum type="arabicPeriod"/>
              <a:tabLst>
                <a:tab pos="90170" algn="l"/>
                <a:tab pos="180340" algn="l"/>
                <a:tab pos="270510" algn="l"/>
                <a:tab pos="457200" algn="l"/>
              </a:tabLst>
            </a:pPr>
            <a:r>
              <a:rPr lang="ru-RU" sz="1100" dirty="0" err="1">
                <a:solidFill>
                  <a:srgbClr val="002060"/>
                </a:solidFill>
                <a:latin typeface="Times New Roman" pitchFamily="18" charset="0"/>
                <a:ea typeface="Times New Roman"/>
                <a:cs typeface="Times New Roman" pitchFamily="18" charset="0"/>
              </a:rPr>
              <a:t>Сырымбетова</a:t>
            </a:r>
            <a:r>
              <a:rPr lang="ru-RU" sz="1100" dirty="0">
                <a:solidFill>
                  <a:srgbClr val="002060"/>
                </a:solidFill>
                <a:latin typeface="Times New Roman" pitchFamily="18" charset="0"/>
                <a:ea typeface="Times New Roman"/>
                <a:cs typeface="Times New Roman" pitchFamily="18" charset="0"/>
              </a:rPr>
              <a:t> Л.С</a:t>
            </a:r>
            <a:r>
              <a:rPr lang="kk-KZ" sz="1100" dirty="0">
                <a:solidFill>
                  <a:srgbClr val="002060"/>
                </a:solidFill>
                <a:latin typeface="Times New Roman" pitchFamily="18" charset="0"/>
                <a:ea typeface="Times New Roman"/>
                <a:cs typeface="Times New Roman" pitchFamily="18" charset="0"/>
              </a:rPr>
              <a:t>.</a:t>
            </a:r>
            <a:r>
              <a:rPr lang="ru-RU" sz="1100" dirty="0">
                <a:solidFill>
                  <a:srgbClr val="002060"/>
                </a:solidFill>
                <a:latin typeface="Times New Roman" pitchFamily="18" charset="0"/>
                <a:ea typeface="Times New Roman"/>
                <a:cs typeface="Times New Roman" pitchFamily="18" charset="0"/>
              </a:rPr>
              <a:t>, </a:t>
            </a:r>
            <a:r>
              <a:rPr lang="ru-RU" sz="1100" dirty="0" err="1">
                <a:solidFill>
                  <a:srgbClr val="002060"/>
                </a:solidFill>
                <a:latin typeface="Times New Roman" pitchFamily="18" charset="0"/>
                <a:ea typeface="Times New Roman"/>
                <a:cs typeface="Times New Roman" pitchFamily="18" charset="0"/>
              </a:rPr>
              <a:t>Жетписбаева</a:t>
            </a:r>
            <a:r>
              <a:rPr lang="ru-RU" sz="1100" dirty="0">
                <a:solidFill>
                  <a:srgbClr val="002060"/>
                </a:solidFill>
                <a:latin typeface="Times New Roman" pitchFamily="18" charset="0"/>
                <a:ea typeface="Times New Roman"/>
                <a:cs typeface="Times New Roman" pitchFamily="18" charset="0"/>
              </a:rPr>
              <a:t> Б.А. Педагогический менеджмент / Учебное пособие. Караганда. 2005</a:t>
            </a:r>
            <a:r>
              <a:rPr lang="kk-KZ" sz="1100" dirty="0">
                <a:solidFill>
                  <a:srgbClr val="002060"/>
                </a:solidFill>
                <a:latin typeface="Times New Roman" pitchFamily="18" charset="0"/>
                <a:ea typeface="Times New Roman"/>
                <a:cs typeface="Times New Roman" pitchFamily="18" charset="0"/>
              </a:rPr>
              <a:t>. - </a:t>
            </a:r>
            <a:r>
              <a:rPr lang="ru-RU" sz="1100" dirty="0">
                <a:solidFill>
                  <a:srgbClr val="002060"/>
                </a:solidFill>
                <a:latin typeface="Times New Roman" pitchFamily="18" charset="0"/>
                <a:ea typeface="Times New Roman"/>
                <a:cs typeface="Times New Roman" pitchFamily="18" charset="0"/>
              </a:rPr>
              <a:t>124 </a:t>
            </a:r>
            <a:r>
              <a:rPr lang="ru-RU" sz="1100" dirty="0" smtClean="0">
                <a:solidFill>
                  <a:srgbClr val="002060"/>
                </a:solidFill>
                <a:latin typeface="Times New Roman" pitchFamily="18" charset="0"/>
                <a:ea typeface="Times New Roman"/>
                <a:cs typeface="Times New Roman" pitchFamily="18" charset="0"/>
              </a:rPr>
              <a:t>с.</a:t>
            </a:r>
          </a:p>
          <a:p>
            <a:pPr lvl="0" algn="just">
              <a:spcAft>
                <a:spcPts val="0"/>
              </a:spcAft>
              <a:tabLst>
                <a:tab pos="90170" algn="l"/>
                <a:tab pos="180340" algn="l"/>
                <a:tab pos="270510" algn="l"/>
                <a:tab pos="457200" algn="l"/>
              </a:tabLst>
            </a:pPr>
            <a:r>
              <a:rPr lang="kk-KZ" sz="1100" b="1" dirty="0" smtClean="0">
                <a:solidFill>
                  <a:srgbClr val="002060"/>
                </a:solidFill>
                <a:latin typeface="Times New Roman" pitchFamily="18" charset="0"/>
                <a:ea typeface="Times New Roman"/>
                <a:cs typeface="Times New Roman" pitchFamily="18" charset="0"/>
              </a:rPr>
              <a:t>Multimedia </a:t>
            </a:r>
            <a:r>
              <a:rPr lang="kk-KZ" sz="1100" b="1" dirty="0">
                <a:solidFill>
                  <a:srgbClr val="002060"/>
                </a:solidFill>
                <a:latin typeface="Times New Roman" pitchFamily="18" charset="0"/>
                <a:ea typeface="Times New Roman"/>
                <a:cs typeface="Times New Roman" pitchFamily="18" charset="0"/>
              </a:rPr>
              <a:t>materials, e-books (specify the link)</a:t>
            </a:r>
            <a:r>
              <a:rPr lang="en-US" sz="1100" b="1" dirty="0">
                <a:solidFill>
                  <a:srgbClr val="002060"/>
                </a:solidFill>
                <a:latin typeface="Times New Roman" pitchFamily="18" charset="0"/>
                <a:ea typeface="Times New Roman"/>
                <a:cs typeface="Times New Roman" pitchFamily="18" charset="0"/>
              </a:rPr>
              <a:t>www/armc.ru/</a:t>
            </a:r>
            <a:r>
              <a:rPr lang="en-US" sz="1100" b="1" dirty="0" err="1">
                <a:solidFill>
                  <a:srgbClr val="002060"/>
                </a:solidFill>
                <a:latin typeface="Times New Roman" pitchFamily="18" charset="0"/>
                <a:ea typeface="Times New Roman"/>
                <a:cs typeface="Times New Roman" pitchFamily="18" charset="0"/>
              </a:rPr>
              <a:t>ind.php</a:t>
            </a:r>
            <a:endParaRPr lang="ru-RU" sz="1100" b="1" dirty="0">
              <a:solidFill>
                <a:srgbClr val="002060"/>
              </a:solidFill>
              <a:latin typeface="Times New Roman" pitchFamily="18" charset="0"/>
              <a:ea typeface="Times New Roman"/>
              <a:cs typeface="Times New Roman" pitchFamily="18" charset="0"/>
            </a:endParaRPr>
          </a:p>
          <a:p>
            <a:pPr marL="342900" lvl="0" indent="-342900">
              <a:spcAft>
                <a:spcPts val="0"/>
              </a:spcAft>
              <a:buFont typeface="+mj-lt"/>
              <a:buAutoNum type="arabicPeriod"/>
            </a:pPr>
            <a:r>
              <a:rPr lang="en-US" sz="1100" dirty="0">
                <a:solidFill>
                  <a:srgbClr val="002060"/>
                </a:solidFill>
                <a:latin typeface="Times New Roman" pitchFamily="18" charset="0"/>
                <a:ea typeface="Times New Roman"/>
                <a:cs typeface="Times New Roman" pitchFamily="18" charset="0"/>
              </a:rPr>
              <a:t>www</a:t>
            </a:r>
            <a:r>
              <a:rPr lang="uk-UA" sz="1100" dirty="0">
                <a:solidFill>
                  <a:srgbClr val="002060"/>
                </a:solidFill>
                <a:latin typeface="Times New Roman" pitchFamily="18" charset="0"/>
                <a:ea typeface="Times New Roman"/>
                <a:cs typeface="Times New Roman" pitchFamily="18" charset="0"/>
              </a:rPr>
              <a:t>. </a:t>
            </a:r>
            <a:r>
              <a:rPr lang="en-US" sz="1100" dirty="0" err="1">
                <a:solidFill>
                  <a:srgbClr val="002060"/>
                </a:solidFill>
                <a:latin typeface="Times New Roman" pitchFamily="18" charset="0"/>
                <a:ea typeface="Times New Roman"/>
                <a:cs typeface="Times New Roman" pitchFamily="18" charset="0"/>
              </a:rPr>
              <a:t>perfekt</a:t>
            </a:r>
            <a:r>
              <a:rPr lang="uk-UA" sz="1100" dirty="0">
                <a:solidFill>
                  <a:srgbClr val="002060"/>
                </a:solidFill>
                <a:latin typeface="Times New Roman" pitchFamily="18" charset="0"/>
                <a:ea typeface="Times New Roman"/>
                <a:cs typeface="Times New Roman" pitchFamily="18" charset="0"/>
              </a:rPr>
              <a:t>.</a:t>
            </a:r>
            <a:r>
              <a:rPr lang="en-US" sz="1100" dirty="0" err="1">
                <a:solidFill>
                  <a:srgbClr val="002060"/>
                </a:solidFill>
                <a:latin typeface="Times New Roman" pitchFamily="18" charset="0"/>
                <a:ea typeface="Times New Roman"/>
                <a:cs typeface="Times New Roman" pitchFamily="18" charset="0"/>
              </a:rPr>
              <a:t>ru</a:t>
            </a:r>
            <a:r>
              <a:rPr lang="uk-UA" sz="1100" dirty="0">
                <a:solidFill>
                  <a:srgbClr val="002060"/>
                </a:solidFill>
                <a:latin typeface="Times New Roman" pitchFamily="18" charset="0"/>
                <a:ea typeface="Times New Roman"/>
                <a:cs typeface="Times New Roman" pitchFamily="18" charset="0"/>
              </a:rPr>
              <a:t>/</a:t>
            </a:r>
            <a:r>
              <a:rPr lang="en-US" sz="1100" dirty="0" err="1">
                <a:solidFill>
                  <a:srgbClr val="002060"/>
                </a:solidFill>
                <a:latin typeface="Times New Roman" pitchFamily="18" charset="0"/>
                <a:ea typeface="Times New Roman"/>
                <a:cs typeface="Times New Roman" pitchFamily="18" charset="0"/>
              </a:rPr>
              <a:t>dict</a:t>
            </a:r>
            <a:r>
              <a:rPr lang="uk-UA" sz="1100" dirty="0">
                <a:solidFill>
                  <a:srgbClr val="002060"/>
                </a:solidFill>
                <a:latin typeface="Times New Roman" pitchFamily="18" charset="0"/>
                <a:ea typeface="Times New Roman"/>
                <a:cs typeface="Times New Roman" pitchFamily="18" charset="0"/>
              </a:rPr>
              <a:t>/</a:t>
            </a:r>
            <a:r>
              <a:rPr lang="en-US" sz="1100" dirty="0" err="1">
                <a:solidFill>
                  <a:srgbClr val="002060"/>
                </a:solidFill>
                <a:latin typeface="Times New Roman" pitchFamily="18" charset="0"/>
                <a:ea typeface="Times New Roman"/>
                <a:cs typeface="Times New Roman" pitchFamily="18" charset="0"/>
              </a:rPr>
              <a:t>manag</a:t>
            </a:r>
            <a:r>
              <a:rPr lang="uk-UA" sz="1100" dirty="0">
                <a:solidFill>
                  <a:srgbClr val="002060"/>
                </a:solidFill>
                <a:latin typeface="Times New Roman" pitchFamily="18" charset="0"/>
                <a:ea typeface="Times New Roman"/>
                <a:cs typeface="Times New Roman" pitchFamily="18" charset="0"/>
              </a:rPr>
              <a:t>.</a:t>
            </a:r>
            <a:r>
              <a:rPr lang="en-US" sz="1100" dirty="0">
                <a:solidFill>
                  <a:srgbClr val="002060"/>
                </a:solidFill>
                <a:latin typeface="Times New Roman" pitchFamily="18" charset="0"/>
                <a:ea typeface="Times New Roman"/>
                <a:cs typeface="Times New Roman" pitchFamily="18" charset="0"/>
              </a:rPr>
              <a:t>html</a:t>
            </a:r>
            <a:endParaRPr lang="ru-RU" sz="1100" dirty="0">
              <a:solidFill>
                <a:srgbClr val="002060"/>
              </a:solidFill>
              <a:latin typeface="Times New Roman" pitchFamily="18" charset="0"/>
              <a:ea typeface="Times New Roman"/>
              <a:cs typeface="Times New Roman" pitchFamily="18" charset="0"/>
            </a:endParaRPr>
          </a:p>
          <a:p>
            <a:pPr marL="342900" lvl="0" indent="-342900">
              <a:spcAft>
                <a:spcPts val="0"/>
              </a:spcAft>
              <a:buFont typeface="+mj-lt"/>
              <a:buAutoNum type="arabicPeriod"/>
            </a:pPr>
            <a:r>
              <a:rPr lang="en-US" sz="1100" dirty="0">
                <a:solidFill>
                  <a:srgbClr val="002060"/>
                </a:solidFill>
                <a:latin typeface="Times New Roman" pitchFamily="18" charset="0"/>
                <a:ea typeface="Times New Roman"/>
                <a:cs typeface="Times New Roman" pitchFamily="18" charset="0"/>
              </a:rPr>
              <a:t>htpp://www. onlinedics.ru/</a:t>
            </a:r>
            <a:r>
              <a:rPr lang="en-US" sz="1100" dirty="0" err="1">
                <a:solidFill>
                  <a:srgbClr val="002060"/>
                </a:solidFill>
                <a:latin typeface="Times New Roman" pitchFamily="18" charset="0"/>
                <a:ea typeface="Times New Roman"/>
                <a:cs typeface="Times New Roman" pitchFamily="18" charset="0"/>
              </a:rPr>
              <a:t>slovar</a:t>
            </a:r>
            <a:r>
              <a:rPr lang="en-US" sz="1100" dirty="0">
                <a:solidFill>
                  <a:srgbClr val="002060"/>
                </a:solidFill>
                <a:latin typeface="Times New Roman" pitchFamily="18" charset="0"/>
                <a:ea typeface="Times New Roman"/>
                <a:cs typeface="Times New Roman" pitchFamily="18" charset="0"/>
              </a:rPr>
              <a:t>/</a:t>
            </a:r>
            <a:r>
              <a:rPr lang="en-US" sz="1100" dirty="0" err="1">
                <a:solidFill>
                  <a:srgbClr val="002060"/>
                </a:solidFill>
                <a:latin typeface="Times New Roman" pitchFamily="18" charset="0"/>
                <a:ea typeface="Times New Roman"/>
                <a:cs typeface="Times New Roman" pitchFamily="18" charset="0"/>
              </a:rPr>
              <a:t>soc</a:t>
            </a:r>
            <a:r>
              <a:rPr lang="en-US" sz="1100" dirty="0">
                <a:solidFill>
                  <a:srgbClr val="002060"/>
                </a:solidFill>
                <a:latin typeface="Times New Roman" pitchFamily="18" charset="0"/>
                <a:ea typeface="Times New Roman"/>
                <a:cs typeface="Times New Roman" pitchFamily="18" charset="0"/>
              </a:rPr>
              <a:t>/</a:t>
            </a:r>
            <a:endParaRPr lang="ru-RU" sz="1100" dirty="0">
              <a:solidFill>
                <a:srgbClr val="002060"/>
              </a:solidFill>
              <a:latin typeface="Times New Roman" pitchFamily="18" charset="0"/>
              <a:ea typeface="Times New Roman"/>
              <a:cs typeface="Times New Roman" pitchFamily="18" charset="0"/>
            </a:endParaRPr>
          </a:p>
          <a:p>
            <a:pPr marL="342900" lvl="0" indent="-342900">
              <a:spcAft>
                <a:spcPts val="0"/>
              </a:spcAft>
              <a:buFont typeface="+mj-lt"/>
              <a:buAutoNum type="arabicPeriod"/>
            </a:pPr>
            <a:r>
              <a:rPr lang="en-US" sz="1100" dirty="0" err="1">
                <a:solidFill>
                  <a:srgbClr val="002060"/>
                </a:solidFill>
                <a:latin typeface="Times New Roman" pitchFamily="18" charset="0"/>
                <a:ea typeface="Times New Roman"/>
                <a:cs typeface="Times New Roman" pitchFamily="18" charset="0"/>
              </a:rPr>
              <a:t>htpp</a:t>
            </a:r>
            <a:r>
              <a:rPr lang="uk-UA" sz="1100" dirty="0">
                <a:solidFill>
                  <a:srgbClr val="002060"/>
                </a:solidFill>
                <a:latin typeface="Times New Roman" pitchFamily="18" charset="0"/>
                <a:ea typeface="Times New Roman"/>
                <a:cs typeface="Times New Roman" pitchFamily="18" charset="0"/>
              </a:rPr>
              <a:t>://</a:t>
            </a:r>
            <a:r>
              <a:rPr lang="en-US" sz="1100" u="sng" dirty="0">
                <a:solidFill>
                  <a:srgbClr val="002060"/>
                </a:solidFill>
                <a:latin typeface="Times New Roman" pitchFamily="18" charset="0"/>
                <a:ea typeface="Times New Roman"/>
                <a:cs typeface="Times New Roman" pitchFamily="18" charset="0"/>
                <a:hlinkClick r:id="rId2"/>
              </a:rPr>
              <a:t>www</a:t>
            </a:r>
            <a:r>
              <a:rPr lang="uk-UA" sz="1100" u="sng" dirty="0">
                <a:solidFill>
                  <a:srgbClr val="002060"/>
                </a:solidFill>
                <a:latin typeface="Times New Roman" pitchFamily="18" charset="0"/>
                <a:ea typeface="Times New Roman"/>
                <a:cs typeface="Times New Roman" pitchFamily="18" charset="0"/>
                <a:hlinkClick r:id="rId2"/>
              </a:rPr>
              <a:t>.</a:t>
            </a:r>
            <a:r>
              <a:rPr lang="en-US" sz="1100" u="sng" dirty="0" err="1">
                <a:solidFill>
                  <a:srgbClr val="002060"/>
                </a:solidFill>
                <a:latin typeface="Times New Roman" pitchFamily="18" charset="0"/>
                <a:ea typeface="Times New Roman"/>
                <a:cs typeface="Times New Roman" pitchFamily="18" charset="0"/>
                <a:hlinkClick r:id="rId2"/>
              </a:rPr>
              <a:t>pedpro</a:t>
            </a:r>
            <a:r>
              <a:rPr lang="uk-UA" sz="1100" u="sng" dirty="0">
                <a:solidFill>
                  <a:srgbClr val="002060"/>
                </a:solidFill>
                <a:latin typeface="Times New Roman" pitchFamily="18" charset="0"/>
                <a:ea typeface="Times New Roman"/>
                <a:cs typeface="Times New Roman" pitchFamily="18" charset="0"/>
                <a:hlinkClick r:id="rId2"/>
              </a:rPr>
              <a:t>.</a:t>
            </a:r>
            <a:r>
              <a:rPr lang="en-US" sz="1100" u="sng" dirty="0" err="1">
                <a:solidFill>
                  <a:srgbClr val="002060"/>
                </a:solidFill>
                <a:latin typeface="Times New Roman" pitchFamily="18" charset="0"/>
                <a:ea typeface="Times New Roman"/>
                <a:cs typeface="Times New Roman" pitchFamily="18" charset="0"/>
                <a:hlinkClick r:id="rId2"/>
              </a:rPr>
              <a:t>ru</a:t>
            </a:r>
            <a:r>
              <a:rPr lang="uk-UA" sz="1100" u="sng" dirty="0">
                <a:solidFill>
                  <a:srgbClr val="002060"/>
                </a:solidFill>
                <a:latin typeface="Times New Roman" pitchFamily="18" charset="0"/>
                <a:ea typeface="Times New Roman"/>
                <a:cs typeface="Times New Roman" pitchFamily="18" charset="0"/>
                <a:hlinkClick r:id="rId2"/>
              </a:rPr>
              <a:t>/</a:t>
            </a:r>
            <a:r>
              <a:rPr lang="en-US" sz="1100" u="sng" dirty="0" err="1">
                <a:solidFill>
                  <a:srgbClr val="002060"/>
                </a:solidFill>
                <a:latin typeface="Times New Roman" pitchFamily="18" charset="0"/>
                <a:ea typeface="Times New Roman"/>
                <a:cs typeface="Times New Roman" pitchFamily="18" charset="0"/>
                <a:hlinkClick r:id="rId2"/>
              </a:rPr>
              <a:t>termins</a:t>
            </a:r>
            <a:r>
              <a:rPr lang="uk-UA" sz="1100" u="sng" dirty="0">
                <a:solidFill>
                  <a:srgbClr val="002060"/>
                </a:solidFill>
                <a:latin typeface="Times New Roman" pitchFamily="18" charset="0"/>
                <a:ea typeface="Times New Roman"/>
                <a:cs typeface="Times New Roman" pitchFamily="18" charset="0"/>
                <a:hlinkClick r:id="rId2"/>
              </a:rPr>
              <a:t>/145.</a:t>
            </a:r>
            <a:r>
              <a:rPr lang="en-US" sz="1100" u="sng" dirty="0" err="1">
                <a:solidFill>
                  <a:srgbClr val="002060"/>
                </a:solidFill>
                <a:latin typeface="Times New Roman" pitchFamily="18" charset="0"/>
                <a:ea typeface="Times New Roman"/>
                <a:cs typeface="Times New Roman" pitchFamily="18" charset="0"/>
                <a:hlinkClick r:id="rId2"/>
              </a:rPr>
              <a:t>htm</a:t>
            </a:r>
            <a:endParaRPr lang="ru-RU" sz="1100" dirty="0">
              <a:solidFill>
                <a:srgbClr val="002060"/>
              </a:solidFill>
              <a:latin typeface="Times New Roman" pitchFamily="18" charset="0"/>
              <a:ea typeface="Times New Roman"/>
              <a:cs typeface="Times New Roman" pitchFamily="18" charset="0"/>
            </a:endParaRPr>
          </a:p>
          <a:p>
            <a:pPr marL="342900" lvl="0" indent="-342900">
              <a:spcAft>
                <a:spcPts val="0"/>
              </a:spcAft>
              <a:buFont typeface="+mj-lt"/>
              <a:buAutoNum type="arabicPeriod"/>
            </a:pPr>
            <a:r>
              <a:rPr lang="en-US" sz="1100" dirty="0">
                <a:solidFill>
                  <a:srgbClr val="002060"/>
                </a:solidFill>
                <a:latin typeface="Times New Roman" pitchFamily="18" charset="0"/>
                <a:ea typeface="Times New Roman"/>
                <a:cs typeface="Times New Roman" pitchFamily="18" charset="0"/>
              </a:rPr>
              <a:t>htpp://www</a:t>
            </a:r>
            <a:r>
              <a:rPr lang="uk-UA" sz="1100" dirty="0">
                <a:solidFill>
                  <a:srgbClr val="002060"/>
                </a:solidFill>
                <a:latin typeface="Times New Roman" pitchFamily="18" charset="0"/>
                <a:ea typeface="Times New Roman"/>
                <a:cs typeface="Times New Roman" pitchFamily="18" charset="0"/>
              </a:rPr>
              <a:t>. </a:t>
            </a:r>
            <a:r>
              <a:rPr lang="en-US" sz="1100" dirty="0" err="1">
                <a:solidFill>
                  <a:srgbClr val="002060"/>
                </a:solidFill>
                <a:latin typeface="Times New Roman" pitchFamily="18" charset="0"/>
                <a:ea typeface="Times New Roman"/>
                <a:cs typeface="Times New Roman" pitchFamily="18" charset="0"/>
              </a:rPr>
              <a:t>taobao</a:t>
            </a:r>
            <a:r>
              <a:rPr lang="uk-UA" sz="1100" dirty="0">
                <a:solidFill>
                  <a:srgbClr val="002060"/>
                </a:solidFill>
                <a:latin typeface="Times New Roman" pitchFamily="18" charset="0"/>
                <a:ea typeface="Times New Roman"/>
                <a:cs typeface="Times New Roman" pitchFamily="18" charset="0"/>
              </a:rPr>
              <a:t>.</a:t>
            </a:r>
            <a:r>
              <a:rPr lang="en-US" sz="1100" dirty="0" err="1">
                <a:solidFill>
                  <a:srgbClr val="002060"/>
                </a:solidFill>
                <a:latin typeface="Times New Roman" pitchFamily="18" charset="0"/>
                <a:ea typeface="Times New Roman"/>
                <a:cs typeface="Times New Roman" pitchFamily="18" charset="0"/>
              </a:rPr>
              <a:t>su</a:t>
            </a:r>
            <a:r>
              <a:rPr lang="uk-UA" sz="1100" dirty="0">
                <a:solidFill>
                  <a:srgbClr val="002060"/>
                </a:solidFill>
                <a:latin typeface="Times New Roman" pitchFamily="18" charset="0"/>
                <a:ea typeface="Times New Roman"/>
                <a:cs typeface="Times New Roman" pitchFamily="18" charset="0"/>
              </a:rPr>
              <a:t>/</a:t>
            </a:r>
            <a:endParaRPr lang="ru-RU" sz="1100" dirty="0">
              <a:solidFill>
                <a:srgbClr val="002060"/>
              </a:solidFill>
              <a:latin typeface="Times New Roman" pitchFamily="18" charset="0"/>
              <a:ea typeface="Times New Roman"/>
              <a:cs typeface="Times New Roman" pitchFamily="18" charset="0"/>
            </a:endParaRPr>
          </a:p>
          <a:p>
            <a:pPr marL="342900" lvl="0" indent="-342900">
              <a:spcAft>
                <a:spcPts val="0"/>
              </a:spcAft>
              <a:buFont typeface="+mj-lt"/>
              <a:buAutoNum type="arabicPeriod"/>
            </a:pPr>
            <a:r>
              <a:rPr lang="en-US" sz="1100" dirty="0" err="1">
                <a:solidFill>
                  <a:srgbClr val="002060"/>
                </a:solidFill>
                <a:latin typeface="Times New Roman" pitchFamily="18" charset="0"/>
                <a:ea typeface="Times New Roman"/>
                <a:cs typeface="Times New Roman" pitchFamily="18" charset="0"/>
              </a:rPr>
              <a:t>htpp</a:t>
            </a:r>
            <a:r>
              <a:rPr lang="uk-UA" sz="1100" dirty="0">
                <a:solidFill>
                  <a:srgbClr val="002060"/>
                </a:solidFill>
                <a:latin typeface="Times New Roman" pitchFamily="18" charset="0"/>
                <a:ea typeface="Times New Roman"/>
                <a:cs typeface="Times New Roman" pitchFamily="18" charset="0"/>
              </a:rPr>
              <a:t>://</a:t>
            </a:r>
            <a:r>
              <a:rPr lang="en-US" sz="1100" dirty="0">
                <a:solidFill>
                  <a:srgbClr val="002060"/>
                </a:solidFill>
                <a:latin typeface="Times New Roman" pitchFamily="18" charset="0"/>
                <a:ea typeface="Times New Roman"/>
                <a:cs typeface="Times New Roman" pitchFamily="18" charset="0"/>
              </a:rPr>
              <a:t>www</a:t>
            </a:r>
            <a:r>
              <a:rPr lang="uk-UA" sz="1100" dirty="0">
                <a:solidFill>
                  <a:srgbClr val="002060"/>
                </a:solidFill>
                <a:latin typeface="Times New Roman" pitchFamily="18" charset="0"/>
                <a:ea typeface="Times New Roman"/>
                <a:cs typeface="Times New Roman" pitchFamily="18" charset="0"/>
              </a:rPr>
              <a:t>.</a:t>
            </a:r>
            <a:r>
              <a:rPr lang="en-US" sz="1100" dirty="0" err="1">
                <a:solidFill>
                  <a:srgbClr val="002060"/>
                </a:solidFill>
                <a:latin typeface="Times New Roman" pitchFamily="18" charset="0"/>
                <a:ea typeface="Times New Roman"/>
                <a:cs typeface="Times New Roman" pitchFamily="18" charset="0"/>
              </a:rPr>
              <a:t>vseslova</a:t>
            </a:r>
            <a:r>
              <a:rPr lang="uk-UA" sz="1100" dirty="0">
                <a:solidFill>
                  <a:srgbClr val="002060"/>
                </a:solidFill>
                <a:latin typeface="Times New Roman" pitchFamily="18" charset="0"/>
                <a:ea typeface="Times New Roman"/>
                <a:cs typeface="Times New Roman" pitchFamily="18" charset="0"/>
              </a:rPr>
              <a:t>.</a:t>
            </a:r>
            <a:r>
              <a:rPr lang="en-US" sz="1100" dirty="0" err="1">
                <a:solidFill>
                  <a:srgbClr val="002060"/>
                </a:solidFill>
                <a:latin typeface="Times New Roman" pitchFamily="18" charset="0"/>
                <a:ea typeface="Times New Roman"/>
                <a:cs typeface="Times New Roman" pitchFamily="18" charset="0"/>
              </a:rPr>
              <a:t>ru</a:t>
            </a:r>
            <a:r>
              <a:rPr lang="uk-UA" sz="1100" dirty="0">
                <a:solidFill>
                  <a:srgbClr val="002060"/>
                </a:solidFill>
                <a:latin typeface="Times New Roman" pitchFamily="18" charset="0"/>
                <a:ea typeface="Times New Roman"/>
                <a:cs typeface="Times New Roman" pitchFamily="18" charset="0"/>
              </a:rPr>
              <a:t>/</a:t>
            </a:r>
            <a:r>
              <a:rPr lang="en-US" sz="1100" dirty="0">
                <a:solidFill>
                  <a:srgbClr val="002060"/>
                </a:solidFill>
                <a:latin typeface="Times New Roman" pitchFamily="18" charset="0"/>
                <a:ea typeface="Times New Roman"/>
                <a:cs typeface="Times New Roman" pitchFamily="18" charset="0"/>
              </a:rPr>
              <a:t>index</a:t>
            </a:r>
            <a:r>
              <a:rPr lang="uk-UA" sz="1100" dirty="0">
                <a:solidFill>
                  <a:srgbClr val="002060"/>
                </a:solidFill>
                <a:latin typeface="Times New Roman" pitchFamily="18" charset="0"/>
                <a:ea typeface="Times New Roman"/>
                <a:cs typeface="Times New Roman" pitchFamily="18" charset="0"/>
              </a:rPr>
              <a:t>.</a:t>
            </a:r>
            <a:r>
              <a:rPr lang="en-US" sz="1100" dirty="0" err="1">
                <a:solidFill>
                  <a:srgbClr val="002060"/>
                </a:solidFill>
                <a:latin typeface="Times New Roman" pitchFamily="18" charset="0"/>
                <a:ea typeface="Times New Roman"/>
                <a:cs typeface="Times New Roman" pitchFamily="18" charset="0"/>
              </a:rPr>
              <a:t>php</a:t>
            </a:r>
            <a:r>
              <a:rPr lang="uk-UA" sz="1100" dirty="0">
                <a:solidFill>
                  <a:srgbClr val="002060"/>
                </a:solidFill>
                <a:latin typeface="Times New Roman" pitchFamily="18" charset="0"/>
                <a:ea typeface="Times New Roman"/>
                <a:cs typeface="Times New Roman" pitchFamily="18" charset="0"/>
              </a:rPr>
              <a:t>7</a:t>
            </a:r>
            <a:r>
              <a:rPr lang="en-US" sz="1100" dirty="0" err="1">
                <a:solidFill>
                  <a:srgbClr val="002060"/>
                </a:solidFill>
                <a:latin typeface="Times New Roman" pitchFamily="18" charset="0"/>
                <a:ea typeface="Times New Roman"/>
                <a:cs typeface="Times New Roman" pitchFamily="18" charset="0"/>
              </a:rPr>
              <a:t>dictionarv</a:t>
            </a:r>
            <a:endParaRPr lang="ru-RU" sz="1100" dirty="0">
              <a:solidFill>
                <a:srgbClr val="002060"/>
              </a:solidFill>
              <a:latin typeface="Times New Roman" pitchFamily="18" charset="0"/>
              <a:ea typeface="Times New Roman"/>
              <a:cs typeface="Times New Roman" pitchFamily="18" charset="0"/>
            </a:endParaRPr>
          </a:p>
          <a:p>
            <a:pPr marL="342900" lvl="0" indent="-342900">
              <a:spcAft>
                <a:spcPts val="0"/>
              </a:spcAft>
              <a:buFont typeface="+mj-lt"/>
              <a:buAutoNum type="arabicPeriod"/>
            </a:pPr>
            <a:r>
              <a:rPr lang="en-US" sz="1100" dirty="0">
                <a:solidFill>
                  <a:srgbClr val="002060"/>
                </a:solidFill>
                <a:latin typeface="Times New Roman" pitchFamily="18" charset="0"/>
                <a:ea typeface="Times New Roman"/>
                <a:cs typeface="Times New Roman" pitchFamily="18" charset="0"/>
              </a:rPr>
              <a:t>htpp://ru: </a:t>
            </a:r>
            <a:r>
              <a:rPr lang="en-US" sz="1100" dirty="0" err="1">
                <a:solidFill>
                  <a:srgbClr val="002060"/>
                </a:solidFill>
                <a:latin typeface="Times New Roman" pitchFamily="18" charset="0"/>
                <a:ea typeface="Times New Roman"/>
                <a:cs typeface="Times New Roman" pitchFamily="18" charset="0"/>
              </a:rPr>
              <a:t>wikipedia</a:t>
            </a:r>
            <a:r>
              <a:rPr lang="en-US" sz="1100" dirty="0">
                <a:solidFill>
                  <a:srgbClr val="002060"/>
                </a:solidFill>
                <a:latin typeface="Times New Roman" pitchFamily="18" charset="0"/>
                <a:ea typeface="Times New Roman"/>
                <a:cs typeface="Times New Roman" pitchFamily="18" charset="0"/>
              </a:rPr>
              <a:t>. org/wiki/</a:t>
            </a:r>
            <a:endParaRPr lang="ru-RU" sz="1100" dirty="0">
              <a:solidFill>
                <a:srgbClr val="002060"/>
              </a:solidFill>
              <a:latin typeface="Times New Roman" pitchFamily="18" charset="0"/>
              <a:ea typeface="Times New Roman"/>
              <a:cs typeface="Times New Roman" pitchFamily="18" charset="0"/>
            </a:endParaRPr>
          </a:p>
          <a:p>
            <a:pPr marL="342900" lvl="0" indent="-342900">
              <a:spcAft>
                <a:spcPts val="0"/>
              </a:spcAft>
              <a:buFont typeface="+mj-lt"/>
              <a:buAutoNum type="arabicPeriod"/>
            </a:pPr>
            <a:r>
              <a:rPr lang="en-US" sz="1100" dirty="0">
                <a:solidFill>
                  <a:srgbClr val="002060"/>
                </a:solidFill>
                <a:latin typeface="Times New Roman" pitchFamily="18" charset="0"/>
                <a:ea typeface="Times New Roman"/>
                <a:cs typeface="Times New Roman" pitchFamily="18" charset="0"/>
              </a:rPr>
              <a:t>www</a:t>
            </a:r>
            <a:r>
              <a:rPr lang="uk-UA" sz="1100" dirty="0">
                <a:solidFill>
                  <a:srgbClr val="002060"/>
                </a:solidFill>
                <a:latin typeface="Times New Roman" pitchFamily="18" charset="0"/>
                <a:ea typeface="Times New Roman"/>
                <a:cs typeface="Times New Roman" pitchFamily="18" charset="0"/>
              </a:rPr>
              <a:t>.</a:t>
            </a:r>
            <a:r>
              <a:rPr lang="en-US" sz="1100" dirty="0" err="1">
                <a:solidFill>
                  <a:srgbClr val="002060"/>
                </a:solidFill>
                <a:latin typeface="Times New Roman" pitchFamily="18" charset="0"/>
                <a:ea typeface="Times New Roman"/>
                <a:cs typeface="Times New Roman" pitchFamily="18" charset="0"/>
              </a:rPr>
              <a:t>pr</a:t>
            </a:r>
            <a:r>
              <a:rPr lang="uk-UA" sz="1100" dirty="0">
                <a:solidFill>
                  <a:srgbClr val="002060"/>
                </a:solidFill>
                <a:latin typeface="Times New Roman" pitchFamily="18" charset="0"/>
                <a:ea typeface="Times New Roman"/>
                <a:cs typeface="Times New Roman" pitchFamily="18" charset="0"/>
              </a:rPr>
              <a:t>.-</a:t>
            </a:r>
            <a:r>
              <a:rPr lang="en-US" sz="1100" dirty="0">
                <a:solidFill>
                  <a:srgbClr val="002060"/>
                </a:solidFill>
                <a:latin typeface="Times New Roman" pitchFamily="18" charset="0"/>
                <a:ea typeface="Times New Roman"/>
                <a:cs typeface="Times New Roman" pitchFamily="18" charset="0"/>
              </a:rPr>
              <a:t>engineering</a:t>
            </a:r>
            <a:r>
              <a:rPr lang="uk-UA" sz="1100" dirty="0">
                <a:solidFill>
                  <a:srgbClr val="002060"/>
                </a:solidFill>
                <a:latin typeface="Times New Roman" pitchFamily="18" charset="0"/>
                <a:ea typeface="Times New Roman"/>
                <a:cs typeface="Times New Roman" pitchFamily="18" charset="0"/>
              </a:rPr>
              <a:t>.</a:t>
            </a:r>
            <a:r>
              <a:rPr lang="en-US" sz="1100" dirty="0" err="1">
                <a:solidFill>
                  <a:srgbClr val="002060"/>
                </a:solidFill>
                <a:latin typeface="Times New Roman" pitchFamily="18" charset="0"/>
                <a:ea typeface="Times New Roman"/>
                <a:cs typeface="Times New Roman" pitchFamily="18" charset="0"/>
              </a:rPr>
              <a:t>narod</a:t>
            </a:r>
            <a:r>
              <a:rPr lang="uk-UA" sz="1100" dirty="0">
                <a:solidFill>
                  <a:srgbClr val="002060"/>
                </a:solidFill>
                <a:latin typeface="Times New Roman" pitchFamily="18" charset="0"/>
                <a:ea typeface="Times New Roman"/>
                <a:cs typeface="Times New Roman" pitchFamily="18" charset="0"/>
              </a:rPr>
              <a:t>.</a:t>
            </a:r>
            <a:r>
              <a:rPr lang="en-US" sz="1100" dirty="0" err="1">
                <a:solidFill>
                  <a:srgbClr val="002060"/>
                </a:solidFill>
                <a:latin typeface="Times New Roman" pitchFamily="18" charset="0"/>
                <a:ea typeface="Times New Roman"/>
                <a:cs typeface="Times New Roman" pitchFamily="18" charset="0"/>
              </a:rPr>
              <a:t>ru</a:t>
            </a:r>
            <a:r>
              <a:rPr lang="uk-UA" sz="1100" dirty="0">
                <a:solidFill>
                  <a:srgbClr val="002060"/>
                </a:solidFill>
                <a:latin typeface="Times New Roman" pitchFamily="18" charset="0"/>
                <a:ea typeface="Times New Roman"/>
                <a:cs typeface="Times New Roman" pitchFamily="18" charset="0"/>
              </a:rPr>
              <a:t>/</a:t>
            </a:r>
            <a:r>
              <a:rPr lang="en-US" sz="1100" dirty="0" err="1">
                <a:solidFill>
                  <a:srgbClr val="002060"/>
                </a:solidFill>
                <a:latin typeface="Times New Roman" pitchFamily="18" charset="0"/>
                <a:ea typeface="Times New Roman"/>
                <a:cs typeface="Times New Roman" pitchFamily="18" charset="0"/>
              </a:rPr>
              <a:t>glos</a:t>
            </a:r>
            <a:r>
              <a:rPr lang="uk-UA" sz="1100" dirty="0">
                <a:solidFill>
                  <a:srgbClr val="002060"/>
                </a:solidFill>
                <a:latin typeface="Times New Roman" pitchFamily="18" charset="0"/>
                <a:ea typeface="Times New Roman"/>
                <a:cs typeface="Times New Roman" pitchFamily="18" charset="0"/>
              </a:rPr>
              <a:t>.</a:t>
            </a:r>
            <a:r>
              <a:rPr lang="en-US" sz="1100" dirty="0">
                <a:solidFill>
                  <a:srgbClr val="002060"/>
                </a:solidFill>
                <a:latin typeface="Times New Roman" pitchFamily="18" charset="0"/>
                <a:ea typeface="Times New Roman"/>
                <a:cs typeface="Times New Roman" pitchFamily="18" charset="0"/>
              </a:rPr>
              <a:t>html</a:t>
            </a:r>
            <a:endParaRPr lang="ru-RU" sz="1100" dirty="0">
              <a:solidFill>
                <a:srgbClr val="002060"/>
              </a:solidFill>
              <a:effectLst/>
              <a:latin typeface="Times New Roman" pitchFamily="18" charset="0"/>
              <a:ea typeface="Times New Roman"/>
              <a:cs typeface="Times New Roman" pitchFamily="18" charset="0"/>
            </a:endParaRPr>
          </a:p>
        </p:txBody>
      </p:sp>
    </p:spTree>
    <p:extLst>
      <p:ext uri="{BB962C8B-B14F-4D97-AF65-F5344CB8AC3E}">
        <p14:creationId xmlns:p14="http://schemas.microsoft.com/office/powerpoint/2010/main" val="41939993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296</TotalTime>
  <Words>7248</Words>
  <Application>Microsoft Office PowerPoint</Application>
  <PresentationFormat>Экран (4:3)</PresentationFormat>
  <Paragraphs>682</Paragraphs>
  <Slides>36</Slides>
  <Notes>0</Notes>
  <HiddenSlides>1</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36</vt:i4>
      </vt:variant>
    </vt:vector>
  </HeadingPairs>
  <TitlesOfParts>
    <vt:vector size="44" baseType="lpstr">
      <vt:lpstr>Arial</vt:lpstr>
      <vt:lpstr>Cambria</vt:lpstr>
      <vt:lpstr>Georgia</vt:lpstr>
      <vt:lpstr>MS Mincho</vt:lpstr>
      <vt:lpstr>Times New Roman</vt:lpstr>
      <vt:lpstr>Trebuchet MS</vt:lpstr>
      <vt:lpstr>Wingdings 2</vt:lpstr>
      <vt:lpstr>Городская</vt:lpstr>
      <vt:lpstr>Презентация PowerPoint</vt:lpstr>
      <vt:lpstr>Презентация PowerPoint</vt:lpstr>
      <vt:lpstr>Презентация PowerPoint</vt:lpstr>
      <vt:lpstr>Expected learning outcomes: (on bloom taxonomy)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The basic laws and principles of management are developed during the formation of stages of the management process.    The main stages of the process of any control system are:  - collection and processing of information; - analysis, diagnosis and forecasting, systematization, goal setting; - preparation (adoption) of decisions aimed at the implementation of the goals); - consistent refinement of General decisions in the form of planning, programming, design, making specific management decisions; - organization of actions to implement the decision; - carrying out of control actions; - collection and processing of information about the results of the action.   In this regard, management is an activity consisting of the following main functions: planning, organization, motivation, coordination and control.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wksu-406</dc:creator>
  <cp:lastModifiedBy>Админ</cp:lastModifiedBy>
  <cp:revision>49</cp:revision>
  <dcterms:created xsi:type="dcterms:W3CDTF">2020-11-25T09:30:33Z</dcterms:created>
  <dcterms:modified xsi:type="dcterms:W3CDTF">2021-11-11T10:00:50Z</dcterms:modified>
</cp:coreProperties>
</file>