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66" r:id="rId3"/>
    <p:sldId id="257" r:id="rId4"/>
    <p:sldId id="258" r:id="rId5"/>
    <p:sldId id="265" r:id="rId6"/>
    <p:sldId id="259" r:id="rId7"/>
    <p:sldId id="260" r:id="rId8"/>
    <p:sldId id="261" r:id="rId9"/>
    <p:sldId id="262" r:id="rId10"/>
    <p:sldId id="263" r:id="rId11"/>
    <p:sldId id="264"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64" autoAdjust="0"/>
  </p:normalViewPr>
  <p:slideViewPr>
    <p:cSldViewPr>
      <p:cViewPr>
        <p:scale>
          <a:sx n="105" d="100"/>
          <a:sy n="105" d="100"/>
        </p:scale>
        <p:origin x="-3714" y="-12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p:txBody>
          <a:bodyPr/>
          <a:lstStyle/>
          <a:p>
            <a:fld id="{3BD27801-9FC0-41EA-AE6C-C3B1AD3924A0}" type="datetimeFigureOut">
              <a:rPr lang="ru-RU" smtClean="0"/>
              <a:t>08.11.2021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68B977AA-0726-4C57-898D-C50571F63435}" type="slidenum">
              <a:rPr lang="ru-RU" smtClean="0"/>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4" name="Дата 3"/>
          <p:cNvSpPr>
            <a:spLocks noGrp="1"/>
          </p:cNvSpPr>
          <p:nvPr>
            <p:ph type="dt" sz="half" idx="10"/>
          </p:nvPr>
        </p:nvSpPr>
        <p:spPr/>
        <p:txBody>
          <a:bodyPr/>
          <a:lstStyle/>
          <a:p>
            <a:fld id="{3BD27801-9FC0-41EA-AE6C-C3B1AD3924A0}" type="datetimeFigureOut">
              <a:rPr lang="ru-RU" smtClean="0"/>
              <a:t>08.11.2021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B977AA-0726-4C57-898D-C50571F63435}" type="slidenum">
              <a:rPr lang="ru-RU" smtClean="0"/>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3BD27801-9FC0-41EA-AE6C-C3B1AD3924A0}" type="datetimeFigureOut">
              <a:rPr lang="ru-RU" smtClean="0"/>
              <a:t>08.11.2021</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68B977AA-0726-4C57-898D-C50571F63435}"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5" name="Дата 4"/>
          <p:cNvSpPr>
            <a:spLocks noGrp="1"/>
          </p:cNvSpPr>
          <p:nvPr>
            <p:ph type="dt" sz="half" idx="10"/>
          </p:nvPr>
        </p:nvSpPr>
        <p:spPr/>
        <p:txBody>
          <a:bodyPr/>
          <a:lstStyle/>
          <a:p>
            <a:fld id="{3BD27801-9FC0-41EA-AE6C-C3B1AD3924A0}" type="datetimeFigureOut">
              <a:rPr lang="ru-RU" smtClean="0"/>
              <a:t>08.11.2021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B977AA-0726-4C57-898D-C50571F63435}" type="slidenum">
              <a:rPr lang="ru-RU" smtClean="0"/>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7" name="Дата 6"/>
          <p:cNvSpPr>
            <a:spLocks noGrp="1"/>
          </p:cNvSpPr>
          <p:nvPr>
            <p:ph type="dt" sz="half" idx="10"/>
          </p:nvPr>
        </p:nvSpPr>
        <p:spPr/>
        <p:txBody>
          <a:bodyPr/>
          <a:lstStyle/>
          <a:p>
            <a:fld id="{3BD27801-9FC0-41EA-AE6C-C3B1AD3924A0}" type="datetimeFigureOut">
              <a:rPr lang="ru-RU" smtClean="0"/>
              <a:t>08.11.2021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8B977AA-0726-4C57-898D-C50571F63435}" type="slidenum">
              <a:rPr lang="ru-RU" smtClean="0"/>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3BD27801-9FC0-41EA-AE6C-C3B1AD3924A0}" type="datetimeFigureOut">
              <a:rPr lang="ru-RU" smtClean="0"/>
              <a:t>08.11.2021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8B977AA-0726-4C57-898D-C50571F63435}"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BD27801-9FC0-41EA-AE6C-C3B1AD3924A0}" type="datetimeFigureOut">
              <a:rPr lang="ru-RU" smtClean="0"/>
              <a:t>08.11.2021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8B977AA-0726-4C57-898D-C50571F63435}"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3BD27801-9FC0-41EA-AE6C-C3B1AD3924A0}" type="datetimeFigureOut">
              <a:rPr lang="ru-RU" smtClean="0"/>
              <a:t>08.11.2021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B977AA-0726-4C57-898D-C50571F63435}" type="slidenum">
              <a:rPr lang="ru-RU" smtClean="0"/>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3BD27801-9FC0-41EA-AE6C-C3B1AD3924A0}" type="datetimeFigureOut">
              <a:rPr lang="ru-RU" smtClean="0"/>
              <a:t>08.11.2021</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68B977AA-0726-4C57-898D-C50571F63435}" type="slidenum">
              <a:rPr lang="ru-RU" smtClean="0"/>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3BD27801-9FC0-41EA-AE6C-C3B1AD3924A0}" type="datetimeFigureOut">
              <a:rPr lang="ru-RU" smtClean="0"/>
              <a:t>08.11.2021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B977AA-0726-4C57-898D-C50571F63435}"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3BD27801-9FC0-41EA-AE6C-C3B1AD3924A0}" type="datetimeFigureOut">
              <a:rPr lang="ru-RU" smtClean="0"/>
              <a:t>08.11.2021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B977AA-0726-4C57-898D-C50571F63435}"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3BD27801-9FC0-41EA-AE6C-C3B1AD3924A0}" type="datetimeFigureOut">
              <a:rPr lang="ru-RU" smtClean="0"/>
              <a:t>08.11.2021</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8B977AA-0726-4C57-898D-C50571F63435}"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7504" y="1412776"/>
            <a:ext cx="8928992" cy="5328592"/>
          </a:xfrm>
        </p:spPr>
        <p:txBody>
          <a:bodyPr>
            <a:normAutofit lnSpcReduction="10000"/>
          </a:bodyPr>
          <a:lstStyle/>
          <a:p>
            <a:pPr lvl="0"/>
            <a:r>
              <a:rPr lang="ru-RU" sz="1900" dirty="0" err="1">
                <a:solidFill>
                  <a:schemeClr val="tx1"/>
                </a:solidFill>
              </a:rPr>
              <a:t>Пәні</a:t>
            </a:r>
            <a:r>
              <a:rPr lang="ru-RU" sz="1900" dirty="0">
                <a:solidFill>
                  <a:schemeClr val="tx1"/>
                </a:solidFill>
              </a:rPr>
              <a:t>: </a:t>
            </a:r>
            <a:r>
              <a:rPr lang="ru-RU" sz="1900" dirty="0" err="1">
                <a:solidFill>
                  <a:schemeClr val="tx1"/>
                </a:solidFill>
              </a:rPr>
              <a:t>Қазақстан</a:t>
            </a:r>
            <a:r>
              <a:rPr lang="ru-RU" sz="1900" dirty="0">
                <a:solidFill>
                  <a:schemeClr val="tx1"/>
                </a:solidFill>
              </a:rPr>
              <a:t> </a:t>
            </a:r>
            <a:r>
              <a:rPr lang="ru-RU" sz="1900" dirty="0" err="1">
                <a:solidFill>
                  <a:schemeClr val="tx1"/>
                </a:solidFill>
              </a:rPr>
              <a:t>Республикасының</a:t>
            </a:r>
            <a:r>
              <a:rPr lang="ru-RU" sz="1900" dirty="0">
                <a:solidFill>
                  <a:schemeClr val="tx1"/>
                </a:solidFill>
              </a:rPr>
              <a:t> </a:t>
            </a:r>
            <a:r>
              <a:rPr lang="ru-RU" sz="1900" dirty="0" err="1">
                <a:solidFill>
                  <a:schemeClr val="tx1"/>
                </a:solidFill>
              </a:rPr>
              <a:t>мемлекет</a:t>
            </a:r>
            <a:r>
              <a:rPr lang="ru-RU" sz="1900" dirty="0">
                <a:solidFill>
                  <a:schemeClr val="tx1"/>
                </a:solidFill>
              </a:rPr>
              <a:t> </a:t>
            </a:r>
            <a:r>
              <a:rPr lang="ru-RU" sz="1900" dirty="0" err="1">
                <a:solidFill>
                  <a:schemeClr val="tx1"/>
                </a:solidFill>
              </a:rPr>
              <a:t>және</a:t>
            </a:r>
            <a:r>
              <a:rPr lang="ru-RU" sz="1900" dirty="0">
                <a:solidFill>
                  <a:schemeClr val="tx1"/>
                </a:solidFill>
              </a:rPr>
              <a:t> </a:t>
            </a:r>
            <a:r>
              <a:rPr lang="ru-RU" sz="1900" dirty="0" err="1">
                <a:solidFill>
                  <a:schemeClr val="tx1"/>
                </a:solidFill>
              </a:rPr>
              <a:t>құқығы</a:t>
            </a:r>
            <a:r>
              <a:rPr lang="ru-RU" sz="1900" dirty="0">
                <a:solidFill>
                  <a:schemeClr val="tx1"/>
                </a:solidFill>
              </a:rPr>
              <a:t> </a:t>
            </a:r>
            <a:r>
              <a:rPr lang="ru-RU" sz="1900" dirty="0" err="1">
                <a:solidFill>
                  <a:schemeClr val="tx1"/>
                </a:solidFill>
              </a:rPr>
              <a:t>тарихы</a:t>
            </a:r>
            <a:endParaRPr lang="kk-KZ" sz="19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lvl="0"/>
            <a:endParaRPr lang="kk-KZ" sz="32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lvl="0"/>
            <a:r>
              <a:rPr lang="kk-KZ" sz="3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Шыңғыс хан империясының саяси жағдайы және ұлы жасақ (ясы) заңдары.</a:t>
            </a:r>
            <a:endParaRPr lang="ru-RU" sz="32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kk-KZ" dirty="0" smtClean="0"/>
          </a:p>
          <a:p>
            <a:endParaRPr lang="kk-KZ" dirty="0" smtClean="0"/>
          </a:p>
          <a:p>
            <a:endParaRPr lang="kk-KZ" dirty="0" smtClean="0"/>
          </a:p>
          <a:p>
            <a:endParaRPr lang="kk-KZ" dirty="0" smtClean="0"/>
          </a:p>
          <a:p>
            <a:endParaRPr lang="kk-KZ" dirty="0" smtClean="0"/>
          </a:p>
          <a:p>
            <a:r>
              <a:rPr lang="kk-KZ" sz="1400" b="1" dirty="0" smtClean="0">
                <a:solidFill>
                  <a:schemeClr val="tx1"/>
                </a:solidFill>
                <a:latin typeface="Times New Roman" pitchFamily="18" charset="0"/>
                <a:cs typeface="Times New Roman" pitchFamily="18" charset="0"/>
              </a:rPr>
              <a:t>                                                                                                   </a:t>
            </a:r>
          </a:p>
          <a:p>
            <a:r>
              <a:rPr lang="kk-KZ" sz="1400" b="1" dirty="0" smtClean="0">
                <a:solidFill>
                  <a:schemeClr val="tx1"/>
                </a:solidFill>
                <a:latin typeface="Times New Roman" pitchFamily="18" charset="0"/>
                <a:cs typeface="Times New Roman" pitchFamily="18" charset="0"/>
              </a:rPr>
              <a:t>                                         </a:t>
            </a:r>
          </a:p>
          <a:p>
            <a:r>
              <a:rPr lang="kk-KZ" sz="1400" b="1" dirty="0" smtClean="0">
                <a:solidFill>
                  <a:schemeClr val="tx1"/>
                </a:solidFill>
              </a:rPr>
              <a:t>Оқытушы: т.ғ.м., аға оқытушы Сабырғалиева Н.Б.</a:t>
            </a:r>
          </a:p>
          <a:p>
            <a:r>
              <a:rPr lang="kk-KZ" sz="1400" b="1" dirty="0" smtClean="0">
                <a:solidFill>
                  <a:schemeClr val="tx1"/>
                </a:solidFill>
              </a:rPr>
              <a:t>Орал-2021ж.</a:t>
            </a:r>
            <a:endParaRPr lang="kk-KZ" sz="1400" b="1" dirty="0">
              <a:solidFill>
                <a:schemeClr val="tx1"/>
              </a:solidFill>
            </a:endParaRPr>
          </a:p>
        </p:txBody>
      </p:sp>
      <p:sp>
        <p:nvSpPr>
          <p:cNvPr id="2" name="Заголовок 1"/>
          <p:cNvSpPr>
            <a:spLocks noGrp="1"/>
          </p:cNvSpPr>
          <p:nvPr>
            <p:ph type="ctrTitle"/>
          </p:nvPr>
        </p:nvSpPr>
        <p:spPr>
          <a:xfrm>
            <a:off x="395536" y="188641"/>
            <a:ext cx="8496944" cy="864095"/>
          </a:xfrm>
        </p:spPr>
        <p:txBody>
          <a:bodyPr>
            <a:noAutofit/>
          </a:bodyPr>
          <a:lstStyle/>
          <a:p>
            <a:r>
              <a:rPr lang="kk-KZ"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ҚР БІЛІМ ЖӘНЕ ҒЫЛЫМ МИНИСТРЛІГІ </a:t>
            </a:r>
            <a:r>
              <a:rPr lang="kk-KZ" sz="14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14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14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М.ӨТЕМІСОВ </a:t>
            </a:r>
            <a:r>
              <a:rPr lang="kk-KZ"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АТЫНДАҒЫ БАТЫС ҚАЗАҚСТАН УНИВЕРСИТЕТІ</a:t>
            </a:r>
            <a:br>
              <a:rPr lang="kk-KZ"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Тарих, экономика және құқық факультеті</a:t>
            </a:r>
            <a:br>
              <a:rPr lang="kk-KZ"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14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“Қазақстан тарихы” </a:t>
            </a:r>
            <a:r>
              <a:rPr lang="kk-KZ" sz="14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кафедрасы </a:t>
            </a:r>
            <a:endParaRPr lang="ru-RU" sz="1400" dirty="0">
              <a:latin typeface="Times New Roman" pitchFamily="18" charset="0"/>
              <a:cs typeface="Times New Roman" pitchFamily="18" charset="0"/>
            </a:endParaRPr>
          </a:p>
        </p:txBody>
      </p:sp>
      <p:pic>
        <p:nvPicPr>
          <p:cNvPr id="6" name="Рисунок 5" descr="KHSaXh9Ey0c.jpg"/>
          <p:cNvPicPr>
            <a:picLocks noChangeAspect="1"/>
          </p:cNvPicPr>
          <p:nvPr/>
        </p:nvPicPr>
        <p:blipFill>
          <a:blip r:embed="rId2" cstate="print"/>
          <a:stretch>
            <a:fillRect/>
          </a:stretch>
        </p:blipFill>
        <p:spPr>
          <a:xfrm>
            <a:off x="251520" y="3140968"/>
            <a:ext cx="4032448" cy="2088232"/>
          </a:xfrm>
          <a:prstGeom prst="rect">
            <a:avLst/>
          </a:prstGeom>
        </p:spPr>
      </p:pic>
      <p:pic>
        <p:nvPicPr>
          <p:cNvPr id="7" name="Рисунок 6" descr="img14.jpg"/>
          <p:cNvPicPr>
            <a:picLocks noChangeAspect="1"/>
          </p:cNvPicPr>
          <p:nvPr/>
        </p:nvPicPr>
        <p:blipFill>
          <a:blip r:embed="rId3" cstate="print"/>
          <a:stretch>
            <a:fillRect/>
          </a:stretch>
        </p:blipFill>
        <p:spPr>
          <a:xfrm>
            <a:off x="4644008" y="3140968"/>
            <a:ext cx="4248472" cy="20882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3528" y="1772816"/>
            <a:ext cx="7848872" cy="3046988"/>
          </a:xfrm>
          <a:prstGeom prst="rect">
            <a:avLst/>
          </a:prstGeom>
        </p:spPr>
        <p:txBody>
          <a:bodyPr wrap="square">
            <a:spAutoFit/>
          </a:bodyPr>
          <a:lstStyle/>
          <a:p>
            <a:pPr algn="just"/>
            <a:r>
              <a:rPr lang="kk-KZ" sz="2400" b="1" dirty="0">
                <a:latin typeface="Times New Roman" panose="02020603050405020304" pitchFamily="18" charset="0"/>
                <a:cs typeface="Times New Roman" panose="02020603050405020304" pitchFamily="18" charset="0"/>
              </a:rPr>
              <a:t>Мақсаты:</a:t>
            </a:r>
            <a:r>
              <a:rPr lang="kk-KZ" sz="2400" dirty="0">
                <a:latin typeface="Times New Roman" panose="02020603050405020304" pitchFamily="18" charset="0"/>
                <a:cs typeface="Times New Roman" panose="02020603050405020304" pitchFamily="18" charset="0"/>
              </a:rPr>
              <a:t> Шыңғысхан империясының қоғамдық және саяси жүйесіне сипаттама беру.</a:t>
            </a:r>
            <a:endParaRPr lang="ru-RU" sz="2400" dirty="0">
              <a:latin typeface="Times New Roman" panose="02020603050405020304" pitchFamily="18" charset="0"/>
              <a:cs typeface="Times New Roman" panose="02020603050405020304" pitchFamily="18" charset="0"/>
            </a:endParaRPr>
          </a:p>
          <a:p>
            <a:pPr algn="just"/>
            <a:r>
              <a:rPr lang="kk-KZ" sz="2400" b="1" dirty="0">
                <a:latin typeface="Times New Roman" panose="02020603050405020304" pitchFamily="18" charset="0"/>
                <a:cs typeface="Times New Roman" panose="02020603050405020304" pitchFamily="18" charset="0"/>
              </a:rPr>
              <a:t>Жоспар:</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Шыңғыс хан империясының саяси жағдайы және ұлы жасақ (ясы) заңдары.</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Алтын Орда және Ақ Орда мемлекеттері</a:t>
            </a:r>
            <a:endParaRPr lang="ru-RU" sz="2400" dirty="0">
              <a:latin typeface="Times New Roman" panose="02020603050405020304" pitchFamily="18" charset="0"/>
              <a:cs typeface="Times New Roman" panose="02020603050405020304" pitchFamily="18" charset="0"/>
            </a:endParaRPr>
          </a:p>
          <a:p>
            <a:pPr lvl="0" algn="just"/>
            <a:r>
              <a:rPr lang="kk-KZ" sz="2400" dirty="0">
                <a:latin typeface="Times New Roman" panose="02020603050405020304" pitchFamily="18" charset="0"/>
                <a:cs typeface="Times New Roman" panose="02020603050405020304" pitchFamily="18" charset="0"/>
              </a:rPr>
              <a:t>Моғолстан, Әбілқайыр хандығы және Ноғай Ордасының саяси құрылысы</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6122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179512" y="4149080"/>
            <a:ext cx="8784976" cy="2448272"/>
          </a:xfrm>
        </p:spPr>
        <p:txBody>
          <a:bodyPr>
            <a:normAutofit fontScale="25000" lnSpcReduction="20000"/>
          </a:bodyPr>
          <a:lstStyle/>
          <a:p>
            <a:pPr algn="just">
              <a:buNone/>
            </a:pPr>
            <a:r>
              <a:rPr lang="ru-RU" sz="1600">
                <a:latin typeface="Times New Roman" pitchFamily="18" charset="0"/>
                <a:cs typeface="Times New Roman" pitchFamily="18" charset="0"/>
              </a:rPr>
              <a:t> 	</a:t>
            </a:r>
          </a:p>
          <a:p>
            <a:pPr algn="just">
              <a:buNone/>
            </a:pPr>
            <a:endParaRPr lang="ru-RU" sz="1600">
              <a:latin typeface="Times New Roman" pitchFamily="18" charset="0"/>
              <a:cs typeface="Times New Roman" pitchFamily="18" charset="0"/>
            </a:endParaRPr>
          </a:p>
          <a:p>
            <a:pPr algn="just">
              <a:buNone/>
            </a:pPr>
            <a:r>
              <a:rPr lang="ru-RU" sz="1600">
                <a:latin typeface="Times New Roman" pitchFamily="18" charset="0"/>
                <a:cs typeface="Times New Roman" pitchFamily="18" charset="0"/>
              </a:rPr>
              <a:t>	</a:t>
            </a:r>
            <a:r>
              <a:rPr lang="ru-RU" sz="5600">
                <a:latin typeface="Times New Roman" pitchFamily="18" charset="0"/>
                <a:cs typeface="Times New Roman" pitchFamily="18" charset="0"/>
              </a:rPr>
              <a:t>ХІІ ғасырда бүкіл әлемді дүр сілкіндірген, дүниежүзінің тарих-географиялық жағдайын күрт өзгерткен ірі оқиғалар болды. Бұл өзгерістер Шыңғыс ханның (1156-1227) басшылығымен құрылған монғол империясының дүниеге келуіне байланысты</a:t>
            </a:r>
            <a:r>
              <a:rPr lang="kk-KZ" sz="5600">
                <a:latin typeface="Times New Roman" pitchFamily="18" charset="0"/>
                <a:cs typeface="Times New Roman" pitchFamily="18" charset="0"/>
              </a:rPr>
              <a:t>. </a:t>
            </a:r>
          </a:p>
          <a:p>
            <a:pPr algn="just">
              <a:buNone/>
            </a:pPr>
            <a:endParaRPr lang="kk-KZ" sz="5600">
              <a:latin typeface="Times New Roman" pitchFamily="18" charset="0"/>
              <a:cs typeface="Times New Roman" pitchFamily="18" charset="0"/>
            </a:endParaRPr>
          </a:p>
          <a:p>
            <a:pPr algn="just">
              <a:buNone/>
            </a:pPr>
            <a:r>
              <a:rPr lang="kk-KZ" sz="5600">
                <a:latin typeface="Times New Roman" pitchFamily="18" charset="0"/>
                <a:cs typeface="Times New Roman" pitchFamily="18" charset="0"/>
              </a:rPr>
              <a:t>	Моңғол әскерлері Қытайды, Кореяны, Сібір халықтарын, Керей және Найман хандықтарын, Қыпшақ хандығын, Хорезм мемлекетін, Ауған, Иран, Кавказды, Орыс жерлерін, Шығыс Еуропа мемлекеттерін түгелдей жаулап алып жермен-жексен етті. Моңғолдар жаулаған жерлерде Шыңғыс ханның ұрпақтарының билікте болуы ресми заңдастырылды. Басқа әулеттің билікке қол сұғуға құқы болмады.  Артықшылықты пайдаланатын Шыңғыс  әулетінен тараған ұрпақтар жалпы ақсүйек – төрелер, ал ру- тайпа басындағыларын сұлтандар деп атады. Шыңғыс ұрпақтарының ел билеу дәстүрі зорлықпен  және насихатпен қоғамдық санаға сіңіріліп дәстүрге айналды. </a:t>
            </a:r>
            <a:endParaRPr lang="ru-RU" sz="5600">
              <a:latin typeface="Times New Roman" pitchFamily="18" charset="0"/>
              <a:cs typeface="Times New Roman" pitchFamily="18" charset="0"/>
            </a:endParaRPr>
          </a:p>
          <a:p>
            <a:pPr>
              <a:buNone/>
            </a:pPr>
            <a:r>
              <a:rPr lang="kk-KZ" sz="5600">
                <a:latin typeface="Times New Roman" pitchFamily="18" charset="0"/>
                <a:cs typeface="Times New Roman" pitchFamily="18" charset="0"/>
              </a:rPr>
              <a:t> </a:t>
            </a:r>
            <a:endParaRPr lang="ru-RU" sz="4900">
              <a:latin typeface="Times New Roman" pitchFamily="18" charset="0"/>
              <a:cs typeface="Times New Roman" pitchFamily="18" charset="0"/>
            </a:endParaRPr>
          </a:p>
          <a:p>
            <a:pPr>
              <a:buNone/>
            </a:pPr>
            <a:endParaRPr lang="ru-RU"/>
          </a:p>
        </p:txBody>
      </p:sp>
      <p:pic>
        <p:nvPicPr>
          <p:cNvPr id="4" name="Рисунок 3" descr="karta_mongoly.jpg"/>
          <p:cNvPicPr>
            <a:picLocks noChangeAspect="1"/>
          </p:cNvPicPr>
          <p:nvPr/>
        </p:nvPicPr>
        <p:blipFill>
          <a:blip r:embed="rId2" cstate="print"/>
          <a:stretch>
            <a:fillRect/>
          </a:stretch>
        </p:blipFill>
        <p:spPr>
          <a:xfrm>
            <a:off x="179512" y="332656"/>
            <a:ext cx="8784976" cy="374441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19872" y="188640"/>
            <a:ext cx="5616624" cy="6480720"/>
          </a:xfrm>
        </p:spPr>
        <p:txBody>
          <a:bodyPr>
            <a:normAutofit fontScale="90000"/>
          </a:bodyPr>
          <a:lstStyle/>
          <a:p>
            <a:pPr algn="just"/>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Моңғол империясының Ұлы ханы </a:t>
            </a:r>
            <a:r>
              <a:rPr lang="ru-RU" sz="1800" b="1">
                <a:solidFill>
                  <a:schemeClr val="tx1"/>
                </a:solidFill>
                <a:latin typeface="Times New Roman" pitchFamily="18" charset="0"/>
                <a:cs typeface="Times New Roman" pitchFamily="18" charset="0"/>
              </a:rPr>
              <a:t>Шыңғыс хан </a:t>
            </a:r>
            <a:r>
              <a:rPr lang="ru-RU" sz="1800">
                <a:solidFill>
                  <a:schemeClr val="tx1"/>
                </a:solidFill>
                <a:latin typeface="Times New Roman" pitchFamily="18" charset="0"/>
                <a:cs typeface="Times New Roman" pitchFamily="18" charset="0"/>
              </a:rPr>
              <a:t>(1206 – 1227) (өз аты Тэмуджин, Тэмучин) - Азияда тұңғыш біртұтас мемлекет құрушы, өз заманының аса ірі әскери және мемлекет қайраткері. Ежелгі ру басшысы Есугей баһадүрдің отбасында туған. </a:t>
            </a:r>
            <a:r>
              <a:rPr lang="kk-KZ" sz="1800">
                <a:solidFill>
                  <a:schemeClr val="tx1"/>
                </a:solidFill>
                <a:latin typeface="Times New Roman" pitchFamily="18" charset="0"/>
                <a:cs typeface="Times New Roman" pitchFamily="18" charset="0"/>
              </a:rPr>
              <a:t>Шыңғыс хан 1206 жылы император болып жарияланды. Мемлекеттің басты кәсібі жаулаушылық саясатын жүргізу болды. </a:t>
            </a:r>
            <a:r>
              <a:rPr lang="ru-RU" sz="1800">
                <a:solidFill>
                  <a:schemeClr val="tx1"/>
                </a:solidFill>
                <a:latin typeface="Times New Roman" pitchFamily="18" charset="0"/>
                <a:cs typeface="Times New Roman" pitchFamily="18" charset="0"/>
              </a:rPr>
              <a:t>Асқан қолбасшы, шебер ұйымдастырушы дүниежүзін түгелдей жаулап алып әлемдік империяға құруға ұмтылған Шыңғыс хан мен оның ұрпақтары әлемнің үлкен бөлігін басып алды.</a:t>
            </a:r>
            <a:r>
              <a:rPr lang="kk-KZ" sz="1600"/>
              <a:t> </a:t>
            </a:r>
            <a:r>
              <a:rPr lang="kk-KZ" sz="1800">
                <a:solidFill>
                  <a:schemeClr val="tx1"/>
                </a:solidFill>
                <a:latin typeface="Times New Roman" pitchFamily="18" charset="0"/>
                <a:cs typeface="Times New Roman" pitchFamily="18" charset="0"/>
              </a:rPr>
              <a:t>Шыңғыс ұрпақтарының ел билеу дәстүрі зорлықпен  және насихатпен қоғамдық санаға сіңіріліп дәстүрге айналды.  </a:t>
            </a:r>
            <a:br>
              <a:rPr lang="kk-KZ" sz="1800">
                <a:solidFill>
                  <a:schemeClr val="tx1"/>
                </a:solidFill>
                <a:latin typeface="Times New Roman" pitchFamily="18" charset="0"/>
                <a:cs typeface="Times New Roman" pitchFamily="18" charset="0"/>
              </a:rPr>
            </a:br>
            <a:r>
              <a:rPr lang="kk-KZ" sz="1800">
                <a:solidFill>
                  <a:schemeClr val="tx1"/>
                </a:solidFill>
                <a:latin typeface="Times New Roman" pitchFamily="18" charset="0"/>
                <a:cs typeface="Times New Roman" pitchFamily="18" charset="0"/>
              </a:rPr>
              <a:t>Шыңғыс хан  жаулап алған жерлерін  төрт ұлына бөліп берді. </a:t>
            </a:r>
            <a:r>
              <a:rPr lang="ru-RU" sz="1800">
                <a:solidFill>
                  <a:schemeClr val="tx1"/>
                </a:solidFill>
                <a:latin typeface="Times New Roman" pitchFamily="18" charset="0"/>
                <a:cs typeface="Times New Roman" pitchFamily="18" charset="0"/>
              </a:rPr>
              <a:t>Бұл жерлер ұлыстар  деп аталды.</a:t>
            </a:r>
            <a:br>
              <a:rPr lang="ru-RU" sz="1800">
                <a:solidFill>
                  <a:schemeClr val="tx1"/>
                </a:solidFill>
                <a:latin typeface="Times New Roman" pitchFamily="18" charset="0"/>
                <a:cs typeface="Times New Roman" pitchFamily="18" charset="0"/>
              </a:rPr>
            </a:br>
            <a:r>
              <a:rPr lang="ru-RU" sz="1800">
                <a:solidFill>
                  <a:schemeClr val="tx1"/>
                </a:solidFill>
                <a:latin typeface="Times New Roman" pitchFamily="18" charset="0"/>
                <a:cs typeface="Times New Roman" pitchFamily="18" charset="0"/>
              </a:rPr>
              <a:t>Үлкен ұлы Жошының ұлысына Ертіс өзенінен батысқа қарай  монғалдардың атының тұяғы жеткен жерлер берілді. Сонда Шығыс,  Орталық, Батыс Қазақстан немесе еліміздің көпшілік бөлігі Жошы ұлысына кірді. Шыңғыс ханның екінші ұлы Шағатайға Жетісу, Сырдарияның  бойымен және  Мәуереннахр берілді. Үшінші ұлы Үгедейге батыс Монғолия мен Тарбағатай өңірі берілді. Кіші ұлы    Төлеге шаңырақ иесі ретінде Монғолия және Қытай берілді. </a:t>
            </a:r>
            <a:r>
              <a:rPr lang="ru-RU" sz="1400"/>
              <a:t/>
            </a:r>
            <a:br>
              <a:rPr lang="ru-RU" sz="1400"/>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endParaRPr lang="ru-RU" sz="2000">
              <a:solidFill>
                <a:schemeClr val="tx1"/>
              </a:solidFill>
              <a:latin typeface="Times New Roman" pitchFamily="18" charset="0"/>
              <a:cs typeface="Times New Roman" pitchFamily="18" charset="0"/>
            </a:endParaRPr>
          </a:p>
        </p:txBody>
      </p:sp>
      <p:pic>
        <p:nvPicPr>
          <p:cNvPr id="6" name="Содержимое 5" descr="unnamed.jpg"/>
          <p:cNvPicPr>
            <a:picLocks noGrp="1" noChangeAspect="1"/>
          </p:cNvPicPr>
          <p:nvPr>
            <p:ph sz="quarter" idx="1"/>
          </p:nvPr>
        </p:nvPicPr>
        <p:blipFill>
          <a:blip r:embed="rId2" cstate="print"/>
          <a:stretch>
            <a:fillRect/>
          </a:stretch>
        </p:blipFill>
        <p:spPr>
          <a:xfrm>
            <a:off x="827584" y="476672"/>
            <a:ext cx="2160240" cy="2664296"/>
          </a:xfrm>
        </p:spPr>
      </p:pic>
      <p:pic>
        <p:nvPicPr>
          <p:cNvPr id="7" name="Рисунок 6" descr="Чингисхан-1.jpg"/>
          <p:cNvPicPr>
            <a:picLocks noChangeAspect="1"/>
          </p:cNvPicPr>
          <p:nvPr/>
        </p:nvPicPr>
        <p:blipFill>
          <a:blip r:embed="rId3" cstate="print"/>
          <a:stretch>
            <a:fillRect/>
          </a:stretch>
        </p:blipFill>
        <p:spPr>
          <a:xfrm>
            <a:off x="251520" y="3356992"/>
            <a:ext cx="3053974" cy="312000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16632"/>
            <a:ext cx="8856984" cy="720080"/>
          </a:xfrm>
        </p:spPr>
        <p:txBody>
          <a:bodyPr>
            <a:normAutofit fontScale="90000"/>
          </a:bodyPr>
          <a:lstStyle/>
          <a:p>
            <a:pPr algn="ctr"/>
            <a:r>
              <a:rPr lang="ru-RU" b="1" i="1">
                <a:solidFill>
                  <a:schemeClr val="tx1"/>
                </a:solidFill>
                <a:latin typeface="Times New Roman" pitchFamily="18" charset="0"/>
                <a:cs typeface="Times New Roman" pitchFamily="18" charset="0"/>
              </a:rPr>
              <a:t>Мемлекеттік басқару жүйесі</a:t>
            </a:r>
            <a:r>
              <a:rPr lang="ru-RU" i="1">
                <a:solidFill>
                  <a:schemeClr val="tx1"/>
                </a:solidFill>
                <a:latin typeface="Times New Roman" pitchFamily="18" charset="0"/>
                <a:cs typeface="Times New Roman" pitchFamily="18" charset="0"/>
              </a:rPr>
              <a:t>. </a:t>
            </a:r>
            <a:endParaRPr lang="ru-RU" i="1">
              <a:solidFill>
                <a:schemeClr val="tx1"/>
              </a:solidFill>
            </a:endParaRPr>
          </a:p>
        </p:txBody>
      </p:sp>
      <p:sp>
        <p:nvSpPr>
          <p:cNvPr id="3" name="Содержимое 2"/>
          <p:cNvSpPr>
            <a:spLocks noGrp="1"/>
          </p:cNvSpPr>
          <p:nvPr>
            <p:ph sz="quarter" idx="1"/>
          </p:nvPr>
        </p:nvSpPr>
        <p:spPr>
          <a:xfrm>
            <a:off x="251520" y="1052736"/>
            <a:ext cx="8435280" cy="5688632"/>
          </a:xfrm>
        </p:spPr>
        <p:txBody>
          <a:bodyPr>
            <a:normAutofit fontScale="62500" lnSpcReduction="20000"/>
          </a:bodyPr>
          <a:lstStyle/>
          <a:p>
            <a:pPr algn="just" fontAlgn="base">
              <a:buNone/>
            </a:pPr>
            <a:r>
              <a:rPr lang="ru-RU" sz="2900">
                <a:latin typeface="Times New Roman" pitchFamily="18" charset="0"/>
                <a:cs typeface="Times New Roman" pitchFamily="18" charset="0"/>
              </a:rPr>
              <a:t>     Империя басшысы - </a:t>
            </a:r>
            <a:r>
              <a:rPr lang="ru-RU" sz="2900" i="1">
                <a:latin typeface="Times New Roman" pitchFamily="18" charset="0"/>
                <a:cs typeface="Times New Roman" pitchFamily="18" charset="0"/>
              </a:rPr>
              <a:t>қаған</a:t>
            </a:r>
            <a:r>
              <a:rPr lang="ru-RU" sz="2900">
                <a:latin typeface="Times New Roman" pitchFamily="18" charset="0"/>
                <a:cs typeface="Times New Roman" pitchFamily="18" charset="0"/>
              </a:rPr>
              <a:t>, Шыңғыс хан ұрпағынан сайланады. Қаған шексіз билікке ие болды. Билік аманат түрінде немесе ұрпақ сабақтастығы жолымен беріліп отырды. Қағанды таққа отырғызу оны құрылтайда сайлаумен іске асырылатын болды.</a:t>
            </a:r>
            <a:r>
              <a:rPr lang="ru-RU" sz="1800"/>
              <a:t> </a:t>
            </a:r>
            <a:r>
              <a:rPr lang="ru-RU" sz="2900">
                <a:latin typeface="Times New Roman" pitchFamily="18" charset="0"/>
                <a:cs typeface="Times New Roman" pitchFamily="18" charset="0"/>
              </a:rPr>
              <a:t>Жасақ" бойынша үкімет билігінің жоғарғы органы </a:t>
            </a:r>
            <a:r>
              <a:rPr lang="ru-RU" sz="2900" i="1">
                <a:latin typeface="Times New Roman" pitchFamily="18" charset="0"/>
                <a:cs typeface="Times New Roman" pitchFamily="18" charset="0"/>
              </a:rPr>
              <a:t>құрылтай</a:t>
            </a:r>
            <a:r>
              <a:rPr lang="ru-RU" sz="2900">
                <a:latin typeface="Times New Roman" pitchFamily="18" charset="0"/>
                <a:cs typeface="Times New Roman" pitchFamily="18" charset="0"/>
              </a:rPr>
              <a:t> болды. Ол жылына бір рет, жаз айында шақырылды. Онда басты мәселе - алдағы болатын соғыстың жоспары талқыланады. Қағанның құзыры өте күшті болды: мемлекет құзырындағы жер мен ел билігі, «жосық» түріндегі заң және «жарлық» түріндегі бұйрық құқықтық нормаларын бекіту, әскерге Бас қолбасшы әрі бірінші діндар болды. Қағаннан төмен ұлыс хандары болды. Бұлар да Шыңғыс ханның балаларынан сайланатын болды. Қағанды толық мойындағанымен, ұлыс хандары өз иеліктеріндегі жерлерде билікті мейлінше тәуелсіз жүргізді. Жаулап алынған жерлерде ұлыс хандары жергілікті билікті – </a:t>
            </a:r>
            <a:r>
              <a:rPr lang="ru-RU" sz="2900" i="1">
                <a:latin typeface="Times New Roman" pitchFamily="18" charset="0"/>
                <a:cs typeface="Times New Roman" pitchFamily="18" charset="0"/>
              </a:rPr>
              <a:t>даруғаш</a:t>
            </a:r>
            <a:r>
              <a:rPr lang="ru-RU" sz="2900">
                <a:latin typeface="Times New Roman" pitchFamily="18" charset="0"/>
                <a:cs typeface="Times New Roman" pitchFamily="18" charset="0"/>
              </a:rPr>
              <a:t>, </a:t>
            </a:r>
            <a:r>
              <a:rPr lang="ru-RU" sz="2900" i="1">
                <a:latin typeface="Times New Roman" pitchFamily="18" charset="0"/>
                <a:cs typeface="Times New Roman" pitchFamily="18" charset="0"/>
              </a:rPr>
              <a:t>даруғабектерді</a:t>
            </a:r>
            <a:r>
              <a:rPr lang="ru-RU" sz="2900">
                <a:latin typeface="Times New Roman" pitchFamily="18" charset="0"/>
                <a:cs typeface="Times New Roman" pitchFamily="18" charset="0"/>
              </a:rPr>
              <a:t> сайлайтын болған. </a:t>
            </a:r>
          </a:p>
          <a:p>
            <a:pPr algn="just" fontAlgn="base">
              <a:buNone/>
            </a:pPr>
            <a:r>
              <a:rPr lang="ru-RU" sz="2900">
                <a:latin typeface="Times New Roman" pitchFamily="18" charset="0"/>
                <a:cs typeface="Times New Roman" pitchFamily="18" charset="0"/>
              </a:rPr>
              <a:t>     Олардың негізгі міндеті: халық санағын жүргізу, салық жинау және оны хан ордасына жеткізу, иелігіндегі елден жасақ шығару, пошта қызметін ұйымдастыру және қамтамасыз ету. </a:t>
            </a:r>
          </a:p>
          <a:p>
            <a:pPr algn="just" fontAlgn="base">
              <a:buNone/>
            </a:pPr>
            <a:r>
              <a:rPr lang="ru-RU" sz="2900">
                <a:latin typeface="Times New Roman" pitchFamily="18" charset="0"/>
                <a:cs typeface="Times New Roman" pitchFamily="18" charset="0"/>
              </a:rPr>
              <a:t>     Жергілікті билік Шыңғыс хан ұрпағының қолында болды. Олар иелігінде басқару және әскери билікті өз қолдарында ұстады. Сонымен қоса, жергілікті билікте қаған сайлайтын </a:t>
            </a:r>
            <a:r>
              <a:rPr lang="ru-RU" sz="2900" i="1">
                <a:latin typeface="Times New Roman" pitchFamily="18" charset="0"/>
                <a:cs typeface="Times New Roman" pitchFamily="18" charset="0"/>
              </a:rPr>
              <a:t>«Жарғышы» - </a:t>
            </a:r>
            <a:r>
              <a:rPr lang="ru-RU" sz="2900">
                <a:latin typeface="Times New Roman" pitchFamily="18" charset="0"/>
                <a:cs typeface="Times New Roman" pitchFamily="18" charset="0"/>
              </a:rPr>
              <a:t>сот қызметкері болды. Мемлекеттік басқару жүйесінің бір ерекше бөлігі - пошта болды. Пошта жүйесі әр жерде орналасқан пошта стансасы - йамдар арқылы байланысты. Станса арқылы биліктің өкімін, арнайы құжаттарды, империя атқамінелері мен хан кісілерін жеткізуді қамтамасыз ету қызметтері атқарылды.</a:t>
            </a:r>
            <a:r>
              <a:rPr lang="ru-RU" sz="1800"/>
              <a:t> </a:t>
            </a:r>
            <a:r>
              <a:rPr lang="ru-RU" sz="2900">
                <a:latin typeface="Times New Roman" pitchFamily="18" charset="0"/>
                <a:cs typeface="Times New Roman" pitchFamily="18" charset="0"/>
              </a:rPr>
              <a:t>Басқару жүйесі ондықтан басталды.</a:t>
            </a:r>
          </a:p>
          <a:p>
            <a:pPr algn="just"/>
            <a:endParaRPr lang="ru-RU"/>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640960" cy="6336704"/>
          </a:xfrm>
        </p:spPr>
        <p:txBody>
          <a:bodyPr>
            <a:noAutofit/>
          </a:bodyPr>
          <a:lstStyle/>
          <a:p>
            <a:r>
              <a:rPr lang="kk-KZ" sz="1600">
                <a:solidFill>
                  <a:schemeClr val="tx1"/>
                </a:solidFill>
                <a:latin typeface="Times New Roman" pitchFamily="18" charset="0"/>
                <a:cs typeface="Times New Roman" pitchFamily="18" charset="0"/>
              </a:rPr>
              <a:t>Шыңғыс хан империясында салық жүйесі ерекше орын алды.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t>
            </a:r>
            <a:r>
              <a:rPr lang="kk-KZ" sz="1600" i="1">
                <a:solidFill>
                  <a:schemeClr val="tx1"/>
                </a:solidFill>
                <a:latin typeface="Times New Roman" pitchFamily="18" charset="0"/>
                <a:cs typeface="Times New Roman" pitchFamily="18" charset="0"/>
              </a:rPr>
              <a:t>Арнайы үш салық аппараты :</a:t>
            </a: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1) Қытай үшін – Яньцзинде;</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2)  Орта Азия үшін – Аму - Дария бойында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3) Жетісу мен Қашқария үшін – Бешбалықта құрылды.</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Халық санағы толық жүргізіліп негізгі салық бірлігі болып </a:t>
            </a:r>
            <a:r>
              <a:rPr lang="kk-KZ" sz="1600" i="1">
                <a:solidFill>
                  <a:schemeClr val="tx1"/>
                </a:solidFill>
                <a:latin typeface="Times New Roman" pitchFamily="18" charset="0"/>
                <a:cs typeface="Times New Roman" pitchFamily="18" charset="0"/>
              </a:rPr>
              <a:t>түтін отбасы салығы </a:t>
            </a:r>
            <a:r>
              <a:rPr lang="kk-KZ" sz="1600">
                <a:solidFill>
                  <a:schemeClr val="tx1"/>
                </a:solidFill>
                <a:latin typeface="Times New Roman" pitchFamily="18" charset="0"/>
                <a:cs typeface="Times New Roman" pitchFamily="18" charset="0"/>
              </a:rPr>
              <a:t>бекітілді.</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Халық санағын жүргізу, салық жинап оны Хан ордасына жеткізу пошта қызметін ұйымдастыру </a:t>
            </a:r>
            <a:r>
              <a:rPr lang="kk-KZ" sz="1600" b="1" i="1">
                <a:solidFill>
                  <a:schemeClr val="tx1"/>
                </a:solidFill>
                <a:latin typeface="Times New Roman" pitchFamily="18" charset="0"/>
                <a:cs typeface="Times New Roman" pitchFamily="18" charset="0"/>
              </a:rPr>
              <a:t>даруғаларға</a:t>
            </a:r>
            <a:r>
              <a:rPr lang="kk-KZ" sz="1600">
                <a:solidFill>
                  <a:schemeClr val="tx1"/>
                </a:solidFill>
                <a:latin typeface="Times New Roman" pitchFamily="18" charset="0"/>
                <a:cs typeface="Times New Roman" pitchFamily="18" charset="0"/>
              </a:rPr>
              <a:t> жүктелді.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a:t>
            </a:r>
            <a:endParaRPr lang="ru-RU" sz="1600">
              <a:solidFill>
                <a:schemeClr val="tx1"/>
              </a:solidFill>
              <a:latin typeface="Times New Roman" pitchFamily="18" charset="0"/>
              <a:cs typeface="Times New Roman" pitchFamily="18" charset="0"/>
            </a:endParaRPr>
          </a:p>
        </p:txBody>
      </p:sp>
      <p:sp>
        <p:nvSpPr>
          <p:cNvPr id="5" name="Скругленный прямоугольник 4"/>
          <p:cNvSpPr/>
          <p:nvPr/>
        </p:nvSpPr>
        <p:spPr>
          <a:xfrm>
            <a:off x="1115616" y="2204864"/>
            <a:ext cx="6912768"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a:solidFill>
                  <a:schemeClr val="tx1"/>
                </a:solidFill>
                <a:latin typeface="Times New Roman" pitchFamily="18" charset="0"/>
                <a:cs typeface="Times New Roman" pitchFamily="18" charset="0"/>
              </a:rPr>
              <a:t>Салық түрлері</a:t>
            </a:r>
            <a:endParaRPr lang="ru-RU" sz="2400">
              <a:solidFill>
                <a:schemeClr val="tx1"/>
              </a:solidFill>
              <a:latin typeface="Times New Roman" pitchFamily="18" charset="0"/>
              <a:cs typeface="Times New Roman" pitchFamily="18" charset="0"/>
            </a:endParaRPr>
          </a:p>
        </p:txBody>
      </p:sp>
      <p:sp>
        <p:nvSpPr>
          <p:cNvPr id="6" name="Стрелка вниз 5"/>
          <p:cNvSpPr/>
          <p:nvPr/>
        </p:nvSpPr>
        <p:spPr>
          <a:xfrm>
            <a:off x="1115616" y="2852936"/>
            <a:ext cx="79208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611560" y="3356992"/>
            <a:ext cx="1872208"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600">
                <a:solidFill>
                  <a:schemeClr val="tx1"/>
                </a:solidFill>
                <a:latin typeface="Times New Roman" pitchFamily="18" charset="0"/>
                <a:cs typeface="Times New Roman" pitchFamily="18" charset="0"/>
              </a:rPr>
              <a:t>Копчур – көшпелі халық мал басының 1 </a:t>
            </a:r>
            <a:r>
              <a:rPr lang="ru-RU" sz="1600">
                <a:solidFill>
                  <a:schemeClr val="tx1"/>
                </a:solidFill>
                <a:latin typeface="Times New Roman" pitchFamily="18" charset="0"/>
                <a:cs typeface="Times New Roman" pitchFamily="18" charset="0"/>
              </a:rPr>
              <a:t>% сай салық түрі.</a:t>
            </a:r>
          </a:p>
        </p:txBody>
      </p:sp>
      <p:sp>
        <p:nvSpPr>
          <p:cNvPr id="8" name="Стрелка вниз 7"/>
          <p:cNvSpPr/>
          <p:nvPr/>
        </p:nvSpPr>
        <p:spPr>
          <a:xfrm>
            <a:off x="3059832" y="2852936"/>
            <a:ext cx="72008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2627784" y="3356992"/>
            <a:ext cx="1656184"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a:solidFill>
                  <a:schemeClr val="tx1"/>
                </a:solidFill>
                <a:latin typeface="Times New Roman" pitchFamily="18" charset="0"/>
                <a:cs typeface="Times New Roman" pitchFamily="18" charset="0"/>
              </a:rPr>
              <a:t>Тағар – әскери салық түрі.</a:t>
            </a:r>
            <a:endParaRPr lang="ru-RU">
              <a:solidFill>
                <a:schemeClr val="tx1"/>
              </a:solidFill>
              <a:latin typeface="Times New Roman" pitchFamily="18" charset="0"/>
              <a:cs typeface="Times New Roman" pitchFamily="18" charset="0"/>
            </a:endParaRPr>
          </a:p>
        </p:txBody>
      </p:sp>
      <p:sp>
        <p:nvSpPr>
          <p:cNvPr id="10" name="Стрелка вниз 9"/>
          <p:cNvSpPr/>
          <p:nvPr/>
        </p:nvSpPr>
        <p:spPr>
          <a:xfrm>
            <a:off x="4860032" y="2852936"/>
            <a:ext cx="72008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кругленный прямоугольник 10"/>
          <p:cNvSpPr/>
          <p:nvPr/>
        </p:nvSpPr>
        <p:spPr>
          <a:xfrm>
            <a:off x="4355976" y="3356992"/>
            <a:ext cx="1944216"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a:solidFill>
                  <a:schemeClr val="tx1"/>
                </a:solidFill>
                <a:latin typeface="Times New Roman" pitchFamily="18" charset="0"/>
                <a:cs typeface="Times New Roman" pitchFamily="18" charset="0"/>
              </a:rPr>
              <a:t>Аваиз – төтенше салық түрі. </a:t>
            </a:r>
            <a:endParaRPr lang="ru-RU">
              <a:solidFill>
                <a:schemeClr val="tx1"/>
              </a:solidFill>
              <a:latin typeface="Times New Roman" pitchFamily="18" charset="0"/>
              <a:cs typeface="Times New Roman" pitchFamily="18" charset="0"/>
            </a:endParaRPr>
          </a:p>
        </p:txBody>
      </p:sp>
      <p:sp>
        <p:nvSpPr>
          <p:cNvPr id="12" name="Стрелка вниз 11"/>
          <p:cNvSpPr/>
          <p:nvPr/>
        </p:nvSpPr>
        <p:spPr>
          <a:xfrm>
            <a:off x="6948264" y="2852936"/>
            <a:ext cx="792088"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кругленный прямоугольник 12"/>
          <p:cNvSpPr/>
          <p:nvPr/>
        </p:nvSpPr>
        <p:spPr>
          <a:xfrm>
            <a:off x="6588224" y="3356992"/>
            <a:ext cx="1728192"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a:solidFill>
                  <a:schemeClr val="tx1"/>
                </a:solidFill>
                <a:latin typeface="Times New Roman" pitchFamily="18" charset="0"/>
                <a:cs typeface="Times New Roman" pitchFamily="18" charset="0"/>
              </a:rPr>
              <a:t>Харадж – жер салық түрі.</a:t>
            </a:r>
            <a:endParaRPr lang="ru-RU">
              <a:solidFill>
                <a:schemeClr val="tx1"/>
              </a:solidFill>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79912" y="332656"/>
            <a:ext cx="5256584" cy="7200800"/>
          </a:xfrm>
        </p:spPr>
        <p:txBody>
          <a:bodyPr>
            <a:normAutofit fontScale="90000"/>
          </a:bodyPr>
          <a:lstStyle/>
          <a:p>
            <a:pPr algn="just"/>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44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1300" b="1">
                <a:solidFill>
                  <a:schemeClr val="tx1"/>
                </a:solidFill>
                <a:latin typeface="Times New Roman" pitchFamily="18" charset="0"/>
                <a:cs typeface="Times New Roman" pitchFamily="18" charset="0"/>
              </a:rPr>
              <a:t>Шыңғыс ханның заңдары - </a:t>
            </a:r>
            <a:r>
              <a:rPr lang="kk-KZ" sz="1300" b="1"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Ұлы Жасақ </a:t>
            </a:r>
            <a:r>
              <a:rPr lang="kk-KZ" sz="13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13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13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r>
            <a:br>
              <a:rPr lang="kk-KZ" sz="1300" i="1">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Шыңғыс ханның  алып терреторияны басқаруында  оның шығарған заңдары Ұлы Жасақтың  (Ясының) маңызы ерекше болды.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Ұлы Жасақ негізгі 2 бөлімнен тұрды :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Бірінші бөлімі </a:t>
            </a:r>
            <a:r>
              <a:rPr lang="kk-KZ" sz="1600" i="1">
                <a:solidFill>
                  <a:schemeClr val="tx1"/>
                </a:solidFill>
                <a:latin typeface="Times New Roman" pitchFamily="18" charset="0"/>
                <a:cs typeface="Times New Roman" pitchFamily="18" charset="0"/>
              </a:rPr>
              <a:t>«Билік» </a:t>
            </a:r>
            <a:r>
              <a:rPr lang="kk-KZ" sz="1600">
                <a:solidFill>
                  <a:schemeClr val="tx1"/>
                </a:solidFill>
                <a:latin typeface="Times New Roman" pitchFamily="18" charset="0"/>
                <a:cs typeface="Times New Roman" pitchFamily="18" charset="0"/>
              </a:rPr>
              <a:t>мемлекет басқару ісіне арналған. Екінші бөлімі «Жасақ» жалпы тәртіпке және әскери құрылысқа арналған. Қытай ғалымы Ли-Зуфин Шыңғыс ханның «Жаңа өмірбаяны» атты еңбегінде «Ұлы жасақты» 8 бөлімнен жіктеп көрсетеді. </a:t>
            </a:r>
            <a:br>
              <a:rPr lang="kk-KZ" sz="1600">
                <a:solidFill>
                  <a:schemeClr val="tx1"/>
                </a:solidFill>
                <a:latin typeface="Times New Roman" pitchFamily="18" charset="0"/>
                <a:cs typeface="Times New Roman" pitchFamily="18" charset="0"/>
              </a:rPr>
            </a:br>
            <a:r>
              <a:rPr lang="kk-KZ" sz="1600" i="1">
                <a:solidFill>
                  <a:schemeClr val="tx1"/>
                </a:solidFill>
                <a:latin typeface="Times New Roman" pitchFamily="18" charset="0"/>
                <a:cs typeface="Times New Roman" pitchFamily="18" charset="0"/>
              </a:rPr>
              <a:t>Оның жіктеуі бойынша :</a:t>
            </a:r>
            <a:r>
              <a:rPr lang="kk-KZ" sz="1600">
                <a:solidFill>
                  <a:schemeClr val="tx1"/>
                </a:solidFill>
                <a:latin typeface="Times New Roman" pitchFamily="18" charset="0"/>
                <a:cs typeface="Times New Roman" pitchFamily="18" charset="0"/>
              </a:rPr>
              <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жалпы ережелер;</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халықаралық қатынастар заңы;</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үкімет және қарулы күштер заңы;</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қылмыстық заң;</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әскер туралы заң;</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азаматтық заң;</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сауда туралы заң;</a:t>
            </a:r>
            <a:br>
              <a:rPr lang="kk-KZ" sz="1600">
                <a:solidFill>
                  <a:schemeClr val="tx1"/>
                </a:solidFill>
                <a:latin typeface="Times New Roman" pitchFamily="18" charset="0"/>
                <a:cs typeface="Times New Roman" pitchFamily="18" charset="0"/>
              </a:rPr>
            </a:br>
            <a:r>
              <a:rPr lang="kk-KZ" sz="1600">
                <a:solidFill>
                  <a:schemeClr val="tx1"/>
                </a:solidFill>
                <a:latin typeface="Times New Roman" pitchFamily="18" charset="0"/>
                <a:cs typeface="Times New Roman" pitchFamily="18" charset="0"/>
              </a:rPr>
              <a:t>- әдеттегі таным ережелерінен құралады.                                Шыңғыс ханның “Ұлы жасағы” дала көшпелілерінің әскери-жауынгерлік өмірін және басып алған елдерді ұстап тұрудың ерекшеліктерін дәл белгіледі. Аса қатаң ережелер мен саналы тәртіпке негізделген “Жасақ” монғолдардың бірнеше ғасырлар бойы мызғымай билік жүргізуіне жағдай жасады. Монғол әскерлері басып алған жерлерде де ол негізгі заңға айналды. </a:t>
            </a:r>
            <a:r>
              <a:rPr lang="ru-RU" sz="1600">
                <a:solidFill>
                  <a:schemeClr val="tx1"/>
                </a:solidFill>
                <a:latin typeface="Times New Roman" pitchFamily="18" charset="0"/>
                <a:cs typeface="Times New Roman" pitchFamily="18" charset="0"/>
              </a:rPr>
              <a:t/>
            </a:r>
            <a:br>
              <a:rPr lang="ru-RU" sz="1600">
                <a:solidFill>
                  <a:schemeClr val="tx1"/>
                </a:solidFill>
                <a:latin typeface="Times New Roman" pitchFamily="18" charset="0"/>
                <a:cs typeface="Times New Roman" pitchFamily="18" charset="0"/>
              </a:rPr>
            </a:br>
            <a:r>
              <a:rPr lang="kk-KZ" sz="4400">
                <a:solidFill>
                  <a:schemeClr val="tx1"/>
                </a:solidFill>
                <a:latin typeface="Times New Roman" pitchFamily="18" charset="0"/>
                <a:cs typeface="Times New Roman" pitchFamily="18" charset="0"/>
              </a:rPr>
              <a:t/>
            </a:r>
            <a:br>
              <a:rPr lang="kk-KZ" sz="4400">
                <a:solidFill>
                  <a:schemeClr val="tx1"/>
                </a:solidFill>
                <a:latin typeface="Times New Roman" pitchFamily="18" charset="0"/>
                <a:cs typeface="Times New Roman" pitchFamily="18" charset="0"/>
              </a:rPr>
            </a:br>
            <a:r>
              <a:rPr lang="kk-KZ" sz="4400">
                <a:solidFill>
                  <a:schemeClr val="tx1"/>
                </a:solidFill>
                <a:latin typeface="Times New Roman" pitchFamily="18" charset="0"/>
                <a:cs typeface="Times New Roman" pitchFamily="18" charset="0"/>
              </a:rPr>
              <a:t/>
            </a:r>
            <a:br>
              <a:rPr lang="kk-KZ" sz="4400">
                <a:solidFill>
                  <a:schemeClr val="tx1"/>
                </a:solidFill>
                <a:latin typeface="Times New Roman" pitchFamily="18" charset="0"/>
                <a:cs typeface="Times New Roman" pitchFamily="18" charset="0"/>
              </a:rPr>
            </a:br>
            <a:r>
              <a:rPr lang="kk-KZ" sz="4400">
                <a:solidFill>
                  <a:schemeClr val="tx1"/>
                </a:solidFill>
                <a:latin typeface="Times New Roman" pitchFamily="18" charset="0"/>
                <a:cs typeface="Times New Roman" pitchFamily="18" charset="0"/>
              </a:rPr>
              <a:t> </a:t>
            </a:r>
            <a:endParaRPr lang="ru-RU" sz="4400">
              <a:solidFill>
                <a:schemeClr val="tx1"/>
              </a:solidFill>
              <a:latin typeface="Times New Roman" pitchFamily="18" charset="0"/>
              <a:cs typeface="Times New Roman" pitchFamily="18" charset="0"/>
            </a:endParaRPr>
          </a:p>
        </p:txBody>
      </p:sp>
      <p:sp>
        <p:nvSpPr>
          <p:cNvPr id="3" name="Содержимое 2"/>
          <p:cNvSpPr>
            <a:spLocks noGrp="1"/>
          </p:cNvSpPr>
          <p:nvPr>
            <p:ph sz="quarter" idx="1"/>
          </p:nvPr>
        </p:nvSpPr>
        <p:spPr>
          <a:xfrm>
            <a:off x="179512" y="332656"/>
            <a:ext cx="3384376" cy="6192688"/>
          </a:xfrm>
        </p:spPr>
        <p:txBody>
          <a:bodyPr>
            <a:normAutofit/>
          </a:bodyPr>
          <a:lstStyle/>
          <a:p>
            <a:pPr algn="just">
              <a:buNone/>
            </a:pPr>
            <a:r>
              <a:rPr lang="ru-RU" sz="1600" i="1">
                <a:latin typeface="Times New Roman" pitchFamily="18" charset="0"/>
                <a:cs typeface="Times New Roman" pitchFamily="18" charset="0"/>
              </a:rPr>
              <a:t>    Яса</a:t>
            </a:r>
            <a:r>
              <a:rPr lang="ru-RU" sz="1600">
                <a:latin typeface="Times New Roman" pitchFamily="18" charset="0"/>
                <a:cs typeface="Times New Roman" pitchFamily="18" charset="0"/>
              </a:rPr>
              <a:t> – әскери – құқықтық заңдар жинағы. 1206 жылы Шыңғысханның басқаруымен өткен түркі – моңғол ақсүйектерінің құрылтайында құрастырылған әдет-ғұрып зандарының жинағы. </a:t>
            </a:r>
          </a:p>
          <a:p>
            <a:pPr algn="just">
              <a:buNone/>
            </a:pPr>
            <a:endParaRPr lang="kk-KZ" sz="1600">
              <a:latin typeface="Times New Roman" pitchFamily="18" charset="0"/>
              <a:cs typeface="Times New Roman" pitchFamily="18" charset="0"/>
            </a:endParaRPr>
          </a:p>
          <a:p>
            <a:pPr algn="just">
              <a:buNone/>
            </a:pPr>
            <a:endParaRPr lang="kk-KZ" sz="1600">
              <a:latin typeface="Times New Roman" pitchFamily="18" charset="0"/>
              <a:cs typeface="Times New Roman" pitchFamily="18" charset="0"/>
            </a:endParaRPr>
          </a:p>
          <a:p>
            <a:pPr algn="just">
              <a:buNone/>
            </a:pPr>
            <a:endParaRPr lang="kk-KZ" sz="1600">
              <a:latin typeface="Times New Roman" pitchFamily="18" charset="0"/>
              <a:cs typeface="Times New Roman" pitchFamily="18" charset="0"/>
            </a:endParaRPr>
          </a:p>
          <a:p>
            <a:pPr algn="just">
              <a:buNone/>
            </a:pPr>
            <a:endParaRPr lang="kk-KZ" sz="1600">
              <a:latin typeface="Times New Roman" pitchFamily="18" charset="0"/>
              <a:cs typeface="Times New Roman" pitchFamily="18" charset="0"/>
            </a:endParaRPr>
          </a:p>
          <a:p>
            <a:pPr algn="just">
              <a:buNone/>
            </a:pPr>
            <a:endParaRPr lang="kk-KZ" sz="1600">
              <a:latin typeface="Times New Roman" pitchFamily="18" charset="0"/>
              <a:cs typeface="Times New Roman" pitchFamily="18" charset="0"/>
            </a:endParaRPr>
          </a:p>
          <a:p>
            <a:pPr algn="just">
              <a:buNone/>
            </a:pPr>
            <a:endParaRPr lang="kk-KZ" sz="1600">
              <a:latin typeface="Times New Roman" pitchFamily="18" charset="0"/>
              <a:cs typeface="Times New Roman" pitchFamily="18" charset="0"/>
            </a:endParaRPr>
          </a:p>
          <a:p>
            <a:pPr algn="just">
              <a:buNone/>
            </a:pPr>
            <a:endParaRPr lang="kk-KZ" sz="1600">
              <a:latin typeface="Times New Roman" pitchFamily="18" charset="0"/>
              <a:cs typeface="Times New Roman" pitchFamily="18" charset="0"/>
            </a:endParaRPr>
          </a:p>
          <a:p>
            <a:pPr algn="just">
              <a:buNone/>
            </a:pPr>
            <a:r>
              <a:rPr lang="ru-RU" sz="1600">
                <a:latin typeface="Times New Roman" pitchFamily="18" charset="0"/>
                <a:cs typeface="Times New Roman" pitchFamily="18" charset="0"/>
              </a:rPr>
              <a:t>     Яса "қаулы", "заң" дегенді білдіреді. Яса түпнұсқада сақталмаған және үзінділер мен мазмұны қысқаша баяндаулар түрінде ғана белгілі.</a:t>
            </a:r>
          </a:p>
        </p:txBody>
      </p:sp>
      <p:pic>
        <p:nvPicPr>
          <p:cNvPr id="6" name="Рисунок 5" descr="image-6.jpg"/>
          <p:cNvPicPr>
            <a:picLocks noChangeAspect="1"/>
          </p:cNvPicPr>
          <p:nvPr/>
        </p:nvPicPr>
        <p:blipFill>
          <a:blip r:embed="rId2" cstate="print"/>
          <a:stretch>
            <a:fillRect/>
          </a:stretch>
        </p:blipFill>
        <p:spPr>
          <a:xfrm>
            <a:off x="251520" y="2348880"/>
            <a:ext cx="3240360" cy="165618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40960" cy="2088232"/>
          </a:xfrm>
        </p:spPr>
        <p:txBody>
          <a:bodyPr>
            <a:normAutofit fontScale="90000"/>
          </a:bodyPr>
          <a:lstStyle/>
          <a:p>
            <a:pPr algn="just"/>
            <a:r>
              <a:rPr lang="ru-RU" sz="1600">
                <a:solidFill>
                  <a:schemeClr val="tx1"/>
                </a:solidFill>
                <a:latin typeface="Times New Roman" pitchFamily="18" charset="0"/>
                <a:cs typeface="Times New Roman" pitchFamily="18" charset="0"/>
              </a:rPr>
              <a:t>1207-</a:t>
            </a:r>
            <a:r>
              <a:rPr lang="en-US" sz="1600">
                <a:solidFill>
                  <a:schemeClr val="tx1"/>
                </a:solidFill>
                <a:latin typeface="Times New Roman" pitchFamily="18" charset="0"/>
                <a:cs typeface="Times New Roman" pitchFamily="18" charset="0"/>
              </a:rPr>
              <a:t>12</a:t>
            </a:r>
            <a:r>
              <a:rPr lang="ru-RU" sz="1600">
                <a:solidFill>
                  <a:schemeClr val="tx1"/>
                </a:solidFill>
                <a:latin typeface="Times New Roman" pitchFamily="18" charset="0"/>
                <a:cs typeface="Times New Roman" pitchFamily="18" charset="0"/>
              </a:rPr>
              <a:t>11 жж. Шыңғыс хан Сібір мен Шығыс Түркістан</a:t>
            </a:r>
            <a:r>
              <a:rPr lang="kk-KZ" sz="1600">
                <a:solidFill>
                  <a:schemeClr val="tx1"/>
                </a:solidFill>
                <a:latin typeface="Times New Roman" pitchFamily="18" charset="0"/>
                <a:cs typeface="Times New Roman" pitchFamily="18" charset="0"/>
              </a:rPr>
              <a:t>д</a:t>
            </a:r>
            <a:r>
              <a:rPr lang="ru-RU" sz="1600">
                <a:solidFill>
                  <a:schemeClr val="tx1"/>
                </a:solidFill>
                <a:latin typeface="Times New Roman" pitchFamily="18" charset="0"/>
                <a:cs typeface="Times New Roman" pitchFamily="18" charset="0"/>
              </a:rPr>
              <a:t>ы (буряттарды, якуттарды, ойраттарды, қырғыздарды, ұйғырларды) бағындырды.</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1211 ж. Цзинь мемлекетіне жорық жасады. 1215 ж. Бейжінді алды. 1217 ж. Солтүстік Қытай түгел Шыңғыс ханның билігіне көшті. 1219 ж. Корея патшалығы Шыңғыс хан әскерлерінен тізе бүкті. Моңғол әскерлерінің Солтүстік Қытай мен Корея патшалығына жорықтарын ірі қолбасшы, әмір Мұқылы Гауин Жалаири басқарды.</a:t>
            </a:r>
            <a:br>
              <a:rPr lang="ru-RU" sz="1600">
                <a:solidFill>
                  <a:schemeClr val="tx1"/>
                </a:solidFill>
                <a:latin typeface="Times New Roman" pitchFamily="18" charset="0"/>
                <a:cs typeface="Times New Roman" pitchFamily="18" charset="0"/>
              </a:rPr>
            </a:br>
            <a:r>
              <a:rPr lang="ru-RU" sz="1600">
                <a:solidFill>
                  <a:schemeClr val="tx1"/>
                </a:solidFill>
                <a:latin typeface="Times New Roman" pitchFamily="18" charset="0"/>
                <a:cs typeface="Times New Roman" pitchFamily="18" charset="0"/>
              </a:rPr>
              <a:t>     Қытайға қарсы шабуылдан кейін Шыңғыс хан әскерлерінің бір тобы 1218-1219 жж. Жетісуды, 1219-1221 ж. Қазақстан мен Орта Азияны жаулап алды. </a:t>
            </a:r>
            <a:r>
              <a:rPr lang="ru-RU" sz="1600">
                <a:latin typeface="Times New Roman" pitchFamily="18" charset="0"/>
                <a:cs typeface="Times New Roman" pitchFamily="18" charset="0"/>
              </a:rPr>
              <a:t/>
            </a:r>
            <a:br>
              <a:rPr lang="ru-RU" sz="1600">
                <a:latin typeface="Times New Roman" pitchFamily="18" charset="0"/>
                <a:cs typeface="Times New Roman" pitchFamily="18" charset="0"/>
              </a:rPr>
            </a:br>
            <a:endParaRPr lang="ru-RU" sz="1600">
              <a:latin typeface="Times New Roman" pitchFamily="18" charset="0"/>
              <a:cs typeface="Times New Roman" pitchFamily="18" charset="0"/>
            </a:endParaRPr>
          </a:p>
        </p:txBody>
      </p:sp>
      <p:sp>
        <p:nvSpPr>
          <p:cNvPr id="14" name="Содержимое 13"/>
          <p:cNvSpPr>
            <a:spLocks noGrp="1"/>
          </p:cNvSpPr>
          <p:nvPr>
            <p:ph sz="quarter" idx="1"/>
          </p:nvPr>
        </p:nvSpPr>
        <p:spPr>
          <a:xfrm>
            <a:off x="251520" y="3933056"/>
            <a:ext cx="8712968" cy="2664296"/>
          </a:xfrm>
        </p:spPr>
        <p:txBody>
          <a:bodyPr>
            <a:normAutofit lnSpcReduction="10000"/>
          </a:bodyPr>
          <a:lstStyle/>
          <a:p>
            <a:pPr algn="just">
              <a:buNone/>
            </a:pPr>
            <a:r>
              <a:rPr lang="ru-RU" sz="1400">
                <a:latin typeface="Times New Roman" pitchFamily="18" charset="0"/>
                <a:cs typeface="Times New Roman" pitchFamily="18" charset="0"/>
              </a:rPr>
              <a:t>1227 жылы Шыңғыс хан өлгеннен кейін өз иелігіндегі жерлерді 4 ұлына бөлінеді. Үлкен ұлы Жошының ұлысына Ертіс өзенінен батысқа қарай  монғалдардың атының тұяғы жеткен жерлер берілді. Сонда Шығыс,  Орталық, Батыс Қазақстан немесе еліміздің көпшілік бөлігі Жошы ұлысына кірді. Шыңғыс ханның екінші ұлы Шағатайға Жетісу, Сырдарияның  бойымен және  Мәуереннахр берілді. Үшінші ұлы Үгедейге батыс Монғолия мен Тарбағатай өңірі берілді. Кіші ұлы    Төлеге шаңырақ иесі ретінде Монғолия және Қытай берілді. Жошының үлкен ұлдары Бату мен Орда-Еженнің еншісіне моңғол иеліктерінің қиыр батысында жатқан оңтүстік Ресей мен Қазақстанның жерлері тиді. Бату Алтын Орданы, Орда-Ежен Ақ Орданы билей бастады . Шыңғыс хан әулеті Моңғол империясында әртүрлі мемлекеттер құрып,  оның шекарасын кеңейтті. </a:t>
            </a:r>
          </a:p>
          <a:p>
            <a:pPr algn="just">
              <a:buNone/>
            </a:pPr>
            <a:r>
              <a:rPr lang="ru-RU" sz="1400">
                <a:latin typeface="Times New Roman" pitchFamily="18" charset="0"/>
                <a:cs typeface="Times New Roman" pitchFamily="18" charset="0"/>
              </a:rPr>
              <a:t>     Шыңғыс ханның ұрпақтарының бірі Құбайлай хан Қытайда Юань әулетінің негізін қалады. Ол империя астанасын Қарақорымнан Кайпинге (Пекин) көшірді. 1271 ж. жаңа астана салғызып, оны “Хан қаласы” (Ханбалық) деп атады.  Құбылай хан 1294 жылы қайтыс болды, ал Юань империясы Хубайлының немересі  Темір ханға өтті.</a:t>
            </a:r>
          </a:p>
          <a:p>
            <a:pPr>
              <a:buNone/>
            </a:pPr>
            <a:endParaRPr lang="ru-RU"/>
          </a:p>
        </p:txBody>
      </p:sp>
      <p:pic>
        <p:nvPicPr>
          <p:cNvPr id="17" name="Рисунок 16" descr="Mongol_Empire_map.gif"/>
          <p:cNvPicPr>
            <a:picLocks noChangeAspect="1"/>
          </p:cNvPicPr>
          <p:nvPr/>
        </p:nvPicPr>
        <p:blipFill>
          <a:blip r:embed="rId2" cstate="print"/>
          <a:stretch>
            <a:fillRect/>
          </a:stretch>
        </p:blipFill>
        <p:spPr>
          <a:xfrm>
            <a:off x="323528" y="2060848"/>
            <a:ext cx="3600400" cy="1728192"/>
          </a:xfrm>
          <a:prstGeom prst="rect">
            <a:avLst/>
          </a:prstGeom>
        </p:spPr>
      </p:pic>
      <p:pic>
        <p:nvPicPr>
          <p:cNvPr id="21" name="Рисунок 20" descr="776317bf-952a-496b-9527-afff324f59f0.jpg"/>
          <p:cNvPicPr>
            <a:picLocks noChangeAspect="1"/>
          </p:cNvPicPr>
          <p:nvPr/>
        </p:nvPicPr>
        <p:blipFill>
          <a:blip r:embed="rId3" cstate="print"/>
          <a:stretch>
            <a:fillRect/>
          </a:stretch>
        </p:blipFill>
        <p:spPr>
          <a:xfrm>
            <a:off x="4355976" y="2060848"/>
            <a:ext cx="3816424" cy="17281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endParaRPr lang="ru-RU"/>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282</TotalTime>
  <Words>397</Words>
  <Application>Microsoft Office PowerPoint</Application>
  <PresentationFormat>Экран (4:3)</PresentationFormat>
  <Paragraphs>48</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Справедливость</vt:lpstr>
      <vt:lpstr>ҚР БІЛІМ ЖӘНЕ ҒЫЛЫМ МИНИСТРЛІГІ  М.ӨТЕМІСОВ АТЫНДАҒЫ БАТЫС ҚАЗАҚСТАН УНИВЕРСИТЕТІ Тарих, экономика және құқық факультеті “Қазақстан тарихы” кафедрасы </vt:lpstr>
      <vt:lpstr>Презентация PowerPoint</vt:lpstr>
      <vt:lpstr>Презентация PowerPoint</vt:lpstr>
      <vt:lpstr>                        Моңғол империясының Ұлы ханы Шыңғыс хан (1206 – 1227) (өз аты Тэмуджин, Тэмучин) - Азияда тұңғыш біртұтас мемлекет құрушы, өз заманының аса ірі әскери және мемлекет қайраткері. Ежелгі ру басшысы Есугей баһадүрдің отбасында туған. Шыңғыс хан 1206 жылы император болып жарияланды. Мемлекеттің басты кәсібі жаулаушылық саясатын жүргізу болды. Асқан қолбасшы, шебер ұйымдастырушы дүниежүзін түгелдей жаулап алып әлемдік империяға құруға ұмтылған Шыңғыс хан мен оның ұрпақтары әлемнің үлкен бөлігін басып алды. Шыңғыс ұрпақтарының ел билеу дәстүрі зорлықпен  және насихатпен қоғамдық санаға сіңіріліп дәстүрге айналды.   Шыңғыс хан  жаулап алған жерлерін  төрт ұлына бөліп берді. Бұл жерлер ұлыстар  деп аталды. Үлкен ұлы Жошының ұлысына Ертіс өзенінен батысқа қарай  монғалдардың атының тұяғы жеткен жерлер берілді. Сонда Шығыс,  Орталық, Батыс Қазақстан немесе еліміздің көпшілік бөлігі Жошы ұлысына кірді. Шыңғыс ханның екінші ұлы Шағатайға Жетісу, Сырдарияның  бойымен және  Мәуереннахр берілді. Үшінші ұлы Үгедейге батыс Монғолия мен Тарбағатай өңірі берілді. Кіші ұлы    Төлеге шаңырақ иесі ретінде Монғолия және Қытай берілді.   </vt:lpstr>
      <vt:lpstr>Мемлекеттік басқару жүйесі. </vt:lpstr>
      <vt:lpstr>Шыңғыс хан империясында салық жүйесі ерекше орын алды.      Арнайы үш салық аппараты :  1) Қытай үшін – Яньцзинде;  2)  Орта Азия үшін – Аму - Дария бойында ;  3) Жетісу мен Қашқария үшін – Бешбалықта құрылды. Халық санағы толық жүргізіліп негізгі салық бірлігі болып түтін отбасы салығы бекітілді.                                                                                                                                                                           Халық санағын жүргізу, салық жинап оны Хан ордасына жеткізу пошта қызметін ұйымдастыру даруғаларға жүктелді.     </vt:lpstr>
      <vt:lpstr>                      Шыңғыс ханның заңдары - Ұлы Жасақ   Шыңғыс ханның  алып терреторияны басқаруында  оның шығарған заңдары Ұлы Жасақтың  (Ясының) маңызы ерекше болды.   Ұлы Жасақ негізгі 2 бөлімнен тұрды :  - Бірінші бөлімі «Билік» мемлекет басқару ісіне арналған. Екінші бөлімі «Жасақ» жалпы тәртіпке және әскери құрылысқа арналған. Қытай ғалымы Ли-Зуфин Шыңғыс ханның «Жаңа өмірбаяны» атты еңбегінде «Ұлы жасақты» 8 бөлімнен жіктеп көрсетеді.  Оның жіктеуі бойынша : - жалпы ережелер; - халықаралық қатынастар заңы; - үкімет және қарулы күштер заңы; - қылмыстық заң; - әскер туралы заң; - азаматтық заң; - сауда туралы заң; - әдеттегі таным ережелерінен құралады.                                Шыңғыс ханның “Ұлы жасағы” дала көшпелілерінің әскери-жауынгерлік өмірін және басып алған елдерді ұстап тұрудың ерекшеліктерін дәл белгіледі. Аса қатаң ережелер мен саналы тәртіпке негізделген “Жасақ” монғолдардың бірнеше ғасырлар бойы мызғымай билік жүргізуіне жағдай жасады. Монғол әскерлері басып алған жерлерде де ол негізгі заңға айналды.     </vt:lpstr>
      <vt:lpstr>1207-1211 жж. Шыңғыс хан Сібір мен Шығыс Түркістанды (буряттарды, якуттарды, ойраттарды, қырғыздарды, ұйғырларды) бағындырды.     1211 ж. Цзинь мемлекетіне жорық жасады. 1215 ж. Бейжінді алды. 1217 ж. Солтүстік Қытай түгел Шыңғыс ханның билігіне көшті. 1219 ж. Корея патшалығы Шыңғыс хан әскерлерінен тізе бүкті. Моңғол әскерлерінің Солтүстік Қытай мен Корея патшалығына жорықтарын ірі қолбасшы, әмір Мұқылы Гауин Жалаири басқарды.      Қытайға қарсы шабуылдан кейін Шыңғыс хан әскерлерінің бір тобы 1218-1219 жж. Жетісуды, 1219-1221 ж. Қазақстан мен Орта Азияны жаулап алды.  </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ҚР БІЛІМ ЖӘНЕ ҒЫЛЫМ МИНИСТРЛІГІ М.ӨТЕМІСОВ АТЫНДАҒЫ БАТЫС ҚАЗАҚСТАН УНИВЕРСИТЕТІ Тарих, экономика және құқық факультеті “Құқықтық пәндер” кафедрасы </dc:title>
  <dc:creator>Пользователь</dc:creator>
  <cp:lastModifiedBy>Пользователь Windows</cp:lastModifiedBy>
  <cp:revision>5</cp:revision>
  <dcterms:created xsi:type="dcterms:W3CDTF">2021-11-06T13:54:23Z</dcterms:created>
  <dcterms:modified xsi:type="dcterms:W3CDTF">2021-11-08T12:20:35Z</dcterms:modified>
</cp:coreProperties>
</file>