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9" r:id="rId2"/>
    <p:sldId id="257" r:id="rId3"/>
    <p:sldId id="258" r:id="rId4"/>
    <p:sldId id="262" r:id="rId5"/>
    <p:sldId id="265" r:id="rId6"/>
    <p:sldId id="266" r:id="rId7"/>
    <p:sldId id="259" r:id="rId8"/>
    <p:sldId id="260" r:id="rId9"/>
    <p:sldId id="263" r:id="rId10"/>
    <p:sldId id="261" r:id="rId11"/>
    <p:sldId id="267" r:id="rId12"/>
    <p:sldId id="268"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p:scale>
          <a:sx n="83" d="100"/>
          <a:sy n="83" d="100"/>
        </p:scale>
        <p:origin x="-84" y="-16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786846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232680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ru-RU"/>
              <a:t>Образец заголовка</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3813320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3976954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913795" y="2912232"/>
            <a:ext cx="5107208" cy="2878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912232"/>
            <a:ext cx="5095357" cy="2878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2384607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1042751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1167182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ru-RU"/>
              <a:t>Образец заголовка</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197926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3941241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330961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554041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20B561-A3B9-491C-8D0D-5EF8FE7B4192}" type="slidenum">
              <a:rPr lang="ru-RU" smtClean="0"/>
              <a:pPr/>
              <a:t>‹#›</a:t>
            </a:fld>
            <a:endParaRPr lang="ru-RU"/>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94537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483518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2519266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1565034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1004151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21D377-6969-4071-99CD-4BD3E82EAC96}"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F20B561-A3B9-491C-8D0D-5EF8FE7B4192}" type="slidenum">
              <a:rPr lang="ru-RU" smtClean="0"/>
              <a:pPr/>
              <a:t>‹#›</a:t>
            </a:fld>
            <a:endParaRPr lang="ru-RU"/>
          </a:p>
        </p:txBody>
      </p:sp>
    </p:spTree>
    <p:extLst>
      <p:ext uri="{BB962C8B-B14F-4D97-AF65-F5344CB8AC3E}">
        <p14:creationId xmlns:p14="http://schemas.microsoft.com/office/powerpoint/2010/main" val="383652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221D377-6969-4071-99CD-4BD3E82EAC96}" type="datetimeFigureOut">
              <a:rPr lang="ru-RU" smtClean="0"/>
              <a:pPr/>
              <a:t>08.11.2021</a:t>
            </a:fld>
            <a:endParaRPr lang="ru-RU"/>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F20B561-A3B9-491C-8D0D-5EF8FE7B4192}" type="slidenum">
              <a:rPr lang="ru-RU" smtClean="0"/>
              <a:pPr/>
              <a:t>‹#›</a:t>
            </a:fld>
            <a:endParaRPr lang="ru-RU"/>
          </a:p>
        </p:txBody>
      </p:sp>
    </p:spTree>
    <p:extLst>
      <p:ext uri="{BB962C8B-B14F-4D97-AF65-F5344CB8AC3E}">
        <p14:creationId xmlns:p14="http://schemas.microsoft.com/office/powerpoint/2010/main" val="1406826820"/>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kk.m.wikipedia.org/w/index.php?title=%C2%AB%D0%A2%D0%B0%D1%80%D0%B8%D1%85%D0%B8_%D0%A0%D0%B0%D1%88%D0%B8%D0%B4%D0%B8%C2%BB&amp;action=edit&amp;redlink=1" TargetMode="External"/><Relationship Id="rId2" Type="http://schemas.openxmlformats.org/officeDocument/2006/relationships/hyperlink" Target="https://kk.m.wikipedia.org/wiki/%D3%98%D0%B1%D1%96%D0%BB%D2%9B%D0%B0%D0%B9%D1%8B%D1%80_%D1%85%D0%B0%D0%BD" TargetMode="External"/><Relationship Id="rId1" Type="http://schemas.openxmlformats.org/officeDocument/2006/relationships/slideLayout" Target="../slideLayouts/slideLayout8.xml"/><Relationship Id="rId6" Type="http://schemas.openxmlformats.org/officeDocument/2006/relationships/image" Target="../media/image3.jpeg"/><Relationship Id="rId5" Type="http://schemas.openxmlformats.org/officeDocument/2006/relationships/hyperlink" Target="https://kk.m.wikipedia.org/wiki/%D0%9A%D0%B5%D1%80%D0%B5%D0%B9_%D1%85%D0%B0%D0%BD" TargetMode="External"/><Relationship Id="rId4" Type="http://schemas.openxmlformats.org/officeDocument/2006/relationships/hyperlink" Target="https://kk.m.wikipedia.org/wiki/%D0%A8%D1%83"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F5E9CE7-759D-4BF8-8A52-DB47F0CE3706}"/>
              </a:ext>
            </a:extLst>
          </p:cNvPr>
          <p:cNvSpPr>
            <a:spLocks noGrp="1"/>
          </p:cNvSpPr>
          <p:nvPr>
            <p:ph type="title"/>
          </p:nvPr>
        </p:nvSpPr>
        <p:spPr>
          <a:xfrm>
            <a:off x="725864" y="1799343"/>
            <a:ext cx="10972800" cy="1405770"/>
          </a:xfrm>
        </p:spPr>
        <p:txBody>
          <a:bodyPr>
            <a:normAutofit fontScale="90000"/>
          </a:bodyPr>
          <a:lstStyle/>
          <a:p>
            <a:r>
              <a:rPr lang="ru-RU" sz="3600" dirty="0" smtClean="0"/>
              <a:t/>
            </a:r>
            <a:br>
              <a:rPr lang="ru-RU" sz="3600" dirty="0" smtClean="0"/>
            </a:br>
            <a:r>
              <a:rPr lang="ru-RU" sz="3600" dirty="0"/>
              <a:t/>
            </a:r>
            <a:br>
              <a:rPr lang="ru-RU" sz="3600" dirty="0"/>
            </a:br>
            <a:r>
              <a:rPr lang="ru-RU" sz="3600" dirty="0" smtClean="0"/>
              <a:t/>
            </a:r>
            <a:br>
              <a:rPr lang="ru-RU" sz="3600" dirty="0" smtClean="0"/>
            </a:br>
            <a:r>
              <a:rPr lang="ru-RU" sz="2000" dirty="0" err="1" smtClean="0"/>
              <a:t>Пәні</a:t>
            </a:r>
            <a:r>
              <a:rPr lang="ru-RU" sz="2000" dirty="0" smtClean="0"/>
              <a:t>: </a:t>
            </a:r>
            <a:r>
              <a:rPr lang="ru-RU" sz="2000" dirty="0" err="1" smtClean="0"/>
              <a:t>Қазақстан</a:t>
            </a:r>
            <a:r>
              <a:rPr lang="ru-RU" sz="2000" dirty="0" smtClean="0"/>
              <a:t> </a:t>
            </a:r>
            <a:r>
              <a:rPr lang="ru-RU" sz="2000" dirty="0" err="1" smtClean="0"/>
              <a:t>Республикасының</a:t>
            </a:r>
            <a:r>
              <a:rPr lang="ru-RU" sz="2000" dirty="0" smtClean="0"/>
              <a:t> </a:t>
            </a:r>
            <a:r>
              <a:rPr lang="ru-RU" sz="2000" dirty="0" err="1" smtClean="0"/>
              <a:t>мемлекет</a:t>
            </a:r>
            <a:r>
              <a:rPr lang="ru-RU" sz="2000" dirty="0" smtClean="0"/>
              <a:t> </a:t>
            </a:r>
            <a:r>
              <a:rPr lang="ru-RU" sz="2000" dirty="0" err="1" smtClean="0"/>
              <a:t>және</a:t>
            </a:r>
            <a:r>
              <a:rPr lang="ru-RU" sz="2000" dirty="0" smtClean="0"/>
              <a:t> </a:t>
            </a:r>
            <a:r>
              <a:rPr lang="ru-RU" sz="2000" dirty="0" err="1" smtClean="0"/>
              <a:t>құқығы</a:t>
            </a:r>
            <a:r>
              <a:rPr lang="ru-RU" sz="2000" dirty="0" smtClean="0"/>
              <a:t> </a:t>
            </a:r>
            <a:r>
              <a:rPr lang="ru-RU" sz="2000" dirty="0" err="1" smtClean="0"/>
              <a:t>тарихы</a:t>
            </a:r>
            <a:r>
              <a:rPr lang="ru-RU" sz="2000" dirty="0" smtClean="0"/>
              <a:t/>
            </a:r>
            <a:br>
              <a:rPr lang="ru-RU" sz="2000" dirty="0" smtClean="0"/>
            </a:br>
            <a:r>
              <a:rPr lang="ru-RU" sz="3600" dirty="0" err="1" smtClean="0"/>
              <a:t>Тақырыбы</a:t>
            </a:r>
            <a:r>
              <a:rPr lang="ru-RU" sz="3600" dirty="0" smtClean="0"/>
              <a:t>:</a:t>
            </a:r>
            <a:br>
              <a:rPr lang="ru-RU" sz="3600" dirty="0" smtClean="0"/>
            </a:br>
            <a:r>
              <a:rPr lang="ru-RU" sz="3600" i="1" dirty="0" smtClean="0"/>
              <a:t>15</a:t>
            </a:r>
            <a:r>
              <a:rPr lang="kk-KZ" sz="3600" i="1" dirty="0"/>
              <a:t>-18ғ.Қазақ хандықтарының қоғамдық-саяси құрылысы</a:t>
            </a:r>
            <a:endParaRPr lang="ru-RU" dirty="0"/>
          </a:p>
        </p:txBody>
      </p:sp>
      <p:sp>
        <p:nvSpPr>
          <p:cNvPr id="3" name="Текст 2">
            <a:extLst>
              <a:ext uri="{FF2B5EF4-FFF2-40B4-BE49-F238E27FC236}">
                <a16:creationId xmlns="" xmlns:a16="http://schemas.microsoft.com/office/drawing/2014/main" id="{D944E355-E5CC-4759-9D47-9B5B2DA7E952}"/>
              </a:ext>
            </a:extLst>
          </p:cNvPr>
          <p:cNvSpPr>
            <a:spLocks noGrp="1"/>
          </p:cNvSpPr>
          <p:nvPr>
            <p:ph type="body" idx="1"/>
          </p:nvPr>
        </p:nvSpPr>
        <p:spPr>
          <a:xfrm>
            <a:off x="329938" y="1577340"/>
            <a:ext cx="11241823" cy="326874"/>
          </a:xfrm>
        </p:spPr>
        <p:txBody>
          <a:bodyPr/>
          <a:lstStyle/>
          <a:p>
            <a:r>
              <a:rPr lang="kk-KZ" sz="1400" dirty="0">
                <a:effectLst/>
              </a:rPr>
              <a:t> </a:t>
            </a:r>
            <a:endParaRPr lang="ru-RU" sz="1400" dirty="0">
              <a:effectLst/>
            </a:endParaRPr>
          </a:p>
          <a:p>
            <a:endParaRPr lang="kk-KZ" sz="1400" dirty="0">
              <a:effectLst/>
            </a:endParaRPr>
          </a:p>
          <a:p>
            <a:r>
              <a:rPr lang="ru-RU" sz="1800" b="1" dirty="0" err="1"/>
              <a:t>Қазақстан</a:t>
            </a:r>
            <a:r>
              <a:rPr lang="ru-RU" sz="1800" dirty="0"/>
              <a:t> </a:t>
            </a:r>
            <a:r>
              <a:rPr lang="ru-RU" sz="1800" dirty="0" err="1"/>
              <a:t>Республикасының</a:t>
            </a:r>
            <a:r>
              <a:rPr lang="ru-RU" sz="1800" dirty="0"/>
              <a:t> </a:t>
            </a:r>
            <a:r>
              <a:rPr lang="ru-RU" sz="1800" dirty="0" err="1"/>
              <a:t>Білім</a:t>
            </a:r>
            <a:r>
              <a:rPr lang="ru-RU" sz="1800" dirty="0"/>
              <a:t> </a:t>
            </a:r>
            <a:r>
              <a:rPr lang="ru-RU" sz="1800" dirty="0" err="1"/>
              <a:t>және</a:t>
            </a:r>
            <a:r>
              <a:rPr lang="ru-RU" sz="1800" dirty="0"/>
              <a:t> </a:t>
            </a:r>
            <a:r>
              <a:rPr lang="ru-RU" sz="1800" dirty="0" err="1"/>
              <a:t>Ғылым</a:t>
            </a:r>
            <a:r>
              <a:rPr lang="ru-RU" sz="1800" dirty="0"/>
              <a:t> </a:t>
            </a:r>
            <a:r>
              <a:rPr lang="ru-RU" sz="1800" dirty="0" err="1"/>
              <a:t>министрлігі</a:t>
            </a:r>
            <a:r>
              <a:rPr lang="ru-RU" sz="1800" dirty="0"/>
              <a:t> </a:t>
            </a:r>
          </a:p>
          <a:p>
            <a:r>
              <a:rPr lang="ru-RU" sz="1800" dirty="0"/>
              <a:t>М. </a:t>
            </a:r>
            <a:r>
              <a:rPr lang="ru-RU" sz="1800" dirty="0" err="1"/>
              <a:t>Өтемісов</a:t>
            </a:r>
            <a:r>
              <a:rPr lang="ru-RU" sz="1800" dirty="0"/>
              <a:t> </a:t>
            </a:r>
            <a:r>
              <a:rPr lang="ru-RU" sz="1800" dirty="0" err="1"/>
              <a:t>атындағы</a:t>
            </a:r>
            <a:r>
              <a:rPr lang="ru-RU" sz="1800" dirty="0"/>
              <a:t> </a:t>
            </a:r>
            <a:r>
              <a:rPr lang="ru-RU" sz="1800" dirty="0" err="1"/>
              <a:t>Батыс</a:t>
            </a:r>
            <a:r>
              <a:rPr lang="ru-RU" sz="1800" dirty="0"/>
              <a:t> </a:t>
            </a:r>
            <a:r>
              <a:rPr lang="ru-RU" sz="1800" dirty="0" err="1"/>
              <a:t>Қазақстан</a:t>
            </a:r>
            <a:r>
              <a:rPr lang="ru-RU" sz="1800" dirty="0"/>
              <a:t> </a:t>
            </a:r>
            <a:r>
              <a:rPr lang="ru-RU" sz="1800" dirty="0" err="1"/>
              <a:t>университеті</a:t>
            </a:r>
            <a:endParaRPr lang="ru-RU" sz="1800" dirty="0"/>
          </a:p>
          <a:p>
            <a:r>
              <a:rPr lang="ru-RU" sz="1800" dirty="0"/>
              <a:t> </a:t>
            </a:r>
            <a:r>
              <a:rPr lang="ru-RU" sz="1800" dirty="0" err="1"/>
              <a:t>Тарих</a:t>
            </a:r>
            <a:r>
              <a:rPr lang="ru-RU" sz="1800" dirty="0"/>
              <a:t>, экономика  </a:t>
            </a:r>
            <a:r>
              <a:rPr lang="ru-RU" sz="1800" dirty="0" err="1"/>
              <a:t>және</a:t>
            </a:r>
            <a:r>
              <a:rPr lang="ru-RU" sz="1800" dirty="0"/>
              <a:t> </a:t>
            </a:r>
            <a:r>
              <a:rPr lang="ru-RU" sz="1800" dirty="0" err="1"/>
              <a:t>құқық</a:t>
            </a:r>
            <a:r>
              <a:rPr lang="ru-RU" sz="1800" dirty="0"/>
              <a:t> </a:t>
            </a:r>
            <a:r>
              <a:rPr lang="ru-RU" sz="1800" dirty="0" err="1"/>
              <a:t>факультеті</a:t>
            </a:r>
            <a:endParaRPr lang="ru-RU" sz="1800" dirty="0"/>
          </a:p>
          <a:p>
            <a:r>
              <a:rPr lang="ru-RU" sz="1800" dirty="0" err="1">
                <a:effectLst/>
              </a:rPr>
              <a:t>Қазақстан</a:t>
            </a:r>
            <a:r>
              <a:rPr lang="ru-RU" sz="1800" dirty="0">
                <a:effectLst/>
              </a:rPr>
              <a:t> </a:t>
            </a:r>
            <a:r>
              <a:rPr lang="ru-RU" sz="1800" dirty="0" err="1">
                <a:effectLst/>
              </a:rPr>
              <a:t>тарихы</a:t>
            </a:r>
            <a:r>
              <a:rPr lang="ru-RU" sz="1800" dirty="0">
                <a:effectLst/>
              </a:rPr>
              <a:t> </a:t>
            </a:r>
            <a:r>
              <a:rPr lang="ru-RU" sz="1800" dirty="0" err="1">
                <a:effectLst/>
              </a:rPr>
              <a:t>кафедрасы</a:t>
            </a:r>
            <a:endParaRPr lang="ru-RU" sz="1800" dirty="0"/>
          </a:p>
        </p:txBody>
      </p:sp>
      <p:sp>
        <p:nvSpPr>
          <p:cNvPr id="6" name="Текст 5">
            <a:extLst>
              <a:ext uri="{FF2B5EF4-FFF2-40B4-BE49-F238E27FC236}">
                <a16:creationId xmlns="" xmlns:a16="http://schemas.microsoft.com/office/drawing/2014/main" id="{3B9E1726-ABD6-4770-BF37-9E0A28E98EC1}"/>
              </a:ext>
            </a:extLst>
          </p:cNvPr>
          <p:cNvSpPr>
            <a:spLocks noGrp="1"/>
          </p:cNvSpPr>
          <p:nvPr>
            <p:ph type="body" sz="half" idx="16"/>
          </p:nvPr>
        </p:nvSpPr>
        <p:spPr>
          <a:xfrm>
            <a:off x="777240" y="4515438"/>
            <a:ext cx="10921424" cy="1275761"/>
          </a:xfrm>
        </p:spPr>
        <p:txBody>
          <a:bodyPr>
            <a:normAutofit/>
          </a:bodyPr>
          <a:lstStyle/>
          <a:p>
            <a:r>
              <a:rPr lang="ru-RU" sz="1800" b="1" i="1" dirty="0" smtClean="0"/>
              <a:t>                                                                                             </a:t>
            </a:r>
            <a:r>
              <a:rPr lang="ru-RU" sz="1800" b="1" i="1" dirty="0" err="1" smtClean="0"/>
              <a:t>Оқытушы</a:t>
            </a:r>
            <a:r>
              <a:rPr lang="ru-RU" sz="1800" b="1" i="1" dirty="0" smtClean="0"/>
              <a:t> :т.ғ.м.,</a:t>
            </a:r>
            <a:r>
              <a:rPr lang="ru-RU" sz="1800" b="1" i="1" dirty="0" err="1" smtClean="0"/>
              <a:t>аға</a:t>
            </a:r>
            <a:r>
              <a:rPr lang="ru-RU" sz="1800" b="1" i="1" dirty="0" smtClean="0"/>
              <a:t> </a:t>
            </a:r>
            <a:r>
              <a:rPr lang="ru-RU" sz="1800" b="1" i="1" dirty="0" err="1" smtClean="0"/>
              <a:t>оқытушы</a:t>
            </a:r>
            <a:r>
              <a:rPr lang="ru-RU" sz="1800" b="1" i="1" dirty="0" smtClean="0"/>
              <a:t> </a:t>
            </a:r>
            <a:r>
              <a:rPr lang="ru-RU" sz="1800" b="1" i="1" dirty="0" err="1" smtClean="0"/>
              <a:t>Сабырғалиева</a:t>
            </a:r>
            <a:r>
              <a:rPr lang="ru-RU" sz="1800" b="1" i="1" dirty="0" smtClean="0"/>
              <a:t> Н. Б.</a:t>
            </a:r>
          </a:p>
          <a:p>
            <a:r>
              <a:rPr lang="ru-RU" sz="1800" b="1" i="1" dirty="0" smtClean="0"/>
              <a:t>Орал-2021ж. </a:t>
            </a:r>
          </a:p>
          <a:p>
            <a:endParaRPr lang="ru-RU" dirty="0"/>
          </a:p>
        </p:txBody>
      </p:sp>
    </p:spTree>
    <p:extLst>
      <p:ext uri="{BB962C8B-B14F-4D97-AF65-F5344CB8AC3E}">
        <p14:creationId xmlns:p14="http://schemas.microsoft.com/office/powerpoint/2010/main" val="1652987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 xmlns:a16="http://schemas.microsoft.com/office/drawing/2014/main" id="{9807549F-D445-41F8-BF7B-9175FB238CED}"/>
              </a:ext>
            </a:extLst>
          </p:cNvPr>
          <p:cNvSpPr>
            <a:spLocks noGrp="1"/>
          </p:cNvSpPr>
          <p:nvPr>
            <p:ph type="subTitle" idx="1"/>
          </p:nvPr>
        </p:nvSpPr>
        <p:spPr>
          <a:xfrm>
            <a:off x="1519854" y="1019093"/>
            <a:ext cx="9001462" cy="5325146"/>
          </a:xfrm>
        </p:spPr>
        <p:txBody>
          <a:bodyPr/>
          <a:lstStyle/>
          <a:p>
            <a:endParaRPr lang="kk-KZ" dirty="0"/>
          </a:p>
          <a:p>
            <a:r>
              <a:rPr lang="kk-KZ" b="1" dirty="0" smtClean="0"/>
              <a:t>Мақсаты:</a:t>
            </a:r>
            <a:r>
              <a:rPr lang="kk-KZ" dirty="0" smtClean="0"/>
              <a:t> Қазақ хандығының құрылуы және қоғамдық-саяси құрылысы  туралы баяндау.</a:t>
            </a:r>
            <a:endParaRPr lang="ru-RU" dirty="0" smtClean="0"/>
          </a:p>
          <a:p>
            <a:r>
              <a:rPr lang="kk-KZ" b="1" dirty="0" smtClean="0"/>
              <a:t>Жоспар:</a:t>
            </a:r>
            <a:endParaRPr lang="ru-RU" dirty="0" smtClean="0"/>
          </a:p>
          <a:p>
            <a:pPr lvl="0"/>
            <a:r>
              <a:rPr lang="ru-RU" dirty="0" err="1" smtClean="0"/>
              <a:t>Қазақ хандығының құрылуы</a:t>
            </a:r>
            <a:endParaRPr lang="ru-RU" dirty="0" smtClean="0"/>
          </a:p>
          <a:p>
            <a:pPr lvl="0"/>
            <a:r>
              <a:rPr lang="ru-RU" dirty="0" err="1" smtClean="0"/>
              <a:t>Қоғамдық </a:t>
            </a:r>
            <a:r>
              <a:rPr lang="ru-RU" dirty="0" smtClean="0"/>
              <a:t>–</a:t>
            </a:r>
            <a:r>
              <a:rPr lang="ru-RU" dirty="0" err="1" smtClean="0"/>
              <a:t>саяси</a:t>
            </a:r>
            <a:r>
              <a:rPr lang="ru-RU" dirty="0" smtClean="0"/>
              <a:t> </a:t>
            </a:r>
            <a:r>
              <a:rPr lang="ru-RU" dirty="0" err="1" smtClean="0"/>
              <a:t>құрылысы</a:t>
            </a:r>
            <a:endParaRPr lang="ru-RU" dirty="0" smtClean="0"/>
          </a:p>
          <a:p>
            <a:pPr lvl="0"/>
            <a:r>
              <a:rPr lang="ru-RU" dirty="0" err="1" smtClean="0"/>
              <a:t>Қазақ хандығының әлеуметтік топтар</a:t>
            </a:r>
            <a:endParaRPr lang="ru-RU" dirty="0" smtClean="0"/>
          </a:p>
          <a:p>
            <a:endParaRPr lang="ru-RU" dirty="0"/>
          </a:p>
        </p:txBody>
      </p:sp>
    </p:spTree>
    <p:extLst>
      <p:ext uri="{BB962C8B-B14F-4D97-AF65-F5344CB8AC3E}">
        <p14:creationId xmlns:p14="http://schemas.microsoft.com/office/powerpoint/2010/main" val="789449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190D5E5-E13D-423E-B5AF-AD2A5716AB28}"/>
              </a:ext>
            </a:extLst>
          </p:cNvPr>
          <p:cNvSpPr>
            <a:spLocks noGrp="1"/>
          </p:cNvSpPr>
          <p:nvPr>
            <p:ph type="title"/>
          </p:nvPr>
        </p:nvSpPr>
        <p:spPr>
          <a:xfrm>
            <a:off x="761828" y="609600"/>
            <a:ext cx="6085173" cy="663019"/>
          </a:xfrm>
        </p:spPr>
        <p:txBody>
          <a:bodyPr>
            <a:normAutofit/>
          </a:bodyPr>
          <a:lstStyle/>
          <a:p>
            <a:r>
              <a:rPr lang="ru-RU" sz="2000" i="1" dirty="0" err="1">
                <a:effectLst/>
              </a:rPr>
              <a:t>Қазақ</a:t>
            </a:r>
            <a:r>
              <a:rPr lang="ru-RU" sz="2000" i="1" dirty="0">
                <a:effectLst/>
              </a:rPr>
              <a:t> </a:t>
            </a:r>
            <a:r>
              <a:rPr lang="ru-RU" sz="2000" i="1" dirty="0" err="1">
                <a:effectLst/>
              </a:rPr>
              <a:t>хандығының</a:t>
            </a:r>
            <a:r>
              <a:rPr lang="ru-RU" sz="2000" i="1" dirty="0">
                <a:effectLst/>
              </a:rPr>
              <a:t> </a:t>
            </a:r>
            <a:r>
              <a:rPr lang="ru-RU" sz="2000" i="1" dirty="0" err="1">
                <a:effectLst/>
              </a:rPr>
              <a:t>құрылуы</a:t>
            </a:r>
            <a:r>
              <a:rPr lang="ru-RU" sz="2000" i="1" dirty="0">
                <a:effectLst/>
              </a:rPr>
              <a:t/>
            </a:r>
            <a:br>
              <a:rPr lang="ru-RU" sz="2000" i="1" dirty="0">
                <a:effectLst/>
              </a:rPr>
            </a:br>
            <a:endParaRPr lang="ru-RU" sz="2000" dirty="0"/>
          </a:p>
        </p:txBody>
      </p:sp>
      <p:sp>
        <p:nvSpPr>
          <p:cNvPr id="4" name="Текст 3">
            <a:extLst>
              <a:ext uri="{FF2B5EF4-FFF2-40B4-BE49-F238E27FC236}">
                <a16:creationId xmlns="" xmlns:a16="http://schemas.microsoft.com/office/drawing/2014/main" id="{5B34CA5A-7068-44AC-B79F-EF7F32B341A5}"/>
              </a:ext>
            </a:extLst>
          </p:cNvPr>
          <p:cNvSpPr>
            <a:spLocks noGrp="1"/>
          </p:cNvSpPr>
          <p:nvPr>
            <p:ph type="body" sz="half" idx="2"/>
          </p:nvPr>
        </p:nvSpPr>
        <p:spPr>
          <a:xfrm>
            <a:off x="763572" y="1470581"/>
            <a:ext cx="5740924" cy="4320619"/>
          </a:xfrm>
        </p:spPr>
        <p:txBody>
          <a:bodyPr>
            <a:normAutofit lnSpcReduction="10000"/>
          </a:bodyPr>
          <a:lstStyle/>
          <a:p>
            <a:r>
              <a:rPr lang="ru-RU" b="1" i="1" dirty="0" err="1">
                <a:effectLst/>
              </a:rPr>
              <a:t>ХУғ</a:t>
            </a:r>
            <a:r>
              <a:rPr lang="ru-RU" b="1" i="1" dirty="0">
                <a:effectLst/>
              </a:rPr>
              <a:t>.  </a:t>
            </a:r>
            <a:r>
              <a:rPr lang="ru-RU" b="1" i="1" dirty="0" err="1">
                <a:effectLst/>
              </a:rPr>
              <a:t>ортасында</a:t>
            </a:r>
            <a:r>
              <a:rPr lang="ru-RU" b="1" i="1" dirty="0">
                <a:effectLst/>
              </a:rPr>
              <a:t> </a:t>
            </a:r>
            <a:r>
              <a:rPr lang="ru-RU" b="1" i="1" dirty="0" err="1">
                <a:effectLst/>
              </a:rPr>
              <a:t>Қазақстан</a:t>
            </a:r>
            <a:r>
              <a:rPr lang="ru-RU" b="1" i="1" dirty="0">
                <a:effectLst/>
              </a:rPr>
              <a:t> </a:t>
            </a:r>
            <a:r>
              <a:rPr lang="ru-RU" b="1" i="1" dirty="0" err="1">
                <a:effectLst/>
              </a:rPr>
              <a:t>территориясында</a:t>
            </a:r>
            <a:r>
              <a:rPr lang="ru-RU" b="1" i="1" dirty="0">
                <a:effectLst/>
              </a:rPr>
              <a:t> </a:t>
            </a:r>
            <a:r>
              <a:rPr lang="ru-RU" b="1" i="1" dirty="0" err="1">
                <a:effectLst/>
              </a:rPr>
              <a:t>Қазақ</a:t>
            </a:r>
            <a:r>
              <a:rPr lang="ru-RU" b="1" i="1" dirty="0">
                <a:effectLst/>
              </a:rPr>
              <a:t> </a:t>
            </a:r>
            <a:r>
              <a:rPr lang="ru-RU" b="1" i="1" dirty="0" err="1">
                <a:effectLst/>
              </a:rPr>
              <a:t>хандығы</a:t>
            </a:r>
            <a:r>
              <a:rPr lang="ru-RU" b="1" i="1" dirty="0">
                <a:effectLst/>
              </a:rPr>
              <a:t> </a:t>
            </a:r>
            <a:r>
              <a:rPr lang="ru-RU" b="1" i="1" dirty="0" err="1">
                <a:effectLst/>
              </a:rPr>
              <a:t>пайда</a:t>
            </a:r>
            <a:r>
              <a:rPr lang="ru-RU" b="1" i="1" dirty="0">
                <a:effectLst/>
              </a:rPr>
              <a:t> </a:t>
            </a:r>
            <a:r>
              <a:rPr lang="ru-RU" b="1" i="1" dirty="0" err="1">
                <a:effectLst/>
              </a:rPr>
              <a:t>болды</a:t>
            </a:r>
            <a:r>
              <a:rPr lang="ru-RU" b="1" i="1" dirty="0">
                <a:effectLst/>
              </a:rPr>
              <a:t> </a:t>
            </a:r>
            <a:r>
              <a:rPr lang="ru-RU" b="1" i="1" dirty="0" err="1">
                <a:effectLst/>
              </a:rPr>
              <a:t>және</a:t>
            </a:r>
            <a:r>
              <a:rPr lang="ru-RU" b="1" i="1" dirty="0">
                <a:effectLst/>
              </a:rPr>
              <a:t> осы </a:t>
            </a:r>
            <a:r>
              <a:rPr lang="ru-RU" b="1" i="1" dirty="0" err="1">
                <a:effectLst/>
              </a:rPr>
              <a:t>мемлекеттің</a:t>
            </a:r>
            <a:r>
              <a:rPr lang="ru-RU" b="1" i="1" dirty="0">
                <a:effectLst/>
              </a:rPr>
              <a:t> </a:t>
            </a:r>
            <a:r>
              <a:rPr lang="ru-RU" b="1" i="1" dirty="0" err="1">
                <a:effectLst/>
              </a:rPr>
              <a:t>негізі</a:t>
            </a:r>
            <a:r>
              <a:rPr lang="ru-RU" b="1" i="1" dirty="0">
                <a:effectLst/>
              </a:rPr>
              <a:t> </a:t>
            </a:r>
            <a:r>
              <a:rPr lang="ru-RU" b="1" i="1" dirty="0" err="1">
                <a:effectLst/>
              </a:rPr>
              <a:t>тұрғындары</a:t>
            </a:r>
            <a:r>
              <a:rPr lang="ru-RU" b="1" i="1" dirty="0">
                <a:effectLst/>
              </a:rPr>
              <a:t> </a:t>
            </a:r>
            <a:r>
              <a:rPr lang="ru-RU" b="1" i="1" dirty="0" err="1">
                <a:effectLst/>
              </a:rPr>
              <a:t>қазақ</a:t>
            </a:r>
            <a:r>
              <a:rPr lang="ru-RU" b="1" i="1" dirty="0">
                <a:effectLst/>
              </a:rPr>
              <a:t> </a:t>
            </a:r>
            <a:r>
              <a:rPr lang="ru-RU" b="1" i="1" dirty="0" err="1">
                <a:effectLst/>
              </a:rPr>
              <a:t>халқы</a:t>
            </a:r>
            <a:r>
              <a:rPr lang="ru-RU" b="1" i="1" dirty="0">
                <a:effectLst/>
              </a:rPr>
              <a:t> этнос </a:t>
            </a:r>
            <a:r>
              <a:rPr lang="ru-RU" b="1" i="1" dirty="0" err="1">
                <a:effectLst/>
              </a:rPr>
              <a:t>ретінде</a:t>
            </a:r>
            <a:r>
              <a:rPr lang="ru-RU" b="1" i="1" dirty="0">
                <a:effectLst/>
              </a:rPr>
              <a:t> </a:t>
            </a:r>
            <a:r>
              <a:rPr lang="ru-RU" b="1" i="1" dirty="0" err="1">
                <a:effectLst/>
              </a:rPr>
              <a:t>ретінде</a:t>
            </a:r>
            <a:r>
              <a:rPr lang="ru-RU" b="1" i="1" dirty="0">
                <a:effectLst/>
              </a:rPr>
              <a:t> </a:t>
            </a:r>
            <a:r>
              <a:rPr lang="ru-RU" b="1" i="1" dirty="0" err="1">
                <a:effectLst/>
              </a:rPr>
              <a:t>қалыптасты</a:t>
            </a:r>
            <a:r>
              <a:rPr lang="ru-RU" b="1" i="1" dirty="0">
                <a:effectLst/>
              </a:rPr>
              <a:t>.. </a:t>
            </a:r>
            <a:r>
              <a:rPr lang="ru-RU" b="1" i="1" dirty="0" err="1">
                <a:effectLst/>
              </a:rPr>
              <a:t>Қазақ</a:t>
            </a:r>
            <a:r>
              <a:rPr lang="ru-RU" b="1" i="1" dirty="0">
                <a:effectLst/>
              </a:rPr>
              <a:t> </a:t>
            </a:r>
            <a:r>
              <a:rPr lang="ru-RU" b="1" i="1" dirty="0" err="1">
                <a:effectLst/>
              </a:rPr>
              <a:t>халқы</a:t>
            </a:r>
            <a:r>
              <a:rPr lang="ru-RU" b="1" i="1" dirty="0">
                <a:effectLst/>
              </a:rPr>
              <a:t> да осы  </a:t>
            </a:r>
            <a:r>
              <a:rPr lang="ru-RU" b="1" i="1" dirty="0" err="1">
                <a:effectLst/>
              </a:rPr>
              <a:t>өңірде</a:t>
            </a:r>
            <a:r>
              <a:rPr lang="ru-RU" b="1" i="1" dirty="0">
                <a:effectLst/>
              </a:rPr>
              <a:t> </a:t>
            </a:r>
            <a:r>
              <a:rPr lang="ru-RU" b="1" i="1" dirty="0" err="1">
                <a:effectLst/>
              </a:rPr>
              <a:t>өмір</a:t>
            </a:r>
            <a:r>
              <a:rPr lang="ru-RU" b="1" i="1" dirty="0">
                <a:effectLst/>
              </a:rPr>
              <a:t> </a:t>
            </a:r>
            <a:r>
              <a:rPr lang="ru-RU" b="1" i="1" dirty="0" err="1">
                <a:effectLst/>
              </a:rPr>
              <a:t>сүрген</a:t>
            </a:r>
            <a:r>
              <a:rPr lang="ru-RU" b="1" i="1" dirty="0">
                <a:effectLst/>
              </a:rPr>
              <a:t> </a:t>
            </a:r>
            <a:r>
              <a:rPr lang="ru-RU" b="1" i="1" dirty="0" err="1">
                <a:effectLst/>
              </a:rPr>
              <a:t>ондаған</a:t>
            </a:r>
            <a:r>
              <a:rPr lang="ru-RU" b="1" i="1" dirty="0">
                <a:effectLst/>
              </a:rPr>
              <a:t> </a:t>
            </a:r>
            <a:r>
              <a:rPr lang="ru-RU" b="1" i="1" dirty="0" err="1">
                <a:effectLst/>
              </a:rPr>
              <a:t>рулар</a:t>
            </a:r>
            <a:r>
              <a:rPr lang="ru-RU" b="1" i="1" dirty="0">
                <a:effectLst/>
              </a:rPr>
              <a:t>,  </a:t>
            </a:r>
            <a:r>
              <a:rPr lang="ru-RU" b="1" i="1" dirty="0" err="1">
                <a:effectLst/>
              </a:rPr>
              <a:t>тайпалар</a:t>
            </a:r>
            <a:r>
              <a:rPr lang="ru-RU" b="1" i="1" dirty="0">
                <a:effectLst/>
              </a:rPr>
              <a:t> мен </a:t>
            </a:r>
            <a:r>
              <a:rPr lang="ru-RU" b="1" i="1" dirty="0" err="1">
                <a:effectLst/>
              </a:rPr>
              <a:t>халықтардың</a:t>
            </a:r>
            <a:r>
              <a:rPr lang="ru-RU" b="1" i="1" dirty="0">
                <a:effectLst/>
              </a:rPr>
              <a:t>  “</a:t>
            </a:r>
            <a:r>
              <a:rPr lang="ru-RU" b="1" i="1" dirty="0" err="1">
                <a:effectLst/>
              </a:rPr>
              <a:t>қазақ</a:t>
            </a:r>
            <a:r>
              <a:rPr lang="ru-RU" b="1" i="1" dirty="0">
                <a:effectLst/>
              </a:rPr>
              <a:t>” </a:t>
            </a:r>
            <a:r>
              <a:rPr lang="ru-RU" b="1" i="1" dirty="0" err="1">
                <a:effectLst/>
              </a:rPr>
              <a:t>деп</a:t>
            </a:r>
            <a:r>
              <a:rPr lang="ru-RU" b="1" i="1" dirty="0">
                <a:effectLst/>
              </a:rPr>
              <a:t> </a:t>
            </a:r>
            <a:r>
              <a:rPr lang="ru-RU" b="1" i="1" dirty="0" err="1">
                <a:effectLst/>
              </a:rPr>
              <a:t>аталатын</a:t>
            </a:r>
            <a:r>
              <a:rPr lang="ru-RU" b="1" i="1" dirty="0">
                <a:effectLst/>
              </a:rPr>
              <a:t> </a:t>
            </a:r>
            <a:r>
              <a:rPr lang="ru-RU" b="1" i="1" dirty="0" err="1">
                <a:effectLst/>
              </a:rPr>
              <a:t>этносаяси</a:t>
            </a:r>
            <a:r>
              <a:rPr lang="ru-RU" b="1" i="1" dirty="0">
                <a:effectLst/>
              </a:rPr>
              <a:t> </a:t>
            </a:r>
            <a:r>
              <a:rPr lang="ru-RU" b="1" i="1" dirty="0" err="1">
                <a:effectLst/>
              </a:rPr>
              <a:t>топқа</a:t>
            </a:r>
            <a:r>
              <a:rPr lang="ru-RU" b="1" i="1" dirty="0">
                <a:effectLst/>
              </a:rPr>
              <a:t>  </a:t>
            </a:r>
            <a:r>
              <a:rPr lang="ru-RU" b="1" i="1" dirty="0" err="1">
                <a:effectLst/>
              </a:rPr>
              <a:t>қайтадан</a:t>
            </a:r>
            <a:r>
              <a:rPr lang="ru-RU" b="1" i="1" dirty="0">
                <a:effectLst/>
              </a:rPr>
              <a:t>  </a:t>
            </a:r>
            <a:r>
              <a:rPr lang="ru-RU" b="1" i="1" dirty="0" err="1">
                <a:effectLst/>
              </a:rPr>
              <a:t>топтасуынан</a:t>
            </a:r>
            <a:r>
              <a:rPr lang="ru-RU" b="1" i="1" dirty="0">
                <a:effectLst/>
              </a:rPr>
              <a:t> </a:t>
            </a:r>
            <a:r>
              <a:rPr lang="ru-RU" b="1" i="1" dirty="0" err="1">
                <a:effectLst/>
              </a:rPr>
              <a:t>құралды</a:t>
            </a:r>
            <a:r>
              <a:rPr lang="ru-RU" b="1" i="1" dirty="0">
                <a:effectLst/>
              </a:rPr>
              <a:t>. </a:t>
            </a:r>
            <a:r>
              <a:rPr lang="ru-RU" b="1" i="1" dirty="0" err="1">
                <a:effectLst/>
              </a:rPr>
              <a:t>Қазақ</a:t>
            </a:r>
            <a:r>
              <a:rPr lang="ru-RU" b="1" i="1" dirty="0">
                <a:effectLst/>
              </a:rPr>
              <a:t> </a:t>
            </a:r>
            <a:r>
              <a:rPr lang="ru-RU" b="1" i="1" dirty="0" err="1">
                <a:effectLst/>
              </a:rPr>
              <a:t>хандығының</a:t>
            </a:r>
            <a:r>
              <a:rPr lang="ru-RU" b="1" i="1" dirty="0">
                <a:effectLst/>
              </a:rPr>
              <a:t>  </a:t>
            </a:r>
            <a:r>
              <a:rPr lang="ru-RU" b="1" i="1" dirty="0" err="1">
                <a:effectLst/>
              </a:rPr>
              <a:t>негізін</a:t>
            </a:r>
            <a:r>
              <a:rPr lang="ru-RU" b="1" i="1" dirty="0">
                <a:effectLst/>
              </a:rPr>
              <a:t> </a:t>
            </a:r>
            <a:r>
              <a:rPr lang="ru-RU" b="1" i="1" dirty="0" err="1">
                <a:effectLst/>
              </a:rPr>
              <a:t>қалаушылар</a:t>
            </a:r>
            <a:r>
              <a:rPr lang="ru-RU" b="1" i="1" dirty="0">
                <a:effectLst/>
              </a:rPr>
              <a:t> </a:t>
            </a:r>
            <a:r>
              <a:rPr lang="ru-RU" b="1" i="1" dirty="0" err="1">
                <a:effectLst/>
              </a:rPr>
              <a:t>Керей</a:t>
            </a:r>
            <a:r>
              <a:rPr lang="ru-RU" b="1" i="1" dirty="0">
                <a:effectLst/>
              </a:rPr>
              <a:t> мен </a:t>
            </a:r>
            <a:r>
              <a:rPr lang="ru-RU" b="1" i="1" dirty="0" err="1">
                <a:effectLst/>
              </a:rPr>
              <a:t>Жәнібек</a:t>
            </a:r>
            <a:r>
              <a:rPr lang="ru-RU" b="1" i="1" dirty="0">
                <a:effectLst/>
              </a:rPr>
              <a:t> </a:t>
            </a:r>
            <a:r>
              <a:rPr lang="ru-RU" b="1" i="1" dirty="0" err="1">
                <a:effectLst/>
              </a:rPr>
              <a:t>хандар</a:t>
            </a:r>
            <a:r>
              <a:rPr lang="ru-RU" b="1" i="1" dirty="0">
                <a:effectLst/>
              </a:rPr>
              <a:t> </a:t>
            </a:r>
            <a:r>
              <a:rPr lang="ru-RU" b="1" i="1" dirty="0" err="1">
                <a:effectLst/>
              </a:rPr>
              <a:t>болды</a:t>
            </a:r>
            <a:r>
              <a:rPr lang="ru-RU" b="1" i="1" dirty="0">
                <a:effectLst/>
              </a:rPr>
              <a:t>. 1456 </a:t>
            </a:r>
            <a:r>
              <a:rPr lang="ru-RU" b="1" i="1" dirty="0" err="1">
                <a:effectLst/>
              </a:rPr>
              <a:t>жылы</a:t>
            </a:r>
            <a:r>
              <a:rPr lang="ru-RU" b="1" i="1" dirty="0">
                <a:effectLst/>
              </a:rPr>
              <a:t>  </a:t>
            </a:r>
            <a:r>
              <a:rPr lang="ru-RU" b="1" i="1" dirty="0" err="1">
                <a:effectLst/>
              </a:rPr>
              <a:t>Керей</a:t>
            </a:r>
            <a:r>
              <a:rPr lang="ru-RU" b="1" i="1" dirty="0">
                <a:effectLst/>
              </a:rPr>
              <a:t> мен </a:t>
            </a:r>
            <a:r>
              <a:rPr lang="ru-RU" b="1" i="1" dirty="0" err="1">
                <a:effectLst/>
              </a:rPr>
              <a:t>Жәнібекке</a:t>
            </a:r>
            <a:r>
              <a:rPr lang="ru-RU" b="1" i="1" dirty="0">
                <a:effectLst/>
              </a:rPr>
              <a:t> </a:t>
            </a:r>
            <a:r>
              <a:rPr lang="ru-RU" b="1" i="1" dirty="0" err="1">
                <a:effectLst/>
              </a:rPr>
              <a:t>қараған</a:t>
            </a:r>
            <a:r>
              <a:rPr lang="ru-RU" b="1" i="1" dirty="0">
                <a:effectLst/>
              </a:rPr>
              <a:t> 200 </a:t>
            </a:r>
            <a:r>
              <a:rPr lang="ru-RU" b="1" i="1" dirty="0" err="1">
                <a:effectLst/>
              </a:rPr>
              <a:t>мыңдай</a:t>
            </a:r>
            <a:r>
              <a:rPr lang="ru-RU" b="1" i="1" dirty="0">
                <a:effectLst/>
              </a:rPr>
              <a:t> </a:t>
            </a:r>
            <a:r>
              <a:rPr lang="ru-RU" b="1" i="1" dirty="0" err="1">
                <a:effectLst/>
              </a:rPr>
              <a:t>адам</a:t>
            </a:r>
            <a:r>
              <a:rPr lang="ru-RU" b="1" i="1" dirty="0">
                <a:effectLst/>
              </a:rPr>
              <a:t> </a:t>
            </a:r>
            <a:r>
              <a:rPr lang="ru-RU" b="1" i="1" dirty="0" err="1">
                <a:effectLst/>
              </a:rPr>
              <a:t>Әбілхайыр</a:t>
            </a:r>
            <a:r>
              <a:rPr lang="ru-RU" b="1" i="1" dirty="0">
                <a:effectLst/>
              </a:rPr>
              <a:t> </a:t>
            </a:r>
            <a:r>
              <a:rPr lang="ru-RU" b="1" i="1" dirty="0" err="1">
                <a:effectLst/>
              </a:rPr>
              <a:t>хандығынан</a:t>
            </a:r>
            <a:r>
              <a:rPr lang="ru-RU" b="1" i="1" dirty="0">
                <a:effectLst/>
              </a:rPr>
              <a:t> </a:t>
            </a:r>
            <a:r>
              <a:rPr lang="ru-RU" b="1" i="1" dirty="0" err="1">
                <a:effectLst/>
              </a:rPr>
              <a:t>іргесін</a:t>
            </a:r>
            <a:r>
              <a:rPr lang="ru-RU" b="1" i="1" dirty="0">
                <a:effectLst/>
              </a:rPr>
              <a:t> </a:t>
            </a:r>
            <a:r>
              <a:rPr lang="ru-RU" b="1" i="1" dirty="0" err="1">
                <a:effectLst/>
              </a:rPr>
              <a:t>бөліп</a:t>
            </a:r>
            <a:r>
              <a:rPr lang="ru-RU" b="1" i="1" dirty="0">
                <a:effectLst/>
              </a:rPr>
              <a:t>, </a:t>
            </a:r>
            <a:r>
              <a:rPr lang="ru-RU" b="1" i="1" dirty="0" err="1">
                <a:effectLst/>
              </a:rPr>
              <a:t>Моғолстанға</a:t>
            </a:r>
            <a:r>
              <a:rPr lang="ru-RU" b="1" i="1" dirty="0">
                <a:effectLst/>
              </a:rPr>
              <a:t> </a:t>
            </a:r>
            <a:r>
              <a:rPr lang="ru-RU" b="1" i="1" dirty="0" err="1">
                <a:effectLst/>
              </a:rPr>
              <a:t>қарасты</a:t>
            </a:r>
            <a:r>
              <a:rPr lang="ru-RU" b="1" i="1" dirty="0">
                <a:effectLst/>
              </a:rPr>
              <a:t> Шу мен </a:t>
            </a:r>
            <a:r>
              <a:rPr lang="ru-RU" b="1" i="1" dirty="0" err="1">
                <a:effectLst/>
              </a:rPr>
              <a:t>Қозыбасы</a:t>
            </a:r>
            <a:r>
              <a:rPr lang="ru-RU" b="1" i="1" dirty="0">
                <a:effectLst/>
              </a:rPr>
              <a:t> </a:t>
            </a:r>
            <a:r>
              <a:rPr lang="ru-RU" b="1" i="1" dirty="0" err="1">
                <a:effectLst/>
              </a:rPr>
              <a:t>өңіріне</a:t>
            </a:r>
            <a:r>
              <a:rPr lang="ru-RU" b="1" i="1" dirty="0">
                <a:effectLst/>
              </a:rPr>
              <a:t> орда </a:t>
            </a:r>
            <a:r>
              <a:rPr lang="ru-RU" b="1" i="1" dirty="0" err="1">
                <a:effectLst/>
              </a:rPr>
              <a:t>тікті</a:t>
            </a:r>
            <a:r>
              <a:rPr lang="ru-RU" b="1" i="1" dirty="0">
                <a:effectLst/>
              </a:rPr>
              <a:t>. </a:t>
            </a:r>
            <a:r>
              <a:rPr lang="ru-RU" b="1" i="1" dirty="0" err="1">
                <a:effectLst/>
              </a:rPr>
              <a:t>Қазақ</a:t>
            </a:r>
            <a:r>
              <a:rPr lang="ru-RU" b="1" i="1" dirty="0">
                <a:effectLst/>
              </a:rPr>
              <a:t> </a:t>
            </a:r>
            <a:r>
              <a:rPr lang="ru-RU" b="1" i="1" dirty="0" err="1">
                <a:effectLst/>
              </a:rPr>
              <a:t>хандығы</a:t>
            </a:r>
            <a:r>
              <a:rPr lang="ru-RU" b="1" i="1" dirty="0">
                <a:effectLst/>
              </a:rPr>
              <a:t> </a:t>
            </a:r>
            <a:r>
              <a:rPr lang="ru-RU" b="1" i="1" dirty="0" err="1">
                <a:effectLst/>
              </a:rPr>
              <a:t>өзінің</a:t>
            </a:r>
            <a:r>
              <a:rPr lang="ru-RU" b="1" i="1" dirty="0">
                <a:effectLst/>
              </a:rPr>
              <a:t> </a:t>
            </a:r>
            <a:r>
              <a:rPr lang="ru-RU" b="1" i="1" dirty="0" err="1">
                <a:effectLst/>
              </a:rPr>
              <a:t>дамуында</a:t>
            </a:r>
            <a:r>
              <a:rPr lang="ru-RU" b="1" i="1" dirty="0">
                <a:effectLst/>
              </a:rPr>
              <a:t> </a:t>
            </a:r>
            <a:r>
              <a:rPr lang="ru-RU" b="1" i="1" dirty="0" err="1">
                <a:effectLst/>
              </a:rPr>
              <a:t>екі</a:t>
            </a:r>
            <a:r>
              <a:rPr lang="ru-RU" b="1" i="1" dirty="0">
                <a:effectLst/>
              </a:rPr>
              <a:t> </a:t>
            </a:r>
            <a:r>
              <a:rPr lang="ru-RU" b="1" i="1" dirty="0" err="1">
                <a:effectLst/>
              </a:rPr>
              <a:t>кезеңді</a:t>
            </a:r>
            <a:r>
              <a:rPr lang="ru-RU" b="1" i="1" dirty="0">
                <a:effectLst/>
              </a:rPr>
              <a:t> </a:t>
            </a:r>
            <a:r>
              <a:rPr lang="ru-RU" b="1" i="1" dirty="0" err="1">
                <a:effectLst/>
              </a:rPr>
              <a:t>өткізді</a:t>
            </a:r>
            <a:r>
              <a:rPr lang="ru-RU" b="1" i="1" dirty="0">
                <a:effectLst/>
              </a:rPr>
              <a:t>. </a:t>
            </a:r>
          </a:p>
          <a:p>
            <a:endParaRPr lang="ru-RU" dirty="0"/>
          </a:p>
        </p:txBody>
      </p:sp>
      <p:pic>
        <p:nvPicPr>
          <p:cNvPr id="10" name="75B7B62B-273A-478D-8CB5-5D1946CB53B6-L0-001.png" descr="75B7B62B-273A-478D-8CB5-5D1946CB53B6-L0-001.png">
            <a:extLst>
              <a:ext uri="{FF2B5EF4-FFF2-40B4-BE49-F238E27FC236}">
                <a16:creationId xmlns="" xmlns:a16="http://schemas.microsoft.com/office/drawing/2014/main" id="{CC84F04C-03CC-42DF-B943-0882BA70A53A}"/>
              </a:ext>
            </a:extLst>
          </p:cNvPr>
          <p:cNvPicPr>
            <a:picLocks noGrp="1" noChangeAspect="1"/>
          </p:cNvPicPr>
          <p:nvPr>
            <p:ph type="pic" idx="1"/>
          </p:nvPr>
        </p:nvPicPr>
        <p:blipFill>
          <a:blip r:embed="rId2"/>
          <a:srcRect l="21816" r="21816"/>
          <a:stretch>
            <a:fillRect/>
          </a:stretch>
        </p:blipFill>
        <p:spPr>
          <a:xfrm>
            <a:off x="7446995" y="1231661"/>
            <a:ext cx="3981433" cy="4798457"/>
          </a:xfrm>
          <a:prstGeom prst="rect">
            <a:avLst/>
          </a:prstGeom>
          <a:ln w="12700">
            <a:miter lim="400000"/>
          </a:ln>
        </p:spPr>
      </p:pic>
    </p:spTree>
    <p:extLst>
      <p:ext uri="{BB962C8B-B14F-4D97-AF65-F5344CB8AC3E}">
        <p14:creationId xmlns:p14="http://schemas.microsoft.com/office/powerpoint/2010/main" val="310509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042A221B-9340-4926-9DD4-31556F07FC15}"/>
              </a:ext>
            </a:extLst>
          </p:cNvPr>
          <p:cNvSpPr>
            <a:spLocks noGrp="1"/>
          </p:cNvSpPr>
          <p:nvPr>
            <p:ph type="body" sz="half" idx="2"/>
          </p:nvPr>
        </p:nvSpPr>
        <p:spPr>
          <a:xfrm>
            <a:off x="650448" y="923827"/>
            <a:ext cx="5005633" cy="5062194"/>
          </a:xfrm>
        </p:spPr>
        <p:txBody>
          <a:bodyPr>
            <a:normAutofit/>
          </a:bodyPr>
          <a:lstStyle/>
          <a:p>
            <a:r>
              <a:rPr lang="ru-RU" sz="1800" b="1" i="1" dirty="0">
                <a:effectLst/>
              </a:rPr>
              <a:t>1457 </a:t>
            </a:r>
            <a:r>
              <a:rPr lang="ru-RU" sz="1800" b="1" i="1" dirty="0" err="1">
                <a:effectLst/>
              </a:rPr>
              <a:t>жылдың</a:t>
            </a:r>
            <a:r>
              <a:rPr lang="ru-RU" sz="1800" b="1" i="1" dirty="0">
                <a:effectLst/>
              </a:rPr>
              <a:t> </a:t>
            </a:r>
            <a:r>
              <a:rPr lang="ru-RU" sz="1800" b="1" i="1" dirty="0" err="1">
                <a:effectLst/>
              </a:rPr>
              <a:t>күзінде</a:t>
            </a:r>
            <a:r>
              <a:rPr lang="ru-RU" sz="1800" b="1" i="1" dirty="0">
                <a:effectLst/>
              </a:rPr>
              <a:t> </a:t>
            </a:r>
            <a:r>
              <a:rPr lang="ru-RU" sz="1800" b="1" i="1" dirty="0" err="1">
                <a:effectLst/>
                <a:hlinkClick r:id="rId2">
                  <a:extLst>
                    <a:ext uri="{A12FA001-AC4F-418D-AE19-62706E023703}">
                      <ahyp:hlinkClr xmlns="" xmlns:ahyp="http://schemas.microsoft.com/office/drawing/2018/hyperlinkcolor" val="tx"/>
                    </a:ext>
                  </a:extLst>
                </a:hlinkClick>
              </a:rPr>
              <a:t>Әбілқайыр</a:t>
            </a:r>
            <a:r>
              <a:rPr lang="ru-RU" sz="1800" b="1" i="1" dirty="0">
                <a:effectLst/>
                <a:hlinkClick r:id="rId2">
                  <a:extLst>
                    <a:ext uri="{A12FA001-AC4F-418D-AE19-62706E023703}">
                      <ahyp:hlinkClr xmlns="" xmlns:ahyp="http://schemas.microsoft.com/office/drawing/2018/hyperlinkcolor" val="tx"/>
                    </a:ext>
                  </a:extLst>
                </a:hlinkClick>
              </a:rPr>
              <a:t> хан</a:t>
            </a:r>
            <a:r>
              <a:rPr lang="ru-RU" sz="1800" b="1" i="1" dirty="0">
                <a:effectLst/>
              </a:rPr>
              <a:t> </a:t>
            </a:r>
            <a:r>
              <a:rPr lang="ru-RU" sz="1800" b="1" i="1" dirty="0" err="1">
                <a:effectLst/>
              </a:rPr>
              <a:t>Сығанақ</a:t>
            </a:r>
            <a:r>
              <a:rPr lang="ru-RU" sz="1800" b="1" i="1" dirty="0">
                <a:effectLst/>
              </a:rPr>
              <a:t> </a:t>
            </a:r>
            <a:r>
              <a:rPr lang="ru-RU" sz="1800" b="1" i="1" dirty="0" err="1">
                <a:effectLst/>
              </a:rPr>
              <a:t>түбінде</a:t>
            </a:r>
            <a:r>
              <a:rPr lang="ru-RU" sz="1800" b="1" i="1" dirty="0">
                <a:effectLst/>
              </a:rPr>
              <a:t> </a:t>
            </a:r>
            <a:r>
              <a:rPr lang="ru-RU" sz="1800" b="1" i="1" dirty="0" err="1">
                <a:effectLst/>
              </a:rPr>
              <a:t>қалмақтардан</a:t>
            </a:r>
            <a:r>
              <a:rPr lang="ru-RU" sz="1800" b="1" i="1" dirty="0">
                <a:effectLst/>
              </a:rPr>
              <a:t> </a:t>
            </a:r>
            <a:r>
              <a:rPr lang="ru-RU" sz="1800" b="1" i="1" dirty="0" err="1">
                <a:effectLst/>
              </a:rPr>
              <a:t>жеңілгеннен</a:t>
            </a:r>
            <a:r>
              <a:rPr lang="ru-RU" sz="1800" b="1" i="1" dirty="0">
                <a:effectLst/>
              </a:rPr>
              <a:t> </a:t>
            </a:r>
            <a:r>
              <a:rPr lang="ru-RU" sz="1800" b="1" i="1" dirty="0" err="1">
                <a:effectLst/>
              </a:rPr>
              <a:t>кейін</a:t>
            </a:r>
            <a:r>
              <a:rPr lang="ru-RU" sz="1800" b="1" i="1" dirty="0">
                <a:effectLst/>
              </a:rPr>
              <a:t>, </a:t>
            </a:r>
            <a:r>
              <a:rPr lang="ru-RU" sz="1800" b="1" i="1" dirty="0" err="1">
                <a:effectLst/>
              </a:rPr>
              <a:t>Керей</a:t>
            </a:r>
            <a:r>
              <a:rPr lang="ru-RU" sz="1800" b="1" i="1" dirty="0">
                <a:effectLst/>
              </a:rPr>
              <a:t> мен </a:t>
            </a:r>
            <a:r>
              <a:rPr lang="ru-RU" sz="1800" b="1" i="1" dirty="0" err="1">
                <a:effectLst/>
              </a:rPr>
              <a:t>Жәнібек</a:t>
            </a:r>
            <a:r>
              <a:rPr lang="ru-RU" sz="1800" b="1" i="1" dirty="0">
                <a:effectLst/>
              </a:rPr>
              <a:t> </a:t>
            </a:r>
            <a:r>
              <a:rPr lang="ru-RU" sz="1800" b="1" i="1" dirty="0" err="1">
                <a:effectLst/>
              </a:rPr>
              <a:t>сұлтандар</a:t>
            </a:r>
            <a:r>
              <a:rPr lang="ru-RU" sz="1800" b="1" i="1" dirty="0">
                <a:effectLst/>
              </a:rPr>
              <a:t> </a:t>
            </a:r>
            <a:r>
              <a:rPr lang="ru-RU" sz="1800" b="1" i="1" dirty="0" err="1">
                <a:effectLst/>
              </a:rPr>
              <a:t>қол</a:t>
            </a:r>
            <a:r>
              <a:rPr lang="ru-RU" sz="1800" b="1" i="1" dirty="0">
                <a:effectLst/>
              </a:rPr>
              <a:t> </a:t>
            </a:r>
            <a:r>
              <a:rPr lang="ru-RU" sz="1800" b="1" i="1" dirty="0" err="1">
                <a:effectLst/>
              </a:rPr>
              <a:t>астындағы</a:t>
            </a:r>
            <a:r>
              <a:rPr lang="ru-RU" sz="1800" b="1" i="1" dirty="0">
                <a:effectLst/>
              </a:rPr>
              <a:t> </a:t>
            </a:r>
            <a:r>
              <a:rPr lang="ru-RU" sz="1800" b="1" i="1" dirty="0" err="1">
                <a:effectLst/>
              </a:rPr>
              <a:t>ру-тайпалармен</a:t>
            </a:r>
            <a:r>
              <a:rPr lang="ru-RU" sz="1800" b="1" i="1" dirty="0">
                <a:effectLst/>
              </a:rPr>
              <a:t> Шу </a:t>
            </a:r>
            <a:r>
              <a:rPr lang="ru-RU" sz="1800" b="1" i="1" dirty="0" err="1">
                <a:effectLst/>
              </a:rPr>
              <a:t>өңіріне</a:t>
            </a:r>
            <a:r>
              <a:rPr lang="ru-RU" sz="1800" b="1" i="1" dirty="0">
                <a:effectLst/>
              </a:rPr>
              <a:t> </a:t>
            </a:r>
            <a:r>
              <a:rPr lang="ru-RU" sz="1800" b="1" i="1" dirty="0" err="1">
                <a:effectLst/>
              </a:rPr>
              <a:t>келіп</a:t>
            </a:r>
            <a:r>
              <a:rPr lang="ru-RU" sz="1800" b="1" i="1" dirty="0">
                <a:effectLst/>
              </a:rPr>
              <a:t> </a:t>
            </a:r>
            <a:r>
              <a:rPr lang="ru-RU" sz="1800" b="1" i="1" dirty="0" err="1">
                <a:effectLst/>
              </a:rPr>
              <a:t>қоныстанып</a:t>
            </a:r>
            <a:r>
              <a:rPr lang="ru-RU" sz="1800" b="1" i="1" dirty="0">
                <a:effectLst/>
              </a:rPr>
              <a:t>, </a:t>
            </a:r>
            <a:r>
              <a:rPr lang="ru-RU" sz="1800" b="1" i="1" dirty="0" err="1">
                <a:effectLst/>
              </a:rPr>
              <a:t>Қазақ</a:t>
            </a:r>
            <a:r>
              <a:rPr lang="ru-RU" sz="1800" b="1" i="1" dirty="0">
                <a:effectLst/>
              </a:rPr>
              <a:t> </a:t>
            </a:r>
            <a:r>
              <a:rPr lang="ru-RU" sz="1800" b="1" i="1" dirty="0" err="1">
                <a:effectLst/>
              </a:rPr>
              <a:t>хандығының</a:t>
            </a:r>
            <a:r>
              <a:rPr lang="ru-RU" sz="1800" b="1" i="1" dirty="0">
                <a:effectLst/>
              </a:rPr>
              <a:t> </a:t>
            </a:r>
            <a:r>
              <a:rPr lang="ru-RU" sz="1800" b="1" i="1" dirty="0" err="1">
                <a:effectLst/>
              </a:rPr>
              <a:t>негізін</a:t>
            </a:r>
            <a:r>
              <a:rPr lang="ru-RU" sz="1800" b="1" i="1" dirty="0">
                <a:effectLst/>
              </a:rPr>
              <a:t> </a:t>
            </a:r>
            <a:r>
              <a:rPr lang="ru-RU" sz="1800" b="1" i="1" dirty="0" err="1">
                <a:effectLst/>
              </a:rPr>
              <a:t>салады</a:t>
            </a:r>
            <a:r>
              <a:rPr lang="ru-RU" sz="1800" b="1" i="1" dirty="0">
                <a:effectLst/>
              </a:rPr>
              <a:t>. </a:t>
            </a:r>
            <a:r>
              <a:rPr lang="ru-RU" sz="1800" b="1" i="1" dirty="0" err="1">
                <a:effectLst/>
              </a:rPr>
              <a:t>Мұхаммед</a:t>
            </a:r>
            <a:r>
              <a:rPr lang="ru-RU" sz="1800" b="1" i="1" dirty="0">
                <a:effectLst/>
              </a:rPr>
              <a:t> Хайдар </a:t>
            </a:r>
            <a:r>
              <a:rPr lang="ru-RU" sz="1800" b="1" i="1" dirty="0" err="1">
                <a:effectLst/>
              </a:rPr>
              <a:t>Дулатидің</a:t>
            </a:r>
            <a:r>
              <a:rPr lang="ru-RU" sz="1800" b="1" i="1" dirty="0">
                <a:effectLst/>
              </a:rPr>
              <a:t> </a:t>
            </a:r>
            <a:r>
              <a:rPr lang="ru-RU" sz="1800" b="1" i="1" dirty="0">
                <a:effectLst/>
                <a:hlinkClick r:id="rId3">
                  <a:extLst>
                    <a:ext uri="{A12FA001-AC4F-418D-AE19-62706E023703}">
                      <ahyp:hlinkClr xmlns="" xmlns:ahyp="http://schemas.microsoft.com/office/drawing/2018/hyperlinkcolor" val="tx"/>
                    </a:ext>
                  </a:extLst>
                </a:hlinkClick>
              </a:rPr>
              <a:t>«</a:t>
            </a:r>
            <a:r>
              <a:rPr lang="ru-RU" sz="1800" b="1" i="1" dirty="0" err="1">
                <a:effectLst/>
                <a:hlinkClick r:id="rId3">
                  <a:extLst>
                    <a:ext uri="{A12FA001-AC4F-418D-AE19-62706E023703}">
                      <ahyp:hlinkClr xmlns="" xmlns:ahyp="http://schemas.microsoft.com/office/drawing/2018/hyperlinkcolor" val="tx"/>
                    </a:ext>
                  </a:extLst>
                </a:hlinkClick>
              </a:rPr>
              <a:t>Тарихи</a:t>
            </a:r>
            <a:r>
              <a:rPr lang="ru-RU" sz="1800" b="1" i="1" dirty="0">
                <a:effectLst/>
                <a:hlinkClick r:id="rId3">
                  <a:extLst>
                    <a:ext uri="{A12FA001-AC4F-418D-AE19-62706E023703}">
                      <ahyp:hlinkClr xmlns="" xmlns:ahyp="http://schemas.microsoft.com/office/drawing/2018/hyperlinkcolor" val="tx"/>
                    </a:ext>
                  </a:extLst>
                </a:hlinkClick>
              </a:rPr>
              <a:t> </a:t>
            </a:r>
            <a:r>
              <a:rPr lang="ru-RU" sz="1800" b="1" i="1" dirty="0" err="1">
                <a:effectLst/>
                <a:hlinkClick r:id="rId3">
                  <a:extLst>
                    <a:ext uri="{A12FA001-AC4F-418D-AE19-62706E023703}">
                      <ahyp:hlinkClr xmlns="" xmlns:ahyp="http://schemas.microsoft.com/office/drawing/2018/hyperlinkcolor" val="tx"/>
                    </a:ext>
                  </a:extLst>
                </a:hlinkClick>
              </a:rPr>
              <a:t>Рашиди</a:t>
            </a:r>
            <a:r>
              <a:rPr lang="ru-RU" sz="1800" b="1" i="1" dirty="0">
                <a:effectLst/>
                <a:hlinkClick r:id="rId3">
                  <a:extLst>
                    <a:ext uri="{A12FA001-AC4F-418D-AE19-62706E023703}">
                      <ahyp:hlinkClr xmlns="" xmlns:ahyp="http://schemas.microsoft.com/office/drawing/2018/hyperlinkcolor" val="tx"/>
                    </a:ext>
                  </a:extLst>
                </a:hlinkClick>
              </a:rPr>
              <a:t>»</a:t>
            </a:r>
            <a:r>
              <a:rPr lang="ru-RU" sz="1800" b="1" i="1" dirty="0">
                <a:effectLst/>
              </a:rPr>
              <a:t> </a:t>
            </a:r>
            <a:r>
              <a:rPr lang="ru-RU" sz="1800" b="1" i="1" dirty="0" err="1">
                <a:effectLst/>
              </a:rPr>
              <a:t>кітабында</a:t>
            </a:r>
            <a:r>
              <a:rPr lang="ru-RU" sz="1800" b="1" i="1" dirty="0">
                <a:effectLst/>
              </a:rPr>
              <a:t> </a:t>
            </a:r>
            <a:r>
              <a:rPr lang="ru-RU" sz="1800" b="1" i="1" dirty="0" err="1">
                <a:effectLst/>
              </a:rPr>
              <a:t>Қазақ</a:t>
            </a:r>
            <a:r>
              <a:rPr lang="ru-RU" sz="1800" b="1" i="1" dirty="0">
                <a:effectLst/>
              </a:rPr>
              <a:t> </a:t>
            </a:r>
            <a:r>
              <a:rPr lang="ru-RU" sz="1800" b="1" i="1" dirty="0" err="1">
                <a:effectLst/>
              </a:rPr>
              <a:t>хандығының</a:t>
            </a:r>
            <a:r>
              <a:rPr lang="ru-RU" sz="1800" b="1" i="1" dirty="0">
                <a:effectLst/>
              </a:rPr>
              <a:t> </a:t>
            </a:r>
            <a:r>
              <a:rPr lang="ru-RU" sz="1800" b="1" i="1" dirty="0" err="1">
                <a:effectLst/>
              </a:rPr>
              <a:t>құрылған</a:t>
            </a:r>
            <a:r>
              <a:rPr lang="ru-RU" sz="1800" b="1" i="1" dirty="0">
                <a:effectLst/>
              </a:rPr>
              <a:t> </a:t>
            </a:r>
            <a:r>
              <a:rPr lang="ru-RU" sz="1800" b="1" i="1" dirty="0" err="1">
                <a:effectLst/>
              </a:rPr>
              <a:t>жері</a:t>
            </a:r>
            <a:r>
              <a:rPr lang="ru-RU" sz="1800" b="1" i="1" dirty="0">
                <a:effectLst/>
              </a:rPr>
              <a:t> - </a:t>
            </a:r>
            <a:r>
              <a:rPr lang="ru-RU" sz="1800" b="1" i="1" dirty="0">
                <a:effectLst/>
                <a:hlinkClick r:id="rId4">
                  <a:extLst>
                    <a:ext uri="{A12FA001-AC4F-418D-AE19-62706E023703}">
                      <ahyp:hlinkClr xmlns="" xmlns:ahyp="http://schemas.microsoft.com/office/drawing/2018/hyperlinkcolor" val="tx"/>
                    </a:ext>
                  </a:extLst>
                </a:hlinkClick>
              </a:rPr>
              <a:t>Шу</a:t>
            </a:r>
            <a:r>
              <a:rPr lang="ru-RU" sz="1800" b="1" i="1" dirty="0">
                <a:effectLst/>
              </a:rPr>
              <a:t> </a:t>
            </a:r>
            <a:r>
              <a:rPr lang="ru-RU" sz="1800" b="1" i="1" dirty="0" err="1">
                <a:effectLst/>
              </a:rPr>
              <a:t>бойы</a:t>
            </a:r>
            <a:r>
              <a:rPr lang="ru-RU" sz="1800" b="1" i="1" dirty="0">
                <a:effectLst/>
              </a:rPr>
              <a:t> мен </a:t>
            </a:r>
            <a:r>
              <a:rPr lang="ru-RU" sz="1800" b="1" i="1" dirty="0" err="1">
                <a:effectLst/>
              </a:rPr>
              <a:t>Қозыбасы</a:t>
            </a:r>
            <a:r>
              <a:rPr lang="ru-RU" sz="1800" b="1" i="1" dirty="0">
                <a:effectLst/>
              </a:rPr>
              <a:t> </a:t>
            </a:r>
            <a:r>
              <a:rPr lang="ru-RU" sz="1800" b="1" i="1" dirty="0" err="1">
                <a:effectLst/>
              </a:rPr>
              <a:t>деп</a:t>
            </a:r>
            <a:r>
              <a:rPr lang="ru-RU" sz="1800" b="1" i="1" dirty="0">
                <a:effectLst/>
              </a:rPr>
              <a:t> </a:t>
            </a:r>
            <a:r>
              <a:rPr lang="ru-RU" sz="1800" b="1" i="1" dirty="0" err="1">
                <a:effectLst/>
              </a:rPr>
              <a:t>айтылады</a:t>
            </a:r>
            <a:r>
              <a:rPr lang="ru-RU" sz="1800" b="1" i="1" dirty="0">
                <a:effectLst/>
              </a:rPr>
              <a:t>. 1458 </a:t>
            </a:r>
            <a:r>
              <a:rPr lang="ru-RU" sz="1800" b="1" i="1" dirty="0" err="1">
                <a:effectLst/>
              </a:rPr>
              <a:t>жылдың</a:t>
            </a:r>
            <a:r>
              <a:rPr lang="ru-RU" sz="1800" b="1" i="1" dirty="0">
                <a:effectLst/>
              </a:rPr>
              <a:t> </a:t>
            </a:r>
            <a:r>
              <a:rPr lang="ru-RU" sz="1800" b="1" i="1" dirty="0" err="1">
                <a:effectLst/>
              </a:rPr>
              <a:t>көктемінде</a:t>
            </a:r>
            <a:r>
              <a:rPr lang="ru-RU" sz="1800" b="1" i="1" dirty="0">
                <a:effectLst/>
              </a:rPr>
              <a:t> </a:t>
            </a:r>
            <a:r>
              <a:rPr lang="ru-RU" sz="1800" b="1" i="1" dirty="0" err="1">
                <a:effectLst/>
                <a:hlinkClick r:id="rId5">
                  <a:extLst>
                    <a:ext uri="{A12FA001-AC4F-418D-AE19-62706E023703}">
                      <ahyp:hlinkClr xmlns="" xmlns:ahyp="http://schemas.microsoft.com/office/drawing/2018/hyperlinkcolor" val="tx"/>
                    </a:ext>
                  </a:extLst>
                </a:hlinkClick>
              </a:rPr>
              <a:t>Керейді</a:t>
            </a:r>
            <a:r>
              <a:rPr lang="ru-RU" sz="1800" b="1" i="1" dirty="0">
                <a:effectLst/>
              </a:rPr>
              <a:t> </a:t>
            </a:r>
            <a:r>
              <a:rPr lang="ru-RU" sz="1800" b="1" i="1" dirty="0" err="1">
                <a:effectLst/>
              </a:rPr>
              <a:t>ақ</a:t>
            </a:r>
            <a:r>
              <a:rPr lang="ru-RU" sz="1800" b="1" i="1" dirty="0">
                <a:effectLst/>
              </a:rPr>
              <a:t> </a:t>
            </a:r>
            <a:r>
              <a:rPr lang="ru-RU" sz="1800" b="1" i="1" dirty="0" err="1">
                <a:effectLst/>
              </a:rPr>
              <a:t>киізге</a:t>
            </a:r>
            <a:r>
              <a:rPr lang="ru-RU" sz="1800" b="1" i="1" dirty="0">
                <a:effectLst/>
              </a:rPr>
              <a:t> </a:t>
            </a:r>
            <a:r>
              <a:rPr lang="ru-RU" sz="1800" b="1" i="1" dirty="0" err="1">
                <a:effectLst/>
              </a:rPr>
              <a:t>көтеріп</a:t>
            </a:r>
            <a:r>
              <a:rPr lang="ru-RU" sz="1800" b="1" i="1" dirty="0">
                <a:effectLst/>
              </a:rPr>
              <a:t> хан </a:t>
            </a:r>
            <a:r>
              <a:rPr lang="ru-RU" sz="1800" b="1" i="1" dirty="0" err="1">
                <a:effectLst/>
              </a:rPr>
              <a:t>сайлайды</a:t>
            </a:r>
            <a:r>
              <a:rPr lang="ru-RU" sz="1800" b="1" i="1" dirty="0">
                <a:effectLst/>
              </a:rPr>
              <a:t>. </a:t>
            </a:r>
            <a:r>
              <a:rPr lang="ru-RU" sz="1800" b="1" i="1" dirty="0" err="1">
                <a:effectLst/>
              </a:rPr>
              <a:t>Әбілқайыр</a:t>
            </a:r>
            <a:r>
              <a:rPr lang="ru-RU" sz="1800" b="1" i="1" dirty="0">
                <a:effectLst/>
              </a:rPr>
              <a:t> </a:t>
            </a:r>
            <a:r>
              <a:rPr lang="ru-RU" sz="1800" b="1" i="1" dirty="0" err="1">
                <a:effectLst/>
              </a:rPr>
              <a:t>ханға</a:t>
            </a:r>
            <a:r>
              <a:rPr lang="ru-RU" sz="1800" b="1" i="1" dirty="0">
                <a:effectLst/>
              </a:rPr>
              <a:t> </a:t>
            </a:r>
            <a:r>
              <a:rPr lang="ru-RU" sz="1800" b="1" i="1" dirty="0" err="1">
                <a:effectLst/>
              </a:rPr>
              <a:t>наразы</a:t>
            </a:r>
            <a:r>
              <a:rPr lang="ru-RU" sz="1800" b="1" i="1" dirty="0">
                <a:effectLst/>
              </a:rPr>
              <a:t> </a:t>
            </a:r>
            <a:r>
              <a:rPr lang="ru-RU" sz="1800" b="1" i="1" dirty="0" err="1">
                <a:effectLst/>
              </a:rPr>
              <a:t>сұлтандар</a:t>
            </a:r>
            <a:r>
              <a:rPr lang="ru-RU" sz="1800" b="1" i="1" dirty="0">
                <a:effectLst/>
              </a:rPr>
              <a:t>, </a:t>
            </a:r>
            <a:r>
              <a:rPr lang="ru-RU" sz="1800" b="1" i="1" dirty="0" err="1">
                <a:effectLst/>
              </a:rPr>
              <a:t>әмірлер</a:t>
            </a:r>
            <a:r>
              <a:rPr lang="ru-RU" sz="1800" b="1" i="1" dirty="0">
                <a:effectLst/>
              </a:rPr>
              <a:t>, </a:t>
            </a:r>
            <a:r>
              <a:rPr lang="ru-RU" sz="1800" b="1" i="1" dirty="0" err="1">
                <a:effectLst/>
              </a:rPr>
              <a:t>ру-тайпа</a:t>
            </a:r>
            <a:r>
              <a:rPr lang="ru-RU" sz="1800" b="1" i="1" dirty="0">
                <a:effectLst/>
              </a:rPr>
              <a:t> </a:t>
            </a:r>
            <a:r>
              <a:rPr lang="ru-RU" sz="1800" b="1" i="1" dirty="0" err="1">
                <a:effectLst/>
              </a:rPr>
              <a:t>басылары</a:t>
            </a:r>
            <a:r>
              <a:rPr lang="ru-RU" sz="1800" b="1" i="1" dirty="0">
                <a:effectLst/>
              </a:rPr>
              <a:t> </a:t>
            </a:r>
            <a:r>
              <a:rPr lang="ru-RU" sz="1800" b="1" i="1" dirty="0" err="1">
                <a:effectLst/>
              </a:rPr>
              <a:t>Керей</a:t>
            </a:r>
            <a:r>
              <a:rPr lang="ru-RU" sz="1800" b="1" i="1" dirty="0">
                <a:effectLst/>
              </a:rPr>
              <a:t> мен </a:t>
            </a:r>
            <a:r>
              <a:rPr lang="ru-RU" sz="1800" b="1" i="1" dirty="0" err="1">
                <a:effectLst/>
              </a:rPr>
              <a:t>Жәнібекке</a:t>
            </a:r>
            <a:r>
              <a:rPr lang="ru-RU" sz="1800" b="1" i="1" dirty="0">
                <a:effectLst/>
              </a:rPr>
              <a:t> </a:t>
            </a:r>
            <a:r>
              <a:rPr lang="ru-RU" sz="1800" b="1" i="1" dirty="0" err="1">
                <a:effectLst/>
              </a:rPr>
              <a:t>келіп</a:t>
            </a:r>
            <a:r>
              <a:rPr lang="ru-RU" sz="1800" b="1" i="1" dirty="0">
                <a:effectLst/>
              </a:rPr>
              <a:t> </a:t>
            </a:r>
            <a:r>
              <a:rPr lang="ru-RU" sz="1800" b="1" i="1" dirty="0" err="1">
                <a:effectLst/>
              </a:rPr>
              <a:t>қосылады</a:t>
            </a:r>
            <a:r>
              <a:rPr lang="ru-RU" sz="1800" dirty="0"/>
              <a:t>.</a:t>
            </a:r>
          </a:p>
        </p:txBody>
      </p:sp>
      <p:pic>
        <p:nvPicPr>
          <p:cNvPr id="6" name="026C677D-DD38-4064-8A27-DB33D2CEC6B1-L0-001.jpeg" descr="026C677D-DD38-4064-8A27-DB33D2CEC6B1-L0-001.jpeg">
            <a:extLst>
              <a:ext uri="{FF2B5EF4-FFF2-40B4-BE49-F238E27FC236}">
                <a16:creationId xmlns="" xmlns:a16="http://schemas.microsoft.com/office/drawing/2014/main" id="{76F4DCC7-8449-4850-BED3-51518DB44D99}"/>
              </a:ext>
            </a:extLst>
          </p:cNvPr>
          <p:cNvPicPr>
            <a:picLocks noGrp="1" noChangeAspect="1"/>
          </p:cNvPicPr>
          <p:nvPr>
            <p:ph idx="1"/>
          </p:nvPr>
        </p:nvPicPr>
        <p:blipFill>
          <a:blip r:embed="rId6"/>
          <a:stretch>
            <a:fillRect/>
          </a:stretch>
        </p:blipFill>
        <p:spPr>
          <a:xfrm>
            <a:off x="5872898" y="1295400"/>
            <a:ext cx="5221345" cy="3405225"/>
          </a:xfrm>
          <a:prstGeom prst="rect">
            <a:avLst/>
          </a:prstGeom>
          <a:ln w="12700">
            <a:miter lim="400000"/>
          </a:ln>
        </p:spPr>
      </p:pic>
    </p:spTree>
    <p:extLst>
      <p:ext uri="{BB962C8B-B14F-4D97-AF65-F5344CB8AC3E}">
        <p14:creationId xmlns:p14="http://schemas.microsoft.com/office/powerpoint/2010/main" val="1438208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 xmlns:a16="http://schemas.microsoft.com/office/drawing/2014/main" id="{2C9E1F9F-6658-485F-9FEA-DF05D40B74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2487" y="1084868"/>
            <a:ext cx="8207026" cy="4688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651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 xmlns:a16="http://schemas.microsoft.com/office/drawing/2014/main" id="{68900DF0-9A3F-4C3E-9C79-1021FCD5418A}"/>
              </a:ext>
            </a:extLst>
          </p:cNvPr>
          <p:cNvSpPr>
            <a:spLocks noGrp="1"/>
          </p:cNvSpPr>
          <p:nvPr>
            <p:ph type="body" sz="half" idx="2"/>
          </p:nvPr>
        </p:nvSpPr>
        <p:spPr>
          <a:xfrm>
            <a:off x="1989056" y="876692"/>
            <a:ext cx="7861954" cy="4487160"/>
          </a:xfrm>
        </p:spPr>
        <p:txBody>
          <a:bodyPr/>
          <a:lstStyle/>
          <a:p>
            <a:r>
              <a:rPr lang="en-US" b="1" i="1" dirty="0">
                <a:effectLst/>
              </a:rPr>
              <a:t>XV—XVII </a:t>
            </a:r>
            <a:r>
              <a:rPr lang="ru-RU" b="1" i="1" dirty="0" err="1">
                <a:effectLst/>
              </a:rPr>
              <a:t>ғасырлардағы</a:t>
            </a:r>
            <a:r>
              <a:rPr lang="ru-RU" b="1" i="1" dirty="0">
                <a:effectLst/>
              </a:rPr>
              <a:t> </a:t>
            </a:r>
            <a:r>
              <a:rPr lang="ru-RU" b="1" i="1" dirty="0" err="1">
                <a:effectLst/>
              </a:rPr>
              <a:t>қазақ</a:t>
            </a:r>
            <a:r>
              <a:rPr lang="ru-RU" b="1" i="1" dirty="0">
                <a:effectLst/>
              </a:rPr>
              <a:t> </a:t>
            </a:r>
            <a:r>
              <a:rPr lang="ru-RU" b="1" i="1" dirty="0" err="1">
                <a:effectLst/>
              </a:rPr>
              <a:t>тарихы</a:t>
            </a:r>
            <a:r>
              <a:rPr lang="ru-RU" b="1" i="1" dirty="0">
                <a:effectLst/>
              </a:rPr>
              <a:t> </a:t>
            </a:r>
            <a:r>
              <a:rPr lang="ru-RU" b="1" i="1" dirty="0" err="1">
                <a:effectLst/>
              </a:rPr>
              <a:t>ру-тайпалық</a:t>
            </a:r>
            <a:r>
              <a:rPr lang="ru-RU" b="1" i="1" dirty="0">
                <a:effectLst/>
              </a:rPr>
              <a:t> </a:t>
            </a:r>
            <a:r>
              <a:rPr lang="ru-RU" b="1" i="1" dirty="0" err="1">
                <a:effectLst/>
              </a:rPr>
              <a:t>мүдде</a:t>
            </a:r>
            <a:r>
              <a:rPr lang="ru-RU" b="1" i="1" dirty="0">
                <a:effectLst/>
              </a:rPr>
              <a:t> мен </a:t>
            </a:r>
            <a:r>
              <a:rPr lang="ru-RU" b="1" i="1" dirty="0" err="1">
                <a:effectLst/>
              </a:rPr>
              <a:t>жалпымемлекеттік</a:t>
            </a:r>
            <a:r>
              <a:rPr lang="ru-RU" b="1" i="1" dirty="0">
                <a:effectLst/>
              </a:rPr>
              <a:t> </a:t>
            </a:r>
            <a:r>
              <a:rPr lang="ru-RU" b="1" i="1" dirty="0" err="1">
                <a:effectLst/>
              </a:rPr>
              <a:t>мүдделердің</a:t>
            </a:r>
            <a:r>
              <a:rPr lang="ru-RU" b="1" i="1" dirty="0">
                <a:effectLst/>
              </a:rPr>
              <a:t> </a:t>
            </a:r>
            <a:r>
              <a:rPr lang="ru-RU" b="1" i="1" dirty="0" err="1">
                <a:effectLst/>
              </a:rPr>
              <a:t>өзара</a:t>
            </a:r>
            <a:r>
              <a:rPr lang="ru-RU" b="1" i="1" dirty="0">
                <a:effectLst/>
              </a:rPr>
              <a:t> </a:t>
            </a:r>
            <a:r>
              <a:rPr lang="ru-RU" b="1" i="1" dirty="0" err="1">
                <a:effectLst/>
              </a:rPr>
              <a:t>тартысы</a:t>
            </a:r>
            <a:r>
              <a:rPr lang="ru-RU" b="1" i="1" dirty="0">
                <a:effectLst/>
              </a:rPr>
              <a:t> </a:t>
            </a:r>
            <a:r>
              <a:rPr lang="ru-RU" b="1" i="1" dirty="0" err="1">
                <a:effectLst/>
              </a:rPr>
              <a:t>жағдайында</a:t>
            </a:r>
            <a:r>
              <a:rPr lang="ru-RU" b="1" i="1" dirty="0">
                <a:effectLst/>
              </a:rPr>
              <a:t> </a:t>
            </a:r>
            <a:r>
              <a:rPr lang="ru-RU" b="1" i="1" dirty="0" err="1">
                <a:effectLst/>
              </a:rPr>
              <a:t>өтті</a:t>
            </a:r>
            <a:r>
              <a:rPr lang="ru-RU" b="1" i="1" dirty="0">
                <a:effectLst/>
              </a:rPr>
              <a:t>. </a:t>
            </a:r>
            <a:r>
              <a:rPr lang="ru-RU" b="1" i="1" dirty="0" err="1">
                <a:effectLst/>
              </a:rPr>
              <a:t>Еларалық</a:t>
            </a:r>
            <a:r>
              <a:rPr lang="ru-RU" b="1" i="1" dirty="0">
                <a:effectLst/>
              </a:rPr>
              <a:t> </a:t>
            </a:r>
            <a:r>
              <a:rPr lang="ru-RU" b="1" i="1" dirty="0" err="1">
                <a:effectLst/>
              </a:rPr>
              <a:t>қатынастар</a:t>
            </a:r>
            <a:r>
              <a:rPr lang="ru-RU" b="1" i="1" dirty="0">
                <a:effectLst/>
              </a:rPr>
              <a:t> </a:t>
            </a:r>
            <a:r>
              <a:rPr lang="ru-RU" b="1" i="1" dirty="0" err="1">
                <a:effectLst/>
              </a:rPr>
              <a:t>тынымсыз</a:t>
            </a:r>
            <a:r>
              <a:rPr lang="ru-RU" b="1" i="1" dirty="0">
                <a:effectLst/>
              </a:rPr>
              <a:t> </a:t>
            </a:r>
            <a:r>
              <a:rPr lang="ru-RU" b="1" i="1" dirty="0" err="1">
                <a:effectLst/>
              </a:rPr>
              <a:t>жаугершілік</a:t>
            </a:r>
            <a:r>
              <a:rPr lang="ru-RU" b="1" i="1" dirty="0">
                <a:effectLst/>
              </a:rPr>
              <a:t> пен </a:t>
            </a:r>
            <a:r>
              <a:rPr lang="ru-RU" b="1" i="1" dirty="0" err="1">
                <a:effectLst/>
              </a:rPr>
              <a:t>феодалдық</a:t>
            </a:r>
            <a:r>
              <a:rPr lang="ru-RU" b="1" i="1" dirty="0">
                <a:effectLst/>
              </a:rPr>
              <a:t> </a:t>
            </a:r>
            <a:r>
              <a:rPr lang="ru-RU" b="1" i="1" dirty="0" err="1">
                <a:effectLst/>
              </a:rPr>
              <a:t>қақтығыстардан</a:t>
            </a:r>
            <a:r>
              <a:rPr lang="ru-RU" b="1" i="1" dirty="0">
                <a:effectLst/>
              </a:rPr>
              <a:t> </a:t>
            </a:r>
            <a:r>
              <a:rPr lang="ru-RU" b="1" i="1" dirty="0" err="1">
                <a:effectLst/>
              </a:rPr>
              <a:t>тұрған</a:t>
            </a:r>
            <a:r>
              <a:rPr lang="ru-RU" b="1" i="1" dirty="0">
                <a:effectLst/>
              </a:rPr>
              <a:t> </a:t>
            </a:r>
            <a:r>
              <a:rPr lang="ru-RU" b="1" i="1" dirty="0" err="1">
                <a:effectLst/>
              </a:rPr>
              <a:t>бұл</a:t>
            </a:r>
            <a:r>
              <a:rPr lang="ru-RU" b="1" i="1" dirty="0">
                <a:effectLst/>
              </a:rPr>
              <a:t> </a:t>
            </a:r>
            <a:r>
              <a:rPr lang="ru-RU" b="1" i="1" dirty="0" err="1">
                <a:effectLst/>
              </a:rPr>
              <a:t>тарихи</a:t>
            </a:r>
            <a:r>
              <a:rPr lang="ru-RU" b="1" i="1" dirty="0">
                <a:effectLst/>
              </a:rPr>
              <a:t> </a:t>
            </a:r>
            <a:r>
              <a:rPr lang="ru-RU" b="1" i="1" dirty="0" err="1">
                <a:effectLst/>
              </a:rPr>
              <a:t>кезең</a:t>
            </a:r>
            <a:r>
              <a:rPr lang="ru-RU" b="1" i="1" dirty="0">
                <a:effectLst/>
              </a:rPr>
              <a:t> </a:t>
            </a:r>
            <a:r>
              <a:rPr lang="ru-RU" b="1" i="1" dirty="0" err="1">
                <a:effectLst/>
              </a:rPr>
              <a:t>жалпыұлттық</a:t>
            </a:r>
            <a:r>
              <a:rPr lang="ru-RU" b="1" i="1" dirty="0">
                <a:effectLst/>
              </a:rPr>
              <a:t> </a:t>
            </a:r>
            <a:r>
              <a:rPr lang="ru-RU" b="1" i="1" dirty="0" err="1">
                <a:effectLst/>
              </a:rPr>
              <a:t>мүдденің</a:t>
            </a:r>
            <a:r>
              <a:rPr lang="ru-RU" b="1" i="1" dirty="0">
                <a:effectLst/>
              </a:rPr>
              <a:t> </a:t>
            </a:r>
            <a:r>
              <a:rPr lang="ru-RU" b="1" i="1" dirty="0" err="1">
                <a:effectLst/>
              </a:rPr>
              <a:t>маңызын</a:t>
            </a:r>
            <a:r>
              <a:rPr lang="ru-RU" b="1" i="1" dirty="0">
                <a:effectLst/>
              </a:rPr>
              <a:t> тура </a:t>
            </a:r>
            <a:r>
              <a:rPr lang="ru-RU" b="1" i="1" dirty="0" err="1">
                <a:effectLst/>
              </a:rPr>
              <a:t>түсініп</a:t>
            </a:r>
            <a:r>
              <a:rPr lang="ru-RU" b="1" i="1" dirty="0">
                <a:effectLst/>
              </a:rPr>
              <a:t>, </a:t>
            </a:r>
            <a:r>
              <a:rPr lang="ru-RU" b="1" i="1" dirty="0" err="1">
                <a:effectLst/>
              </a:rPr>
              <a:t>мақсатты</a:t>
            </a:r>
            <a:r>
              <a:rPr lang="ru-RU" b="1" i="1" dirty="0">
                <a:effectLst/>
              </a:rPr>
              <a:t> </a:t>
            </a:r>
            <a:r>
              <a:rPr lang="ru-RU" b="1" i="1" dirty="0" err="1">
                <a:effectLst/>
              </a:rPr>
              <a:t>және</a:t>
            </a:r>
            <a:r>
              <a:rPr lang="ru-RU" b="1" i="1" dirty="0">
                <a:effectLst/>
              </a:rPr>
              <a:t> </a:t>
            </a:r>
            <a:r>
              <a:rPr lang="ru-RU" b="1" i="1" dirty="0" err="1">
                <a:effectLst/>
              </a:rPr>
              <a:t>саналы</a:t>
            </a:r>
            <a:r>
              <a:rPr lang="ru-RU" b="1" i="1" dirty="0">
                <a:effectLst/>
              </a:rPr>
              <a:t> </a:t>
            </a:r>
            <a:r>
              <a:rPr lang="ru-RU" b="1" i="1" dirty="0" err="1">
                <a:effectLst/>
              </a:rPr>
              <a:t>түрде</a:t>
            </a:r>
            <a:r>
              <a:rPr lang="ru-RU" b="1" i="1" dirty="0">
                <a:effectLst/>
              </a:rPr>
              <a:t> </a:t>
            </a:r>
            <a:r>
              <a:rPr lang="ru-RU" b="1" i="1" dirty="0" err="1">
                <a:effectLst/>
              </a:rPr>
              <a:t>қызмет</a:t>
            </a:r>
            <a:r>
              <a:rPr lang="ru-RU" b="1" i="1" dirty="0">
                <a:effectLst/>
              </a:rPr>
              <a:t> </a:t>
            </a:r>
            <a:r>
              <a:rPr lang="ru-RU" b="1" i="1" dirty="0" err="1">
                <a:effectLst/>
              </a:rPr>
              <a:t>жасаған</a:t>
            </a:r>
            <a:r>
              <a:rPr lang="ru-RU" b="1" i="1" dirty="0">
                <a:effectLst/>
              </a:rPr>
              <a:t> </a:t>
            </a:r>
            <a:r>
              <a:rPr lang="ru-RU" b="1" i="1" dirty="0" err="1">
                <a:effectLst/>
              </a:rPr>
              <a:t>белсенді</a:t>
            </a:r>
            <a:r>
              <a:rPr lang="ru-RU" b="1" i="1" dirty="0">
                <a:effectLst/>
              </a:rPr>
              <a:t> </a:t>
            </a:r>
            <a:r>
              <a:rPr lang="ru-RU" b="1" i="1" dirty="0" err="1">
                <a:effectLst/>
              </a:rPr>
              <a:t>тұлғаларды</a:t>
            </a:r>
            <a:r>
              <a:rPr lang="ru-RU" b="1" i="1" dirty="0">
                <a:effectLst/>
              </a:rPr>
              <a:t> да </a:t>
            </a:r>
            <a:r>
              <a:rPr lang="ru-RU" b="1" i="1" dirty="0" err="1">
                <a:effectLst/>
              </a:rPr>
              <a:t>өмірге</a:t>
            </a:r>
            <a:r>
              <a:rPr lang="ru-RU" b="1" i="1" dirty="0">
                <a:effectLst/>
              </a:rPr>
              <a:t> </a:t>
            </a:r>
            <a:r>
              <a:rPr lang="ru-RU" b="1" i="1" dirty="0" err="1">
                <a:effectLst/>
              </a:rPr>
              <a:t>алып</a:t>
            </a:r>
            <a:r>
              <a:rPr lang="ru-RU" b="1" i="1" dirty="0">
                <a:effectLst/>
              </a:rPr>
              <a:t> </a:t>
            </a:r>
            <a:r>
              <a:rPr lang="ru-RU" b="1" i="1" dirty="0" err="1">
                <a:effectLst/>
              </a:rPr>
              <a:t>келді</a:t>
            </a:r>
            <a:r>
              <a:rPr lang="ru-RU" b="1" i="1" dirty="0">
                <a:effectLst/>
              </a:rPr>
              <a:t>. </a:t>
            </a:r>
            <a:r>
              <a:rPr lang="ru-RU" b="1" i="1" dirty="0" err="1">
                <a:effectLst/>
              </a:rPr>
              <a:t>Бұл</a:t>
            </a:r>
            <a:r>
              <a:rPr lang="ru-RU" b="1" i="1" dirty="0">
                <a:effectLst/>
              </a:rPr>
              <a:t> </a:t>
            </a:r>
            <a:r>
              <a:rPr lang="ru-RU" b="1" i="1" dirty="0" err="1">
                <a:effectLst/>
              </a:rPr>
              <a:t>тұлғалар</a:t>
            </a:r>
            <a:r>
              <a:rPr lang="ru-RU" b="1" i="1" dirty="0">
                <a:effectLst/>
              </a:rPr>
              <a:t>, </a:t>
            </a:r>
            <a:r>
              <a:rPr lang="ru-RU" b="1" i="1" dirty="0" err="1">
                <a:effectLst/>
              </a:rPr>
              <a:t>ұлттың</a:t>
            </a:r>
            <a:r>
              <a:rPr lang="ru-RU" b="1" i="1" dirty="0">
                <a:effectLst/>
              </a:rPr>
              <a:t> </a:t>
            </a:r>
            <a:r>
              <a:rPr lang="ru-RU" b="1" i="1" dirty="0" err="1">
                <a:effectLst/>
              </a:rPr>
              <a:t>өзін-өзі</a:t>
            </a:r>
            <a:r>
              <a:rPr lang="ru-RU" b="1" i="1" dirty="0">
                <a:effectLst/>
              </a:rPr>
              <a:t> </a:t>
            </a:r>
            <a:r>
              <a:rPr lang="ru-RU" b="1" i="1" dirty="0" err="1">
                <a:effectLst/>
              </a:rPr>
              <a:t>тануы</a:t>
            </a:r>
            <a:r>
              <a:rPr lang="ru-RU" b="1" i="1" dirty="0">
                <a:effectLst/>
              </a:rPr>
              <a:t>, </a:t>
            </a:r>
            <a:r>
              <a:rPr lang="ru-RU" b="1" i="1" dirty="0" err="1">
                <a:effectLst/>
              </a:rPr>
              <a:t>басқа</a:t>
            </a:r>
            <a:r>
              <a:rPr lang="ru-RU" b="1" i="1" dirty="0">
                <a:effectLst/>
              </a:rPr>
              <a:t> </a:t>
            </a:r>
            <a:r>
              <a:rPr lang="ru-RU" b="1" i="1" dirty="0" err="1">
                <a:effectLst/>
              </a:rPr>
              <a:t>этностармен</a:t>
            </a:r>
            <a:r>
              <a:rPr lang="ru-RU" b="1" i="1" dirty="0">
                <a:effectLst/>
              </a:rPr>
              <a:t> </a:t>
            </a:r>
            <a:r>
              <a:rPr lang="ru-RU" b="1" i="1" dirty="0" err="1">
                <a:effectLst/>
              </a:rPr>
              <a:t>қатынаста</a:t>
            </a:r>
            <a:r>
              <a:rPr lang="ru-RU" b="1" i="1" dirty="0">
                <a:effectLst/>
              </a:rPr>
              <a:t> </a:t>
            </a:r>
            <a:r>
              <a:rPr lang="ru-RU" b="1" i="1" dirty="0" err="1">
                <a:effectLst/>
              </a:rPr>
              <a:t>өз</a:t>
            </a:r>
            <a:r>
              <a:rPr lang="ru-RU" b="1" i="1" dirty="0">
                <a:effectLst/>
              </a:rPr>
              <a:t> </a:t>
            </a:r>
            <a:r>
              <a:rPr lang="ru-RU" b="1" i="1" dirty="0" err="1">
                <a:effectLst/>
              </a:rPr>
              <a:t>мүддесін</a:t>
            </a:r>
            <a:r>
              <a:rPr lang="ru-RU" b="1" i="1" dirty="0">
                <a:effectLst/>
              </a:rPr>
              <a:t> </a:t>
            </a:r>
            <a:r>
              <a:rPr lang="ru-RU" b="1" i="1" dirty="0" err="1">
                <a:effectLst/>
              </a:rPr>
              <a:t>түсінуі</a:t>
            </a:r>
            <a:r>
              <a:rPr lang="ru-RU" b="1" i="1" dirty="0">
                <a:effectLst/>
              </a:rPr>
              <a:t> </a:t>
            </a:r>
            <a:r>
              <a:rPr lang="ru-RU" b="1" i="1" dirty="0" err="1">
                <a:effectLst/>
              </a:rPr>
              <a:t>нәтижесінде</a:t>
            </a:r>
            <a:r>
              <a:rPr lang="ru-RU" b="1" i="1" dirty="0">
                <a:effectLst/>
              </a:rPr>
              <a:t> </a:t>
            </a:r>
            <a:r>
              <a:rPr lang="ru-RU" b="1" i="1" dirty="0" err="1">
                <a:effectLst/>
              </a:rPr>
              <a:t>өмірге</a:t>
            </a:r>
            <a:r>
              <a:rPr lang="ru-RU" b="1" i="1" dirty="0">
                <a:effectLst/>
              </a:rPr>
              <a:t> </a:t>
            </a:r>
            <a:r>
              <a:rPr lang="ru-RU" b="1" i="1" dirty="0" err="1">
                <a:effectLst/>
              </a:rPr>
              <a:t>келсе</a:t>
            </a:r>
            <a:r>
              <a:rPr lang="ru-RU" b="1" i="1" dirty="0">
                <a:effectLst/>
              </a:rPr>
              <a:t>, </a:t>
            </a:r>
            <a:r>
              <a:rPr lang="ru-RU" b="1" i="1" dirty="0" err="1">
                <a:effectLst/>
              </a:rPr>
              <a:t>өз</a:t>
            </a:r>
            <a:r>
              <a:rPr lang="ru-RU" b="1" i="1" dirty="0">
                <a:effectLst/>
              </a:rPr>
              <a:t> </a:t>
            </a:r>
            <a:r>
              <a:rPr lang="ru-RU" b="1" i="1" dirty="0" err="1">
                <a:effectLst/>
              </a:rPr>
              <a:t>ретінде</a:t>
            </a:r>
            <a:r>
              <a:rPr lang="ru-RU" b="1" i="1" dirty="0">
                <a:effectLst/>
              </a:rPr>
              <a:t> </a:t>
            </a:r>
            <a:r>
              <a:rPr lang="ru-RU" b="1" i="1" dirty="0" err="1">
                <a:effectLst/>
              </a:rPr>
              <a:t>олар</a:t>
            </a:r>
            <a:r>
              <a:rPr lang="ru-RU" b="1" i="1" dirty="0">
                <a:effectLst/>
              </a:rPr>
              <a:t> </a:t>
            </a:r>
            <a:r>
              <a:rPr lang="ru-RU" b="1" i="1" dirty="0" err="1">
                <a:effectLst/>
              </a:rPr>
              <a:t>ұлттық</a:t>
            </a:r>
            <a:r>
              <a:rPr lang="ru-RU" b="1" i="1" dirty="0">
                <a:effectLst/>
              </a:rPr>
              <a:t> </a:t>
            </a:r>
            <a:r>
              <a:rPr lang="ru-RU" b="1" i="1" dirty="0" err="1">
                <a:effectLst/>
              </a:rPr>
              <a:t>ұюдың</a:t>
            </a:r>
            <a:r>
              <a:rPr lang="ru-RU" b="1" i="1" dirty="0">
                <a:effectLst/>
              </a:rPr>
              <a:t> </a:t>
            </a:r>
            <a:r>
              <a:rPr lang="ru-RU" b="1" i="1" dirty="0" err="1">
                <a:effectLst/>
              </a:rPr>
              <a:t>тезірек</a:t>
            </a:r>
            <a:r>
              <a:rPr lang="ru-RU" b="1" i="1" dirty="0">
                <a:effectLst/>
              </a:rPr>
              <a:t> </a:t>
            </a:r>
            <a:r>
              <a:rPr lang="ru-RU" b="1" i="1" dirty="0" err="1">
                <a:effectLst/>
              </a:rPr>
              <a:t>жүруіне</a:t>
            </a:r>
            <a:r>
              <a:rPr lang="ru-RU" b="1" i="1" dirty="0">
                <a:effectLst/>
              </a:rPr>
              <a:t>, </a:t>
            </a:r>
            <a:r>
              <a:rPr lang="ru-RU" b="1" i="1" dirty="0" err="1">
                <a:effectLst/>
              </a:rPr>
              <a:t>ұлттық</a:t>
            </a:r>
            <a:r>
              <a:rPr lang="ru-RU" b="1" i="1" dirty="0">
                <a:effectLst/>
              </a:rPr>
              <a:t> </a:t>
            </a:r>
            <a:r>
              <a:rPr lang="ru-RU" b="1" i="1" dirty="0" err="1">
                <a:effectLst/>
              </a:rPr>
              <a:t>құндылықтардың</a:t>
            </a:r>
            <a:r>
              <a:rPr lang="ru-RU" b="1" i="1" dirty="0">
                <a:effectLst/>
              </a:rPr>
              <a:t> </a:t>
            </a:r>
            <a:r>
              <a:rPr lang="ru-RU" b="1" i="1" dirty="0" err="1">
                <a:effectLst/>
              </a:rPr>
              <a:t>пісіп-жетілуіне</a:t>
            </a:r>
            <a:r>
              <a:rPr lang="ru-RU" b="1" i="1" dirty="0">
                <a:effectLst/>
              </a:rPr>
              <a:t> </a:t>
            </a:r>
            <a:r>
              <a:rPr lang="ru-RU" b="1" i="1" dirty="0" err="1">
                <a:effectLst/>
              </a:rPr>
              <a:t>пәрменді</a:t>
            </a:r>
            <a:r>
              <a:rPr lang="ru-RU" b="1" i="1" dirty="0">
                <a:effectLst/>
              </a:rPr>
              <a:t> </a:t>
            </a:r>
            <a:r>
              <a:rPr lang="ru-RU" b="1" i="1" dirty="0" err="1">
                <a:effectLst/>
              </a:rPr>
              <a:t>ықпал</a:t>
            </a:r>
            <a:r>
              <a:rPr lang="ru-RU" b="1" i="1" dirty="0">
                <a:effectLst/>
              </a:rPr>
              <a:t> </a:t>
            </a:r>
            <a:r>
              <a:rPr lang="ru-RU" b="1" i="1" dirty="0" err="1">
                <a:effectLst/>
              </a:rPr>
              <a:t>жасады</a:t>
            </a:r>
            <a:r>
              <a:rPr lang="ru-RU" b="1" i="1" dirty="0">
                <a:effectLst/>
              </a:rPr>
              <a:t>. </a:t>
            </a:r>
            <a:r>
              <a:rPr lang="en-US" b="1" i="1" dirty="0">
                <a:effectLst/>
              </a:rPr>
              <a:t>XVII </a:t>
            </a:r>
            <a:r>
              <a:rPr lang="ru-RU" b="1" i="1" dirty="0" err="1">
                <a:effectLst/>
              </a:rPr>
              <a:t>ғасырда</a:t>
            </a:r>
            <a:r>
              <a:rPr lang="ru-RU" b="1" i="1" dirty="0">
                <a:effectLst/>
              </a:rPr>
              <a:t> </a:t>
            </a:r>
            <a:r>
              <a:rPr lang="ru-RU" b="1" i="1" dirty="0" err="1">
                <a:effectLst/>
              </a:rPr>
              <a:t>казақ</a:t>
            </a:r>
            <a:r>
              <a:rPr lang="ru-RU" b="1" i="1" dirty="0">
                <a:effectLst/>
              </a:rPr>
              <a:t> </a:t>
            </a:r>
            <a:r>
              <a:rPr lang="ru-RU" b="1" i="1" dirty="0" err="1">
                <a:effectLst/>
              </a:rPr>
              <a:t>халқы</a:t>
            </a:r>
            <a:r>
              <a:rPr lang="ru-RU" b="1" i="1" dirty="0">
                <a:effectLst/>
              </a:rPr>
              <a:t> </a:t>
            </a:r>
            <a:r>
              <a:rPr lang="ru-RU" b="1" i="1" dirty="0" err="1">
                <a:effectLst/>
              </a:rPr>
              <a:t>сандық</a:t>
            </a:r>
            <a:r>
              <a:rPr lang="ru-RU" b="1" i="1" dirty="0">
                <a:effectLst/>
              </a:rPr>
              <a:t> </a:t>
            </a:r>
            <a:r>
              <a:rPr lang="ru-RU" b="1" i="1" dirty="0" err="1">
                <a:effectLst/>
              </a:rPr>
              <a:t>және</a:t>
            </a:r>
            <a:r>
              <a:rPr lang="ru-RU" b="1" i="1" dirty="0">
                <a:effectLst/>
              </a:rPr>
              <a:t> </a:t>
            </a:r>
            <a:r>
              <a:rPr lang="ru-RU" b="1" i="1" dirty="0" err="1">
                <a:effectLst/>
              </a:rPr>
              <a:t>сапалық</a:t>
            </a:r>
            <a:r>
              <a:rPr lang="ru-RU" b="1" i="1" dirty="0">
                <a:effectLst/>
              </a:rPr>
              <a:t> </a:t>
            </a:r>
            <a:r>
              <a:rPr lang="ru-RU" b="1" i="1" dirty="0" err="1">
                <a:effectLst/>
              </a:rPr>
              <a:t>өсу</a:t>
            </a:r>
            <a:r>
              <a:rPr lang="ru-RU" b="1" i="1" dirty="0">
                <a:effectLst/>
              </a:rPr>
              <a:t> </a:t>
            </a:r>
            <a:r>
              <a:rPr lang="ru-RU" b="1" i="1" dirty="0" err="1">
                <a:effectLst/>
              </a:rPr>
              <a:t>жолында</a:t>
            </a:r>
            <a:r>
              <a:rPr lang="ru-RU" b="1" i="1" dirty="0">
                <a:effectLst/>
              </a:rPr>
              <a:t> </a:t>
            </a:r>
            <a:r>
              <a:rPr lang="ru-RU" b="1" i="1" dirty="0" err="1">
                <a:effectLst/>
              </a:rPr>
              <a:t>тұрды</a:t>
            </a:r>
            <a:r>
              <a:rPr lang="ru-RU" b="1" i="1" dirty="0">
                <a:effectLst/>
              </a:rPr>
              <a:t>, </a:t>
            </a:r>
            <a:r>
              <a:rPr lang="ru-RU" b="1" i="1" dirty="0" err="1">
                <a:effectLst/>
              </a:rPr>
              <a:t>ол</a:t>
            </a:r>
            <a:r>
              <a:rPr lang="ru-RU" b="1" i="1" dirty="0">
                <a:effectLst/>
              </a:rPr>
              <a:t> </a:t>
            </a:r>
            <a:r>
              <a:rPr lang="ru-RU" b="1" i="1" dirty="0" err="1">
                <a:effectLst/>
              </a:rPr>
              <a:t>жалпыұлттық</a:t>
            </a:r>
            <a:r>
              <a:rPr lang="ru-RU" b="1" i="1" dirty="0">
                <a:effectLst/>
              </a:rPr>
              <a:t> </a:t>
            </a:r>
            <a:r>
              <a:rPr lang="ru-RU" b="1" i="1" dirty="0" err="1">
                <a:effectLst/>
              </a:rPr>
              <a:t>сананың</a:t>
            </a:r>
            <a:r>
              <a:rPr lang="ru-RU" b="1" i="1" dirty="0">
                <a:effectLst/>
              </a:rPr>
              <a:t> </a:t>
            </a:r>
            <a:r>
              <a:rPr lang="ru-RU" b="1" i="1" dirty="0" err="1">
                <a:effectLst/>
              </a:rPr>
              <a:t>қалыптасуына</a:t>
            </a:r>
            <a:r>
              <a:rPr lang="ru-RU" b="1" i="1" dirty="0">
                <a:effectLst/>
              </a:rPr>
              <a:t> </a:t>
            </a:r>
            <a:r>
              <a:rPr lang="ru-RU" b="1" i="1" dirty="0" err="1">
                <a:effectLst/>
              </a:rPr>
              <a:t>ұласты</a:t>
            </a:r>
            <a:r>
              <a:rPr lang="ru-RU" b="1" i="1" dirty="0">
                <a:effectLst/>
              </a:rPr>
              <a:t>, ал </a:t>
            </a:r>
            <a:r>
              <a:rPr lang="ru-RU" b="1" i="1" dirty="0" err="1">
                <a:effectLst/>
              </a:rPr>
              <a:t>бұл</a:t>
            </a:r>
            <a:r>
              <a:rPr lang="ru-RU" b="1" i="1" dirty="0">
                <a:effectLst/>
              </a:rPr>
              <a:t> </a:t>
            </a:r>
            <a:r>
              <a:rPr lang="ru-RU" b="1" i="1" dirty="0" err="1">
                <a:effectLst/>
              </a:rPr>
              <a:t>рухани-интеллектуалдық</a:t>
            </a:r>
            <a:r>
              <a:rPr lang="ru-RU" b="1" i="1" dirty="0">
                <a:effectLst/>
              </a:rPr>
              <a:t> </a:t>
            </a:r>
            <a:r>
              <a:rPr lang="ru-RU" b="1" i="1" dirty="0" err="1">
                <a:effectLst/>
              </a:rPr>
              <a:t>дәрежеде</a:t>
            </a:r>
            <a:r>
              <a:rPr lang="ru-RU" b="1" i="1" dirty="0">
                <a:effectLst/>
              </a:rPr>
              <a:t> </a:t>
            </a:r>
            <a:r>
              <a:rPr lang="ru-RU" b="1" i="1" dirty="0" err="1">
                <a:effectLst/>
              </a:rPr>
              <a:t>жүретін</a:t>
            </a:r>
            <a:r>
              <a:rPr lang="ru-RU" b="1" i="1" dirty="0">
                <a:effectLst/>
              </a:rPr>
              <a:t> </a:t>
            </a:r>
            <a:r>
              <a:rPr lang="ru-RU" b="1" i="1" dirty="0" err="1">
                <a:effectLst/>
              </a:rPr>
              <a:t>жинақы</a:t>
            </a:r>
            <a:r>
              <a:rPr lang="ru-RU" b="1" i="1" dirty="0">
                <a:effectLst/>
              </a:rPr>
              <a:t> </a:t>
            </a:r>
            <a:r>
              <a:rPr lang="ru-RU" b="1" i="1" dirty="0" err="1">
                <a:effectLst/>
              </a:rPr>
              <a:t>көрініс</a:t>
            </a:r>
            <a:r>
              <a:rPr lang="ru-RU" b="1" i="1" dirty="0">
                <a:effectLst/>
              </a:rPr>
              <a:t>, </a:t>
            </a:r>
            <a:r>
              <a:rPr lang="ru-RU" b="1" i="1" dirty="0" err="1">
                <a:effectLst/>
              </a:rPr>
              <a:t>мемлекеттік</a:t>
            </a:r>
            <a:r>
              <a:rPr lang="ru-RU" b="1" i="1" dirty="0">
                <a:effectLst/>
              </a:rPr>
              <a:t> </a:t>
            </a:r>
            <a:r>
              <a:rPr lang="ru-RU" b="1" i="1" dirty="0" err="1">
                <a:effectLst/>
              </a:rPr>
              <a:t>құрылымның</a:t>
            </a:r>
            <a:r>
              <a:rPr lang="ru-RU" b="1" i="1" dirty="0">
                <a:effectLst/>
              </a:rPr>
              <a:t> бой </a:t>
            </a:r>
            <a:r>
              <a:rPr lang="ru-RU" b="1" i="1" dirty="0" err="1">
                <a:effectLst/>
              </a:rPr>
              <a:t>көтеруі</a:t>
            </a:r>
            <a:r>
              <a:rPr lang="ru-RU" b="1" i="1" dirty="0">
                <a:effectLst/>
              </a:rPr>
              <a:t> </a:t>
            </a:r>
            <a:r>
              <a:rPr lang="ru-RU" b="1" i="1" dirty="0" err="1">
                <a:effectLst/>
              </a:rPr>
              <a:t>болатын</a:t>
            </a:r>
            <a:r>
              <a:rPr lang="ru-RU" b="1" i="1" dirty="0">
                <a:effectLst/>
              </a:rPr>
              <a:t>.</a:t>
            </a:r>
          </a:p>
        </p:txBody>
      </p:sp>
    </p:spTree>
    <p:extLst>
      <p:ext uri="{BB962C8B-B14F-4D97-AF65-F5344CB8AC3E}">
        <p14:creationId xmlns:p14="http://schemas.microsoft.com/office/powerpoint/2010/main" val="466229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B2C049D-C921-4F98-85FA-63B79F1780B1-L0-001.jpeg" descr="1B2C049D-C921-4F98-85FA-63B79F1780B1-L0-001.jpeg">
            <a:extLst>
              <a:ext uri="{FF2B5EF4-FFF2-40B4-BE49-F238E27FC236}">
                <a16:creationId xmlns="" xmlns:a16="http://schemas.microsoft.com/office/drawing/2014/main" id="{0AA4513E-2D08-4C73-8BC4-4192C47DB521}"/>
              </a:ext>
            </a:extLst>
          </p:cNvPr>
          <p:cNvPicPr>
            <a:picLocks noGrp="1" noChangeAspect="1"/>
          </p:cNvPicPr>
          <p:nvPr>
            <p:ph idx="1"/>
          </p:nvPr>
        </p:nvPicPr>
        <p:blipFill>
          <a:blip r:embed="rId2"/>
          <a:stretch>
            <a:fillRect/>
          </a:stretch>
        </p:blipFill>
        <p:spPr>
          <a:xfrm>
            <a:off x="1294557" y="735291"/>
            <a:ext cx="9800751" cy="5112470"/>
          </a:xfrm>
          <a:prstGeom prst="rect">
            <a:avLst/>
          </a:prstGeom>
          <a:ln w="12700">
            <a:miter lim="400000"/>
          </a:ln>
        </p:spPr>
      </p:pic>
    </p:spTree>
    <p:extLst>
      <p:ext uri="{BB962C8B-B14F-4D97-AF65-F5344CB8AC3E}">
        <p14:creationId xmlns:p14="http://schemas.microsoft.com/office/powerpoint/2010/main" val="992717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 xmlns:a16="http://schemas.microsoft.com/office/drawing/2014/main" id="{326B3D68-3A88-42BD-B95E-4D94443DDAD6}"/>
              </a:ext>
            </a:extLst>
          </p:cNvPr>
          <p:cNvSpPr>
            <a:spLocks noGrp="1"/>
          </p:cNvSpPr>
          <p:nvPr>
            <p:ph type="body" sz="half" idx="2"/>
          </p:nvPr>
        </p:nvSpPr>
        <p:spPr>
          <a:xfrm>
            <a:off x="1772240" y="801278"/>
            <a:ext cx="8531256" cy="5476974"/>
          </a:xfrm>
        </p:spPr>
        <p:txBody>
          <a:bodyPr>
            <a:normAutofit lnSpcReduction="10000"/>
          </a:bodyPr>
          <a:lstStyle/>
          <a:p>
            <a:r>
              <a:rPr lang="kk-KZ" b="1" i="1" dirty="0">
                <a:effectLst/>
              </a:rPr>
              <a:t>Қазақ қоғамы түрлі әлеуметтік топтар мен таптардан феодалдар мен феодалдарға тәуелді шаруалардан тұрды. Патриархалдық құлдық болды.Қазақ қоғамында артықшылықтарды пайдаланатын үстем тап өкілдеріне хандар, сұлтандар, байлар, билер, батырлар, дін өкілдері, тархандар жатты. Феодалдарға тәуелді топтарға шаруалар, төлеңгіттер, құлдар, жатақтар жатты.Хан- қазақ қоғамның  жоғарғы мемлекет басшысы болды. Қазақ хандары Шыңғыс ханның үлкен  ұлы Жошыдан тарады. Ханның қолында әскери және азаматтық билік шоғырланды. Бас қолбасшы ретінде әскер басыларын, түменбасыларын, мыңбасыларын тағайындады, соғыс жариялады, оның жоспарын бекітті және  бітім мәселелерін  шешті.  Хан жайылымдарының  бағытын белгіледі.  Көшпелі шаруашылықтың жалпы ұйымдастырылуын  басқарды. Рубасы – сұлтандарды тағайындады, билерді белгіледі. Ханның жанында сұлтандардан, беделді билер мен батырлардан, ханның жәрдемші уәзірлерінен, танымал ақын-жырау, шешендерден тұратын кеңесші орган – хан кеңесі болды.Хан кеңестің айтқанын ескеріп отырды.Хан жоғарғы заң шығарушы әрі сот билігін жүзеге асырды. Хан жоғарғы сот билігі ретінде де, жоғарғы  мемлекет басшысы ретінде де  өлім жазасын жүзеге асыра алды.Хан, сондай – ақ ел ішіндегі салық саясатын белгілеп, алымдардың түрін бекітті. Ханның билігі оның жарлықтары арқылы жүзеге асып отырды. Монархиялық басқарудағы басқа елдерде ел билігі  әкеден балаға тікелей өтетін  дәстүр берік сақталды. Қазақ ордасына билік алмасудың  мүлде бөлек түрі қалыптасты. </a:t>
            </a:r>
            <a:endParaRPr lang="ru-RU" b="1" i="1" dirty="0"/>
          </a:p>
        </p:txBody>
      </p:sp>
    </p:spTree>
    <p:extLst>
      <p:ext uri="{BB962C8B-B14F-4D97-AF65-F5344CB8AC3E}">
        <p14:creationId xmlns:p14="http://schemas.microsoft.com/office/powerpoint/2010/main" val="351089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C747FB2-F53E-4FB7-B0C0-06B259850CC9-L0-001.jpeg" descr="AC747FB2-F53E-4FB7-B0C0-06B259850CC9-L0-001.jpeg">
            <a:extLst>
              <a:ext uri="{FF2B5EF4-FFF2-40B4-BE49-F238E27FC236}">
                <a16:creationId xmlns="" xmlns:a16="http://schemas.microsoft.com/office/drawing/2014/main" id="{A12BC1D6-6A82-438A-9401-B66208F98AAE}"/>
              </a:ext>
            </a:extLst>
          </p:cNvPr>
          <p:cNvPicPr>
            <a:picLocks noGrp="1" noChangeAspect="1"/>
          </p:cNvPicPr>
          <p:nvPr>
            <p:ph idx="1"/>
          </p:nvPr>
        </p:nvPicPr>
        <p:blipFill>
          <a:blip r:embed="rId2"/>
          <a:stretch>
            <a:fillRect/>
          </a:stretch>
        </p:blipFill>
        <p:spPr>
          <a:xfrm>
            <a:off x="1819372" y="1105686"/>
            <a:ext cx="8870624" cy="4493836"/>
          </a:xfrm>
          <a:prstGeom prst="rect">
            <a:avLst/>
          </a:prstGeom>
          <a:ln w="12700">
            <a:miter lim="400000"/>
          </a:ln>
        </p:spPr>
      </p:pic>
    </p:spTree>
    <p:extLst>
      <p:ext uri="{BB962C8B-B14F-4D97-AF65-F5344CB8AC3E}">
        <p14:creationId xmlns:p14="http://schemas.microsoft.com/office/powerpoint/2010/main" val="2108773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 xmlns:a16="http://schemas.microsoft.com/office/drawing/2014/main" id="{5F2FF19A-A850-4DEB-93EA-63114625C90C}"/>
              </a:ext>
            </a:extLst>
          </p:cNvPr>
          <p:cNvSpPr>
            <a:spLocks noGrp="1"/>
          </p:cNvSpPr>
          <p:nvPr>
            <p:ph type="body" sz="half" idx="2"/>
          </p:nvPr>
        </p:nvSpPr>
        <p:spPr>
          <a:xfrm>
            <a:off x="471339" y="609600"/>
            <a:ext cx="5624661" cy="6248400"/>
          </a:xfrm>
        </p:spPr>
        <p:txBody>
          <a:bodyPr>
            <a:noAutofit/>
          </a:bodyPr>
          <a:lstStyle/>
          <a:p>
            <a:r>
              <a:rPr lang="kk-KZ" sz="1200" b="1" i="1" dirty="0">
                <a:effectLst/>
              </a:rPr>
              <a:t>Қазақ хандығының әлеуметтік топтары. Ханнан кейінгі  жоғарғы мемлекеттік билік сұлтандардың қолында болды және ханның тірегі болып саналды. Сұлтандардың ортасынан хан сайланды. Сұлтан деген құрметті атақ тек шыңғыс ханнан тарағандарға берілді.  Олар өздерінің артықшылығын заңдастырып  ақсүйек деп аталды. Ақсүйектердің екінші тобын қожалар құрады. Қожалар қоғамдағы рухани сала – ислам дінін  алғашқы таратушылардың   ұрпақтары. Қожалар саяси билікке араласпады.Билер- қазақ қоғамында ерекше рөл атқарған топ болды.  Би аса маңызды лауазым иесі, беделді адам болды. Қазақ билері қарасүйектен  шыққан  аса беделді қоғамдағы биліктің үлкен бөлігін ұстап тұрған әлеуметтік топ.Билер даладағы сот істерін жүргізіп, үкім, шешім шығарды. Батырлар - әлеуметтік топ. Батыр атағы жауға қарсы ерен ерлік көрсетіп, елге еңбегі сіңген үлкен жүректі адамдарға берілетін.Қазақ қоғамында үстем тап өкілдерінің негізгі көпшілігі – байлар болды. Қазақ байлары ірі мал иелері. Мемлекеттің ішкі және сыртқы саясатына байлардың  ықпалы үлкен болды. Олармен сұлтандар, билер, кей жағдайларда хандар да есептесті, себебі қоғамдағы байлықтың негізгі бөлігі байлардың қолында шоғырланды.Шаруалар- қазақ қоғамының көпшілік бөлігін құрады. Шаруа жеке басы тәуелсіз ерікті қоғам мүшесі. Оның жеке шаруашылығы, өзіне қажетті малы болды. Шаруалардың басым бөлігі  экономикалық жағынан  байларға сұлтандар мен билерге  тәуелді болды. Салықтың негізгі  ауыртпалығы  шаруаларға түсты.  Кедей шаруалардың  бір тобы  көшіп – қонуға  мүмкіншілігі болмай  жатақтарға айналды. Ерекше әлеуметтік топ төлеңгіттер деп аталды. Олар жаугершілік жағдайда хан,  сұлтандар, билер мен батырлардың  төңірегіне олардың  нөкерлері ретінде топталды. </a:t>
            </a:r>
            <a:endParaRPr lang="ru-RU" sz="1200" b="1" i="1" dirty="0"/>
          </a:p>
        </p:txBody>
      </p:sp>
      <p:pic>
        <p:nvPicPr>
          <p:cNvPr id="5" name="1ECF2AB1-2B15-4503-AEB1-6F60B44D4853-L0-001.jpeg" descr="1ECF2AB1-2B15-4503-AEB1-6F60B44D4853-L0-001.jpeg">
            <a:extLst>
              <a:ext uri="{FF2B5EF4-FFF2-40B4-BE49-F238E27FC236}">
                <a16:creationId xmlns="" xmlns:a16="http://schemas.microsoft.com/office/drawing/2014/main" id="{BC1EB053-30FB-434D-906C-8509AB7DE0CB}"/>
              </a:ext>
            </a:extLst>
          </p:cNvPr>
          <p:cNvPicPr>
            <a:picLocks noGrp="1" noChangeAspect="1"/>
          </p:cNvPicPr>
          <p:nvPr>
            <p:ph idx="1"/>
          </p:nvPr>
        </p:nvPicPr>
        <p:blipFill>
          <a:blip r:embed="rId2"/>
          <a:stretch>
            <a:fillRect/>
          </a:stretch>
        </p:blipFill>
        <p:spPr>
          <a:xfrm>
            <a:off x="6315959" y="1710829"/>
            <a:ext cx="4952116" cy="3464486"/>
          </a:xfrm>
          <a:prstGeom prst="rect">
            <a:avLst/>
          </a:prstGeom>
          <a:ln w="12700">
            <a:miter lim="400000"/>
          </a:ln>
        </p:spPr>
      </p:pic>
    </p:spTree>
    <p:extLst>
      <p:ext uri="{BB962C8B-B14F-4D97-AF65-F5344CB8AC3E}">
        <p14:creationId xmlns:p14="http://schemas.microsoft.com/office/powerpoint/2010/main" val="46631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 xmlns:a16="http://schemas.microsoft.com/office/drawing/2014/main" id="{3278E40E-A4CC-45AC-AD47-B74999BD3DEB}"/>
              </a:ext>
            </a:extLst>
          </p:cNvPr>
          <p:cNvSpPr>
            <a:spLocks noGrp="1"/>
          </p:cNvSpPr>
          <p:nvPr>
            <p:ph type="body" sz="half" idx="2"/>
          </p:nvPr>
        </p:nvSpPr>
        <p:spPr>
          <a:xfrm>
            <a:off x="1960775" y="707011"/>
            <a:ext cx="8163613" cy="5084190"/>
          </a:xfrm>
        </p:spPr>
        <p:txBody>
          <a:bodyPr>
            <a:normAutofit/>
          </a:bodyPr>
          <a:lstStyle/>
          <a:p>
            <a:r>
              <a:rPr lang="ru-RU" sz="2400" dirty="0" err="1"/>
              <a:t>Қазақ</a:t>
            </a:r>
            <a:r>
              <a:rPr lang="ru-RU" sz="2400" dirty="0"/>
              <a:t> </a:t>
            </a:r>
            <a:r>
              <a:rPr lang="ru-RU" sz="2400" dirty="0" err="1"/>
              <a:t>қоғамында</a:t>
            </a:r>
            <a:r>
              <a:rPr lang="ru-RU" sz="2400" dirty="0"/>
              <a:t> </a:t>
            </a:r>
            <a:r>
              <a:rPr lang="ru-RU" sz="2400" dirty="0" err="1"/>
              <a:t>билер</a:t>
            </a:r>
            <a:r>
              <a:rPr lang="ru-RU" sz="2400" dirty="0"/>
              <a:t> </a:t>
            </a:r>
            <a:r>
              <a:rPr lang="ru-RU" sz="2400" dirty="0" err="1"/>
              <a:t>ешқашан</a:t>
            </a:r>
            <a:r>
              <a:rPr lang="ru-RU" sz="2400" dirty="0"/>
              <a:t> </a:t>
            </a:r>
            <a:r>
              <a:rPr lang="ru-RU" sz="2400" dirty="0" err="1"/>
              <a:t>сайланып</a:t>
            </a:r>
            <a:r>
              <a:rPr lang="ru-RU" sz="2400" dirty="0"/>
              <a:t> та, </a:t>
            </a:r>
            <a:r>
              <a:rPr lang="ru-RU" sz="2400" dirty="0" err="1"/>
              <a:t>тағайындалып</a:t>
            </a:r>
            <a:r>
              <a:rPr lang="ru-RU" sz="2400" dirty="0"/>
              <a:t> та </a:t>
            </a:r>
            <a:r>
              <a:rPr lang="ru-RU" sz="2400" dirty="0" err="1"/>
              <a:t>қойылмаған</a:t>
            </a:r>
            <a:r>
              <a:rPr lang="ru-RU" sz="2400" dirty="0"/>
              <a:t>. Би </a:t>
            </a:r>
            <a:r>
              <a:rPr lang="ru-RU" sz="2400" dirty="0" err="1"/>
              <a:t>лауазымына</a:t>
            </a:r>
            <a:r>
              <a:rPr lang="ru-RU" sz="2400" dirty="0"/>
              <a:t> </a:t>
            </a:r>
            <a:r>
              <a:rPr lang="ru-RU" sz="2400" dirty="0" err="1"/>
              <a:t>бекіту</a:t>
            </a:r>
            <a:r>
              <a:rPr lang="ru-RU" sz="2400" dirty="0"/>
              <a:t> </a:t>
            </a:r>
            <a:r>
              <a:rPr lang="ru-RU" sz="2400" dirty="0" err="1"/>
              <a:t>деген</a:t>
            </a:r>
            <a:r>
              <a:rPr lang="ru-RU" sz="2400" dirty="0"/>
              <a:t> </a:t>
            </a:r>
            <a:r>
              <a:rPr lang="ru-RU" sz="2400" dirty="0" err="1"/>
              <a:t>атымен</a:t>
            </a:r>
            <a:r>
              <a:rPr lang="ru-RU" sz="2400" dirty="0"/>
              <a:t> </a:t>
            </a:r>
            <a:r>
              <a:rPr lang="ru-RU" sz="2400" dirty="0" err="1"/>
              <a:t>болмаған</a:t>
            </a:r>
            <a:r>
              <a:rPr lang="ru-RU" sz="2400" dirty="0"/>
              <a:t>. Би </a:t>
            </a:r>
            <a:r>
              <a:rPr lang="ru-RU" sz="2400" dirty="0" err="1"/>
              <a:t>қызметі</a:t>
            </a:r>
            <a:r>
              <a:rPr lang="ru-RU" sz="2400" dirty="0"/>
              <a:t> </a:t>
            </a:r>
            <a:r>
              <a:rPr lang="ru-RU" sz="2400" dirty="0" err="1"/>
              <a:t>атадан</a:t>
            </a:r>
            <a:r>
              <a:rPr lang="ru-RU" sz="2400" dirty="0"/>
              <a:t> </a:t>
            </a:r>
            <a:r>
              <a:rPr lang="ru-RU" sz="2400" dirty="0" err="1"/>
              <a:t>балаға</a:t>
            </a:r>
            <a:r>
              <a:rPr lang="ru-RU" sz="2400" dirty="0"/>
              <a:t> </a:t>
            </a:r>
            <a:r>
              <a:rPr lang="ru-RU" sz="2400" dirty="0" err="1"/>
              <a:t>мұра</a:t>
            </a:r>
            <a:r>
              <a:rPr lang="ru-RU" sz="2400" dirty="0"/>
              <a:t> </a:t>
            </a:r>
            <a:r>
              <a:rPr lang="ru-RU" sz="2400" dirty="0" err="1"/>
              <a:t>болып</a:t>
            </a:r>
            <a:r>
              <a:rPr lang="ru-RU" sz="2400" dirty="0"/>
              <a:t> та </a:t>
            </a:r>
            <a:r>
              <a:rPr lang="ru-RU" sz="2400" dirty="0" err="1"/>
              <a:t>қалмайтын</a:t>
            </a:r>
            <a:r>
              <a:rPr lang="ru-RU" sz="2400" dirty="0"/>
              <a:t>. Би </a:t>
            </a:r>
            <a:r>
              <a:rPr lang="ru-RU" sz="2400" dirty="0" err="1"/>
              <a:t>болатын</a:t>
            </a:r>
            <a:r>
              <a:rPr lang="ru-RU" sz="2400" dirty="0"/>
              <a:t> </a:t>
            </a:r>
            <a:r>
              <a:rPr lang="ru-RU" sz="2400" dirty="0" err="1"/>
              <a:t>адамның</a:t>
            </a:r>
            <a:r>
              <a:rPr lang="ru-RU" sz="2400" dirty="0"/>
              <a:t> </a:t>
            </a:r>
            <a:r>
              <a:rPr lang="ru-RU" sz="2400" dirty="0" err="1"/>
              <a:t>бойынан</a:t>
            </a:r>
            <a:r>
              <a:rPr lang="ru-RU" sz="2400" dirty="0"/>
              <a:t> </a:t>
            </a:r>
            <a:r>
              <a:rPr lang="ru-RU" sz="2400" dirty="0" err="1"/>
              <a:t>бірнеше</a:t>
            </a:r>
            <a:r>
              <a:rPr lang="ru-RU" sz="2400" dirty="0"/>
              <a:t> </a:t>
            </a:r>
            <a:r>
              <a:rPr lang="ru-RU" sz="2400" dirty="0" err="1"/>
              <a:t>қасиет</a:t>
            </a:r>
            <a:r>
              <a:rPr lang="ru-RU" sz="2400" dirty="0"/>
              <a:t> </a:t>
            </a:r>
            <a:r>
              <a:rPr lang="ru-RU" sz="2400" dirty="0" err="1"/>
              <a:t>табылуы</a:t>
            </a:r>
            <a:r>
              <a:rPr lang="ru-RU" sz="2400" dirty="0"/>
              <a:t> </a:t>
            </a:r>
            <a:r>
              <a:rPr lang="ru-RU" sz="2400" dirty="0" err="1"/>
              <a:t>тиіс</a:t>
            </a:r>
            <a:r>
              <a:rPr lang="ru-RU" sz="2400" dirty="0"/>
              <a:t> </a:t>
            </a:r>
            <a:r>
              <a:rPr lang="ru-RU" sz="2400" dirty="0" err="1"/>
              <a:t>еді</a:t>
            </a:r>
            <a:r>
              <a:rPr lang="ru-RU" sz="2400" dirty="0"/>
              <a:t>. </a:t>
            </a:r>
            <a:r>
              <a:rPr lang="ru-RU" sz="2400" dirty="0" err="1"/>
              <a:t>Билер</a:t>
            </a:r>
            <a:r>
              <a:rPr lang="ru-RU" sz="2400" dirty="0"/>
              <a:t> соты </a:t>
            </a:r>
            <a:r>
              <a:rPr lang="ru-RU" sz="2400" dirty="0" err="1"/>
              <a:t>ауызекі</a:t>
            </a:r>
            <a:r>
              <a:rPr lang="ru-RU" sz="2400" dirty="0"/>
              <a:t> </a:t>
            </a:r>
            <a:r>
              <a:rPr lang="ru-RU" sz="2400" dirty="0" err="1"/>
              <a:t>сөз</a:t>
            </a:r>
            <a:r>
              <a:rPr lang="ru-RU" sz="2400" dirty="0"/>
              <a:t> </a:t>
            </a:r>
            <a:r>
              <a:rPr lang="ru-RU" sz="2400" dirty="0" err="1"/>
              <a:t>жарыстыру</a:t>
            </a:r>
            <a:r>
              <a:rPr lang="ru-RU" sz="2400" dirty="0"/>
              <a:t> </a:t>
            </a:r>
            <a:r>
              <a:rPr lang="ru-RU" sz="2400" dirty="0" err="1"/>
              <a:t>түрінде</a:t>
            </a:r>
            <a:r>
              <a:rPr lang="ru-RU" sz="2400" dirty="0"/>
              <a:t> </a:t>
            </a:r>
            <a:r>
              <a:rPr lang="ru-RU" sz="2400" dirty="0" err="1"/>
              <a:t>өтетін</a:t>
            </a:r>
            <a:r>
              <a:rPr lang="ru-RU" sz="2400" dirty="0"/>
              <a:t>. </a:t>
            </a:r>
            <a:r>
              <a:rPr lang="ru-RU" sz="2400" dirty="0" err="1"/>
              <a:t>Куәлардан</a:t>
            </a:r>
            <a:r>
              <a:rPr lang="ru-RU" sz="2400" dirty="0"/>
              <a:t> </a:t>
            </a:r>
            <a:r>
              <a:rPr lang="ru-RU" sz="2400" dirty="0" err="1"/>
              <a:t>жауап</a:t>
            </a:r>
            <a:r>
              <a:rPr lang="ru-RU" sz="2400" dirty="0"/>
              <a:t> </a:t>
            </a:r>
            <a:r>
              <a:rPr lang="ru-RU" sz="2400" dirty="0" err="1"/>
              <a:t>алу</a:t>
            </a:r>
            <a:r>
              <a:rPr lang="ru-RU" sz="2400" dirty="0"/>
              <a:t> да </a:t>
            </a:r>
            <a:r>
              <a:rPr lang="ru-RU" sz="2400" dirty="0" err="1"/>
              <a:t>қарастырылатын</a:t>
            </a:r>
            <a:r>
              <a:rPr lang="ru-RU" sz="2400" dirty="0"/>
              <a:t>. </a:t>
            </a:r>
            <a:r>
              <a:rPr lang="ru-RU" sz="2400" dirty="0" err="1"/>
              <a:t>Билер</a:t>
            </a:r>
            <a:r>
              <a:rPr lang="ru-RU" sz="2400" dirty="0"/>
              <a:t> </a:t>
            </a:r>
            <a:r>
              <a:rPr lang="ru-RU" sz="2400" dirty="0" err="1"/>
              <a:t>сотының</a:t>
            </a:r>
            <a:r>
              <a:rPr lang="ru-RU" sz="2400" dirty="0"/>
              <a:t> </a:t>
            </a:r>
            <a:r>
              <a:rPr lang="ru-RU" sz="2400" dirty="0" err="1"/>
              <a:t>бір</a:t>
            </a:r>
            <a:r>
              <a:rPr lang="ru-RU" sz="2400" dirty="0"/>
              <a:t> </a:t>
            </a:r>
            <a:r>
              <a:rPr lang="ru-RU" sz="2400" dirty="0" err="1"/>
              <a:t>артықшылығы</a:t>
            </a:r>
            <a:r>
              <a:rPr lang="ru-RU" sz="2400" dirty="0"/>
              <a:t> </a:t>
            </a:r>
            <a:r>
              <a:rPr lang="ru-RU" sz="2400" dirty="0" err="1"/>
              <a:t>ол</a:t>
            </a:r>
            <a:r>
              <a:rPr lang="ru-RU" sz="2400" dirty="0"/>
              <a:t> </a:t>
            </a:r>
            <a:r>
              <a:rPr lang="ru-RU" sz="2400" dirty="0" err="1"/>
              <a:t>халықтың</a:t>
            </a:r>
            <a:r>
              <a:rPr lang="ru-RU" sz="2400" dirty="0"/>
              <a:t> </a:t>
            </a:r>
            <a:r>
              <a:rPr lang="ru-RU" sz="2400" dirty="0" err="1"/>
              <a:t>көз</a:t>
            </a:r>
            <a:r>
              <a:rPr lang="ru-RU" sz="2400" dirty="0"/>
              <a:t> </a:t>
            </a:r>
            <a:r>
              <a:rPr lang="ru-RU" sz="2400" dirty="0" err="1"/>
              <a:t>алдында</a:t>
            </a:r>
            <a:r>
              <a:rPr lang="ru-RU" sz="2400" dirty="0"/>
              <a:t> </a:t>
            </a:r>
            <a:r>
              <a:rPr lang="ru-RU" sz="2400" dirty="0" err="1"/>
              <a:t>ашық</a:t>
            </a:r>
            <a:r>
              <a:rPr lang="ru-RU" sz="2400" dirty="0"/>
              <a:t> </a:t>
            </a:r>
            <a:r>
              <a:rPr lang="ru-RU" sz="2400" dirty="0" err="1"/>
              <a:t>өткізілетін</a:t>
            </a:r>
            <a:r>
              <a:rPr lang="ru-RU" sz="2400" dirty="0"/>
              <a:t>, </a:t>
            </a:r>
            <a:r>
              <a:rPr lang="ru-RU" sz="2400" dirty="0" err="1"/>
              <a:t>оған</a:t>
            </a:r>
            <a:r>
              <a:rPr lang="ru-RU" sz="2400" dirty="0"/>
              <a:t> </a:t>
            </a:r>
            <a:r>
              <a:rPr lang="ru-RU" sz="2400" dirty="0" err="1"/>
              <a:t>кез</a:t>
            </a:r>
            <a:r>
              <a:rPr lang="ru-RU" sz="2400" dirty="0"/>
              <a:t> </a:t>
            </a:r>
            <a:r>
              <a:rPr lang="ru-RU" sz="2400" dirty="0" err="1"/>
              <a:t>келген</a:t>
            </a:r>
            <a:r>
              <a:rPr lang="ru-RU" sz="2400" dirty="0"/>
              <a:t> </a:t>
            </a:r>
            <a:r>
              <a:rPr lang="ru-RU" sz="2400" dirty="0" err="1"/>
              <a:t>адам</a:t>
            </a:r>
            <a:r>
              <a:rPr lang="ru-RU" sz="2400" dirty="0"/>
              <a:t> </a:t>
            </a:r>
            <a:r>
              <a:rPr lang="ru-RU" sz="2400" dirty="0" err="1"/>
              <a:t>өзінің</a:t>
            </a:r>
            <a:r>
              <a:rPr lang="ru-RU" sz="2400" dirty="0"/>
              <a:t> </a:t>
            </a:r>
            <a:r>
              <a:rPr lang="ru-RU" sz="2400" dirty="0" err="1"/>
              <a:t>қалауынша</a:t>
            </a:r>
            <a:r>
              <a:rPr lang="ru-RU" sz="2400" dirty="0"/>
              <a:t> </a:t>
            </a:r>
            <a:r>
              <a:rPr lang="ru-RU" sz="2400" dirty="0" err="1"/>
              <a:t>қатыса</a:t>
            </a:r>
            <a:r>
              <a:rPr lang="ru-RU" sz="2400" dirty="0"/>
              <a:t> </a:t>
            </a:r>
            <a:r>
              <a:rPr lang="ru-RU" sz="2400" dirty="0" err="1"/>
              <a:t>алатын</a:t>
            </a:r>
            <a:r>
              <a:rPr lang="ru-RU" sz="2400" dirty="0"/>
              <a:t>.</a:t>
            </a:r>
          </a:p>
        </p:txBody>
      </p:sp>
    </p:spTree>
    <p:extLst>
      <p:ext uri="{BB962C8B-B14F-4D97-AF65-F5344CB8AC3E}">
        <p14:creationId xmlns:p14="http://schemas.microsoft.com/office/powerpoint/2010/main" val="2271889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Қазақ хандығының 550 жылдығына орай шығармаға жоспарды, тақырыпты қалай  қойсам болады? - Cұрақ-Жауап">
            <a:extLst>
              <a:ext uri="{FF2B5EF4-FFF2-40B4-BE49-F238E27FC236}">
                <a16:creationId xmlns="" xmlns:a16="http://schemas.microsoft.com/office/drawing/2014/main" id="{701B2EC9-A69E-4DFF-83AE-D536A99593C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27309" y="1074655"/>
            <a:ext cx="8008542" cy="4920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86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404E0CC-7EE7-451B-BD42-FF8F2605E994}"/>
              </a:ext>
            </a:extLst>
          </p:cNvPr>
          <p:cNvSpPr>
            <a:spLocks noGrp="1"/>
          </p:cNvSpPr>
          <p:nvPr>
            <p:ph type="title"/>
          </p:nvPr>
        </p:nvSpPr>
        <p:spPr>
          <a:xfrm>
            <a:off x="913795" y="1385740"/>
            <a:ext cx="10353761" cy="2384982"/>
          </a:xfrm>
        </p:spPr>
        <p:txBody>
          <a:bodyPr/>
          <a:lstStyle/>
          <a:p>
            <a:r>
              <a:rPr lang="kk-KZ"/>
              <a:t>Назар аударғаныңызға рақмет!</a:t>
            </a:r>
            <a:endParaRPr lang="ru-RU" dirty="0"/>
          </a:p>
        </p:txBody>
      </p:sp>
    </p:spTree>
    <p:extLst>
      <p:ext uri="{BB962C8B-B14F-4D97-AF65-F5344CB8AC3E}">
        <p14:creationId xmlns:p14="http://schemas.microsoft.com/office/powerpoint/2010/main" val="35792390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TM04033921[[fn=Дамаск]]</Template>
  <TotalTime>128</TotalTime>
  <Words>843</Words>
  <Application>Microsoft Office PowerPoint</Application>
  <PresentationFormat>Произвольный</PresentationFormat>
  <Paragraphs>23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Damask</vt:lpstr>
      <vt:lpstr>   Пәні: Қазақстан Республикасының мемлекет және құқығы тарихы Тақырыбы: 15-18ғ.Қазақ хандықтарының қоғамдық-саяси құрылысы</vt:lpstr>
      <vt:lpstr>Презентация PowerPoint</vt:lpstr>
      <vt:lpstr>Қазақ хандығының құрылуы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 аударғаныңызға рақмет!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Тақырып:15-18ғ.Қазақ хандықтарының қоғамдық-саяси құрылысы</dc:title>
  <dc:creator>Admin</dc:creator>
  <cp:lastModifiedBy>Пользователь Windows</cp:lastModifiedBy>
  <cp:revision>30</cp:revision>
  <dcterms:created xsi:type="dcterms:W3CDTF">2021-11-06T16:19:40Z</dcterms:created>
  <dcterms:modified xsi:type="dcterms:W3CDTF">2021-11-08T12:19:46Z</dcterms:modified>
</cp:coreProperties>
</file>