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37"/>
  </p:notesMasterIdLst>
  <p:sldIdLst>
    <p:sldId id="297" r:id="rId2"/>
    <p:sldId id="300" r:id="rId3"/>
    <p:sldId id="298" r:id="rId4"/>
    <p:sldId id="299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92" r:id="rId32"/>
    <p:sldId id="293" r:id="rId33"/>
    <p:sldId id="294" r:id="rId34"/>
    <p:sldId id="295" r:id="rId35"/>
    <p:sldId id="296" r:id="rId3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C1C1C"/>
    <a:srgbClr val="FFFF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344" autoAdjust="0"/>
  </p:normalViewPr>
  <p:slideViewPr>
    <p:cSldViewPr>
      <p:cViewPr>
        <p:scale>
          <a:sx n="62" d="100"/>
          <a:sy n="62" d="100"/>
        </p:scale>
        <p:origin x="-1338" y="-19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532393-D4BE-414B-B04C-8D1D863AE19F}" type="datetimeFigureOut">
              <a:rPr lang="ru-RU" smtClean="0"/>
              <a:pPr/>
              <a:t>08.11.2021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0C42A-1B6D-40E1-962C-B3FC61E9B8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957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10613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10614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13089DD-C714-4328-902E-87A8C1AF95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E35799-B683-4AFA-9D2E-AE28441654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95193-27C9-4E6D-9B20-7E53434025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84C18-EBA5-44FA-A59F-FAE18EDB7E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286FB-9139-455A-94DC-1E7B1EB0EB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E44CA7-D71C-42CB-932B-ECC74AC7C9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4FF73-4647-4DB0-A282-E203B28418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F4C7C-2FEC-4CBB-BA02-0888422465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0704E-4D62-4BE4-981F-D4E45AC784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BEF1A-722A-4CE4-882E-DA685F671B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CE9FA7-3A92-4C52-9313-A2B96E290B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109571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572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573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574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575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576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577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578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579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580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581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582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583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584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585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586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587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588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9589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9590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9591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9592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9593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1278FFFB-A13C-4BB7-9B2A-2F6C897154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07" r:id="rId1"/>
    <p:sldLayoutId id="2147484081" r:id="rId2"/>
    <p:sldLayoutId id="2147484082" r:id="rId3"/>
    <p:sldLayoutId id="2147484083" r:id="rId4"/>
    <p:sldLayoutId id="2147484084" r:id="rId5"/>
    <p:sldLayoutId id="2147484085" r:id="rId6"/>
    <p:sldLayoutId id="2147484086" r:id="rId7"/>
    <p:sldLayoutId id="2147484087" r:id="rId8"/>
    <p:sldLayoutId id="2147484088" r:id="rId9"/>
    <p:sldLayoutId id="2147484089" r:id="rId10"/>
    <p:sldLayoutId id="214748409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F8F5146-20F1-4828-858F-71880AD8861C}"/>
              </a:ext>
            </a:extLst>
          </p:cNvPr>
          <p:cNvSpPr txBox="1"/>
          <p:nvPr/>
        </p:nvSpPr>
        <p:spPr>
          <a:xfrm>
            <a:off x="370849" y="620688"/>
            <a:ext cx="840230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РЕСПУБЛИКАСЫНЫҢ БІЛІМ ЖӘНЕ ҒЫЛЫМ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МИНИСТРЛІГІ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М.ӨТЕМІСОВ АТЫНДАҒЫ БАТЫС ҚАЗАҚСТАН УНИВЕРСИТЕТІ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Тарих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экономика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факультеті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тарихы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кафедрасы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/>
              <a:t>Пәні</a:t>
            </a:r>
            <a:r>
              <a:rPr lang="ru-RU" sz="2000" dirty="0"/>
              <a:t>: </a:t>
            </a:r>
            <a:r>
              <a:rPr lang="ru-RU" sz="2000" dirty="0" err="1"/>
              <a:t>Қазақстан</a:t>
            </a:r>
            <a:r>
              <a:rPr lang="ru-RU" sz="2000" dirty="0"/>
              <a:t> </a:t>
            </a:r>
            <a:r>
              <a:rPr lang="ru-RU" sz="2000" dirty="0" err="1"/>
              <a:t>Республикасының</a:t>
            </a:r>
            <a:r>
              <a:rPr lang="ru-RU" sz="2000" dirty="0"/>
              <a:t> </a:t>
            </a:r>
            <a:r>
              <a:rPr lang="ru-RU" sz="2000" dirty="0" err="1"/>
              <a:t>мемлекет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құқығы</a:t>
            </a:r>
            <a:r>
              <a:rPr lang="ru-RU" sz="2000" dirty="0"/>
              <a:t> </a:t>
            </a:r>
            <a:r>
              <a:rPr lang="ru-RU" sz="2000" dirty="0" err="1"/>
              <a:t>тарихы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 қоғамының әдет 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ғұрып                                       құқығы</a:t>
            </a:r>
            <a:endParaRPr lang="ru-RU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pPr algn="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14414" y="4813994"/>
            <a:ext cx="70723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          </a:t>
            </a:r>
            <a:r>
              <a:rPr lang="ru-RU" b="1" i="1" dirty="0" err="1" smtClean="0"/>
              <a:t>Оқытушы :т.ғ.м.,аға оқытушы Сабырғалиева </a:t>
            </a:r>
            <a:r>
              <a:rPr lang="ru-RU" b="1" i="1" dirty="0" smtClean="0"/>
              <a:t>Н. Б.</a:t>
            </a:r>
          </a:p>
          <a:p>
            <a:pPr algn="ctr"/>
            <a:endParaRPr lang="ru-RU" b="1" i="1" dirty="0" smtClean="0"/>
          </a:p>
          <a:p>
            <a:pPr algn="ctr"/>
            <a:r>
              <a:rPr lang="ru-RU" b="1" i="1" dirty="0" smtClean="0"/>
              <a:t>Орал-2021ж. 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2302712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b="1" dirty="0" smtClean="0"/>
              <a:t>Мақсаты:</a:t>
            </a:r>
            <a:r>
              <a:rPr lang="kk-KZ" dirty="0" smtClean="0"/>
              <a:t> Қазақ әдет ғұрып құқығы бойынша шарттар мен міндеттемелерін саралауға үйрету.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95D12B6-2C3E-44BD-9E91-BA3022474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52685"/>
            <a:ext cx="8229600" cy="1143000"/>
          </a:xfrm>
        </p:spPr>
        <p:txBody>
          <a:bodyPr/>
          <a:lstStyle/>
          <a:p>
            <a:r>
              <a:rPr lang="kk-KZ" sz="3500" dirty="0"/>
              <a:t>ЖОСПАРЫ</a:t>
            </a:r>
            <a:endParaRPr lang="ru-RU" sz="35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1E18013-7148-474A-8B82-D2182C191C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691"/>
          </a:xfrm>
        </p:spPr>
        <p:txBody>
          <a:bodyPr/>
          <a:lstStyle/>
          <a:p>
            <a:pPr marL="571500" indent="-571500">
              <a:buAutoNum type="romanUcPeriod"/>
            </a:pPr>
            <a:r>
              <a:rPr lang="kk-KZ" sz="1600" dirty="0"/>
              <a:t>Кіріспе</a:t>
            </a:r>
          </a:p>
          <a:p>
            <a:pPr marL="571500" indent="-571500">
              <a:buAutoNum type="romanUcPeriod"/>
            </a:pPr>
            <a:r>
              <a:rPr lang="ru-RU" sz="1600" dirty="0"/>
              <a:t>Әдет-ғұрып </a:t>
            </a:r>
            <a:r>
              <a:rPr lang="ru-RU" sz="1600" dirty="0" err="1"/>
              <a:t>заңдарының</a:t>
            </a:r>
            <a:r>
              <a:rPr lang="ru-RU" sz="1600" dirty="0"/>
              <a:t> </a:t>
            </a:r>
            <a:r>
              <a:rPr lang="ru-RU" sz="1600" dirty="0" err="1"/>
              <a:t>бастаулары</a:t>
            </a:r>
            <a:endParaRPr lang="ru-RU" sz="1600" dirty="0"/>
          </a:p>
          <a:p>
            <a:pPr marL="571500" indent="-571500">
              <a:buAutoNum type="romanUcPeriod"/>
            </a:pPr>
            <a:r>
              <a:rPr lang="ru-RU" sz="1600" dirty="0"/>
              <a:t>Қазақтың </a:t>
            </a:r>
            <a:r>
              <a:rPr lang="ru-RU" sz="1600" dirty="0" err="1"/>
              <a:t>әдет-ғұрып</a:t>
            </a:r>
            <a:r>
              <a:rPr lang="ru-RU" sz="1600" dirty="0"/>
              <a:t> </a:t>
            </a:r>
            <a:r>
              <a:rPr lang="ru-RU" sz="1600" dirty="0" err="1"/>
              <a:t>құқығының</a:t>
            </a:r>
            <a:r>
              <a:rPr lang="ru-RU" sz="1600" dirty="0"/>
              <a:t> </a:t>
            </a:r>
            <a:r>
              <a:rPr lang="ru-RU" sz="1600" dirty="0" err="1"/>
              <a:t>негізгі</a:t>
            </a:r>
            <a:r>
              <a:rPr lang="ru-RU" sz="1600" dirty="0"/>
              <a:t> </a:t>
            </a:r>
            <a:r>
              <a:rPr lang="ru-RU" sz="1600" dirty="0" err="1"/>
              <a:t>белгілері</a:t>
            </a:r>
            <a:endParaRPr lang="ru-RU" sz="1600" dirty="0"/>
          </a:p>
          <a:p>
            <a:pPr marL="571500" indent="-571500">
              <a:buAutoNum type="romanUcPeriod"/>
            </a:pPr>
            <a:r>
              <a:rPr lang="ru-RU" sz="1600" dirty="0"/>
              <a:t>Әдет-ғұрып құқығындағы </a:t>
            </a:r>
            <a:r>
              <a:rPr lang="ru-RU" sz="1600" dirty="0" err="1"/>
              <a:t>нормалар</a:t>
            </a:r>
            <a:r>
              <a:rPr lang="ru-RU" sz="1600" dirty="0"/>
              <a:t> мен </a:t>
            </a:r>
            <a:r>
              <a:rPr lang="ru-RU" sz="1600" dirty="0" err="1"/>
              <a:t>қағидалар</a:t>
            </a:r>
            <a:endParaRPr lang="ru-RU" sz="1600" dirty="0"/>
          </a:p>
          <a:p>
            <a:pPr marL="571500" indent="-571500">
              <a:buAutoNum type="romanUcPeriod"/>
            </a:pPr>
            <a:endParaRPr lang="ru-RU" sz="1600" dirty="0"/>
          </a:p>
          <a:p>
            <a:pPr marL="571500" indent="-571500">
              <a:buAutoNum type="romanUcPeriod"/>
            </a:pPr>
            <a:r>
              <a:rPr lang="ru-RU" sz="1600" dirty="0"/>
              <a:t>Қазақ </a:t>
            </a:r>
            <a:r>
              <a:rPr lang="ru-RU" sz="1600" dirty="0" err="1"/>
              <a:t>қоғамындағы</a:t>
            </a:r>
            <a:r>
              <a:rPr lang="ru-RU" sz="1600" dirty="0"/>
              <a:t> </a:t>
            </a:r>
            <a:r>
              <a:rPr lang="ru-RU" sz="1600" dirty="0" err="1"/>
              <a:t>билер</a:t>
            </a:r>
            <a:r>
              <a:rPr lang="ru-RU" sz="1600" dirty="0"/>
              <a:t> </a:t>
            </a:r>
            <a:r>
              <a:rPr lang="ru-RU" sz="1600" dirty="0" err="1"/>
              <a:t>қызметі</a:t>
            </a:r>
            <a:endParaRPr lang="ru-RU" sz="1600" dirty="0"/>
          </a:p>
          <a:p>
            <a:pPr marL="0" indent="0">
              <a:buNone/>
            </a:pPr>
            <a:r>
              <a:rPr lang="ru-RU" sz="1600" dirty="0"/>
              <a:t>-      ХУІІІ </a:t>
            </a:r>
            <a:r>
              <a:rPr lang="ru-RU" sz="1600" dirty="0" err="1"/>
              <a:t>ғасырға</a:t>
            </a:r>
            <a:r>
              <a:rPr lang="ru-RU" sz="1600" dirty="0"/>
              <a:t> </a:t>
            </a:r>
            <a:r>
              <a:rPr lang="ru-RU" sz="1600" dirty="0" err="1"/>
              <a:t>дейін</a:t>
            </a:r>
            <a:r>
              <a:rPr lang="ru-RU" sz="1600" dirty="0"/>
              <a:t> </a:t>
            </a:r>
            <a:r>
              <a:rPr lang="ru-RU" sz="1600" dirty="0" err="1"/>
              <a:t>билер</a:t>
            </a:r>
            <a:r>
              <a:rPr lang="ru-RU" sz="1600" dirty="0"/>
              <a:t> институты </a:t>
            </a:r>
            <a:r>
              <a:rPr lang="ru-RU" sz="1600" dirty="0" err="1"/>
              <a:t>бірнеше</a:t>
            </a:r>
            <a:r>
              <a:rPr lang="ru-RU" sz="1600" dirty="0"/>
              <a:t> </a:t>
            </a:r>
            <a:r>
              <a:rPr lang="ru-RU" sz="1600" dirty="0" err="1"/>
              <a:t>сатыдан</a:t>
            </a:r>
            <a:r>
              <a:rPr lang="ru-RU" sz="1600" dirty="0"/>
              <a:t> </a:t>
            </a:r>
            <a:r>
              <a:rPr lang="ru-RU" sz="1600" dirty="0" err="1"/>
              <a:t>өтті</a:t>
            </a:r>
            <a:endParaRPr lang="ru-RU" sz="1600" dirty="0"/>
          </a:p>
          <a:p>
            <a:pPr>
              <a:buFontTx/>
              <a:buChar char="-"/>
            </a:pPr>
            <a:r>
              <a:rPr lang="ru-RU" sz="1600" dirty="0"/>
              <a:t>Би </a:t>
            </a:r>
            <a:r>
              <a:rPr lang="ru-RU" sz="1600" dirty="0" err="1"/>
              <a:t>туралы</a:t>
            </a:r>
            <a:r>
              <a:rPr lang="ru-RU" sz="1600" dirty="0"/>
              <a:t> </a:t>
            </a:r>
            <a:r>
              <a:rPr lang="ru-RU" sz="1600" dirty="0" err="1"/>
              <a:t>түсінікті</a:t>
            </a:r>
            <a:r>
              <a:rPr lang="ru-RU" sz="1600" dirty="0"/>
              <a:t> </a:t>
            </a:r>
            <a:r>
              <a:rPr lang="ru-RU" sz="1600" dirty="0" err="1"/>
              <a:t>әр</a:t>
            </a:r>
            <a:r>
              <a:rPr lang="ru-RU" sz="1600" dirty="0"/>
              <a:t> </a:t>
            </a:r>
            <a:r>
              <a:rPr lang="ru-RU" sz="1600" dirty="0" err="1"/>
              <a:t>қырынан</a:t>
            </a:r>
            <a:r>
              <a:rPr lang="ru-RU" sz="1600" dirty="0"/>
              <a:t>, </a:t>
            </a:r>
            <a:r>
              <a:rPr lang="ru-RU" sz="1600" dirty="0" err="1"/>
              <a:t>жан-жақты</a:t>
            </a:r>
            <a:r>
              <a:rPr lang="ru-RU" sz="1600" dirty="0"/>
              <a:t> </a:t>
            </a:r>
            <a:r>
              <a:rPr lang="ru-RU" sz="1600" dirty="0" err="1"/>
              <a:t>танудың</a:t>
            </a:r>
            <a:r>
              <a:rPr lang="ru-RU" sz="1600" dirty="0"/>
              <a:t> </a:t>
            </a:r>
            <a:r>
              <a:rPr lang="ru-RU" sz="1600" dirty="0" err="1"/>
              <a:t>нәтижесіндебилер</a:t>
            </a:r>
            <a:r>
              <a:rPr lang="ru-RU" sz="1600" dirty="0"/>
              <a:t> </a:t>
            </a:r>
            <a:r>
              <a:rPr lang="ru-RU" sz="1600" dirty="0" err="1"/>
              <a:t>қызметіне</a:t>
            </a:r>
            <a:r>
              <a:rPr lang="ru-RU" sz="1600" dirty="0"/>
              <a:t> </a:t>
            </a:r>
            <a:r>
              <a:rPr lang="ru-RU" sz="1600" dirty="0" err="1"/>
              <a:t>зерттеуші</a:t>
            </a:r>
            <a:r>
              <a:rPr lang="ru-RU" sz="1600" dirty="0"/>
              <a:t> </a:t>
            </a:r>
            <a:r>
              <a:rPr lang="ru-RU" sz="1600" dirty="0" err="1"/>
              <a:t>ғалымдардың</a:t>
            </a:r>
            <a:r>
              <a:rPr lang="ru-RU" sz="1600" dirty="0"/>
              <a:t> </a:t>
            </a:r>
            <a:r>
              <a:rPr lang="ru-RU" sz="1600" dirty="0" err="1"/>
              <a:t>тұжырымдары</a:t>
            </a:r>
            <a:endParaRPr lang="ru-RU" sz="1600" dirty="0"/>
          </a:p>
          <a:p>
            <a:pPr>
              <a:buFontTx/>
              <a:buChar char="-"/>
            </a:pPr>
            <a:r>
              <a:rPr lang="ru-RU" sz="1600" dirty="0"/>
              <a:t>Сот </a:t>
            </a:r>
            <a:r>
              <a:rPr lang="ru-RU" sz="1600" dirty="0" err="1"/>
              <a:t>процесі</a:t>
            </a:r>
            <a:r>
              <a:rPr lang="ru-RU" sz="1600" dirty="0"/>
              <a:t>. </a:t>
            </a:r>
            <a:r>
              <a:rPr lang="ru-RU" sz="1600" dirty="0" err="1"/>
              <a:t>Билер</a:t>
            </a:r>
            <a:r>
              <a:rPr lang="ru-RU" sz="1600" dirty="0"/>
              <a:t> </a:t>
            </a:r>
            <a:r>
              <a:rPr lang="ru-RU" sz="1600" dirty="0" err="1"/>
              <a:t>шешімдері</a:t>
            </a:r>
            <a:endParaRPr lang="ru-RU" sz="1600" dirty="0"/>
          </a:p>
          <a:p>
            <a:pPr marL="0" indent="0">
              <a:buNone/>
            </a:pPr>
            <a:r>
              <a:rPr lang="kk-KZ" sz="1600" dirty="0"/>
              <a:t>   </a:t>
            </a:r>
          </a:p>
          <a:p>
            <a:pPr marL="400050" indent="-400050">
              <a:buAutoNum type="romanUcPeriod" startAt="6"/>
            </a:pPr>
            <a:r>
              <a:rPr lang="kk-KZ" sz="1600" dirty="0"/>
              <a:t>   Әдет заңдарының қамтыған салалары</a:t>
            </a:r>
          </a:p>
          <a:p>
            <a:pPr marL="0" indent="0">
              <a:buNone/>
            </a:pPr>
            <a:r>
              <a:rPr lang="kk-KZ" sz="1600" dirty="0"/>
              <a:t>-      Әдет заңындағы отбасы-неке құқығы</a:t>
            </a:r>
          </a:p>
          <a:p>
            <a:pPr>
              <a:buFontTx/>
              <a:buChar char="-"/>
            </a:pPr>
            <a:r>
              <a:rPr lang="kk-KZ" sz="1600" dirty="0"/>
              <a:t>Некелесу түрлері, тәртібі</a:t>
            </a:r>
          </a:p>
          <a:p>
            <a:pPr>
              <a:buFontTx/>
              <a:buChar char="-"/>
            </a:pPr>
            <a:r>
              <a:rPr lang="kk-KZ" sz="1600" dirty="0"/>
              <a:t>Бала асырап алу</a:t>
            </a:r>
          </a:p>
          <a:p>
            <a:pPr>
              <a:buFontTx/>
              <a:buChar char="-"/>
            </a:pPr>
            <a:r>
              <a:rPr lang="kk-KZ" sz="1600" dirty="0"/>
              <a:t>Ажырасу тәртіптері</a:t>
            </a:r>
          </a:p>
          <a:p>
            <a:pPr marL="0" indent="0">
              <a:buNone/>
            </a:pPr>
            <a:endParaRPr lang="kk-KZ" sz="1600" dirty="0"/>
          </a:p>
          <a:p>
            <a:pPr marL="400050" indent="-400050">
              <a:buAutoNum type="romanUcPeriod" startAt="8"/>
            </a:pPr>
            <a:r>
              <a:rPr lang="kk-KZ" sz="1600" dirty="0"/>
              <a:t>    Меншік әдет заңы</a:t>
            </a:r>
          </a:p>
          <a:p>
            <a:pPr marL="400050" indent="-400050">
              <a:buAutoNum type="romanUcPeriod" startAt="8"/>
            </a:pPr>
            <a:r>
              <a:rPr lang="kk-KZ" sz="1600" dirty="0"/>
              <a:t>    Мұрагерлік құқық</a:t>
            </a:r>
          </a:p>
          <a:p>
            <a:pPr marL="400050" indent="-400050">
              <a:buAutoNum type="romanUcPeriod" startAt="8"/>
            </a:pPr>
            <a:endParaRPr lang="kk-KZ" sz="1400" dirty="0"/>
          </a:p>
          <a:p>
            <a:pPr marL="0" indent="0">
              <a:buNone/>
            </a:pPr>
            <a:endParaRPr lang="kk-KZ" sz="1400" dirty="0"/>
          </a:p>
          <a:p>
            <a:pPr>
              <a:buFontTx/>
              <a:buChar char="-"/>
            </a:pPr>
            <a:endParaRPr lang="kk-KZ" sz="1400" dirty="0"/>
          </a:p>
          <a:p>
            <a:pPr marL="0" indent="0">
              <a:buNone/>
            </a:pPr>
            <a:endParaRPr lang="kk-KZ" sz="1400" dirty="0"/>
          </a:p>
          <a:p>
            <a:pPr marL="0" indent="0">
              <a:buNone/>
            </a:pPr>
            <a:endParaRPr lang="kk-KZ" sz="1400" dirty="0"/>
          </a:p>
          <a:p>
            <a:pPr marL="0" indent="0">
              <a:buNone/>
            </a:pPr>
            <a:endParaRPr lang="ru-RU" dirty="0"/>
          </a:p>
          <a:p>
            <a:pPr marL="571500" indent="-571500">
              <a:buAutoNum type="romanUcPeriod"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571500" indent="-571500">
              <a:buAutoNum type="romanUcPeriod"/>
            </a:pPr>
            <a:endParaRPr lang="ru-RU" dirty="0"/>
          </a:p>
          <a:p>
            <a:pPr marL="571500" indent="-571500">
              <a:buAutoNum type="romanU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3975681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D274484-FEF8-43A6-9FAB-20D11FAB1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476672"/>
            <a:ext cx="8229600" cy="4530725"/>
          </a:xfrm>
        </p:spPr>
        <p:txBody>
          <a:bodyPr/>
          <a:lstStyle/>
          <a:p>
            <a:pPr marL="0" indent="0">
              <a:buNone/>
            </a:pPr>
            <a:r>
              <a:rPr lang="en-US" sz="800" dirty="0"/>
              <a:t>X</a:t>
            </a:r>
            <a:r>
              <a:rPr lang="kk-KZ" sz="1800" dirty="0"/>
              <a:t>.          Қылмыстық әдет заңы</a:t>
            </a:r>
          </a:p>
          <a:p>
            <a:pPr>
              <a:buFontTx/>
              <a:buChar char="-"/>
            </a:pPr>
            <a:r>
              <a:rPr lang="kk-KZ" sz="1800" dirty="0"/>
              <a:t>Қазақтың әдет заңындағы қылмыстық істер, оны жазалау</a:t>
            </a:r>
          </a:p>
          <a:p>
            <a:pPr>
              <a:buFontTx/>
              <a:buChar char="-"/>
            </a:pPr>
            <a:endParaRPr lang="kk-KZ" sz="1800" dirty="0"/>
          </a:p>
          <a:p>
            <a:pPr marL="0" indent="0">
              <a:buNone/>
            </a:pPr>
            <a:r>
              <a:rPr lang="en-US" sz="1000" dirty="0"/>
              <a:t>XI</a:t>
            </a:r>
            <a:r>
              <a:rPr lang="kk-KZ" sz="1000" dirty="0"/>
              <a:t>.               </a:t>
            </a:r>
            <a:r>
              <a:rPr lang="kk-KZ" sz="1800" dirty="0"/>
              <a:t>Жаза түрлері</a:t>
            </a:r>
          </a:p>
          <a:p>
            <a:pPr>
              <a:buFontTx/>
              <a:buChar char="-"/>
            </a:pPr>
            <a:r>
              <a:rPr lang="kk-KZ" sz="1800" dirty="0"/>
              <a:t>Өлім жазасы</a:t>
            </a:r>
          </a:p>
          <a:p>
            <a:pPr>
              <a:buFontTx/>
              <a:buChar char="-"/>
            </a:pPr>
            <a:r>
              <a:rPr lang="kk-KZ" sz="1800" dirty="0"/>
              <a:t>Дене жарақаты және жазалар</a:t>
            </a:r>
          </a:p>
          <a:p>
            <a:pPr>
              <a:buFontTx/>
              <a:buChar char="-"/>
            </a:pPr>
            <a:r>
              <a:rPr lang="kk-KZ" sz="1800" dirty="0"/>
              <a:t>Құн</a:t>
            </a:r>
          </a:p>
          <a:p>
            <a:pPr>
              <a:buFontTx/>
              <a:buChar char="-"/>
            </a:pPr>
            <a:r>
              <a:rPr lang="kk-KZ" sz="1800" dirty="0"/>
              <a:t>Айып</a:t>
            </a:r>
          </a:p>
          <a:p>
            <a:pPr>
              <a:buFontTx/>
              <a:buChar char="-"/>
            </a:pPr>
            <a:r>
              <a:rPr lang="kk-KZ" sz="1800" dirty="0"/>
              <a:t>Құлға айналдыру мен кінәлі адамды жәбірленушіге қызмет етуге беру</a:t>
            </a:r>
          </a:p>
          <a:p>
            <a:pPr>
              <a:buFontTx/>
              <a:buChar char="-"/>
            </a:pPr>
            <a:r>
              <a:rPr lang="kk-KZ" sz="1800" dirty="0"/>
              <a:t>Басын беру</a:t>
            </a:r>
          </a:p>
          <a:p>
            <a:pPr>
              <a:buFontTx/>
              <a:buChar char="-"/>
            </a:pPr>
            <a:r>
              <a:rPr lang="kk-KZ" sz="1800" dirty="0"/>
              <a:t>Барлық мүлкін тәркілеу мен оны қауымнан қуу</a:t>
            </a:r>
          </a:p>
          <a:p>
            <a:pPr>
              <a:buFontTx/>
              <a:buChar char="-"/>
            </a:pPr>
            <a:r>
              <a:rPr lang="kk-KZ" sz="1800" dirty="0"/>
              <a:t>Дінге қарсы қылмыс</a:t>
            </a:r>
          </a:p>
          <a:p>
            <a:pPr marL="0" indent="0">
              <a:buNone/>
            </a:pPr>
            <a:endParaRPr lang="kk-KZ" sz="1800" dirty="0"/>
          </a:p>
          <a:p>
            <a:pPr marL="400050" indent="-400050">
              <a:buAutoNum type="romanUcPeriod" startAt="12"/>
            </a:pPr>
            <a:r>
              <a:rPr lang="kk-KZ" sz="1800" dirty="0"/>
              <a:t>     Қазақ әдет-ғұрып заңдарының ерекшеліктері</a:t>
            </a:r>
          </a:p>
          <a:p>
            <a:pPr marL="400050" indent="-400050">
              <a:buAutoNum type="romanUcPeriod" startAt="12"/>
            </a:pPr>
            <a:r>
              <a:rPr lang="kk-KZ" sz="1800" dirty="0"/>
              <a:t>     Қазазқ әдет-ғұрпында қолданылатын құқықтық қағидалар</a:t>
            </a:r>
          </a:p>
          <a:p>
            <a:pPr marL="400050" indent="-400050">
              <a:buAutoNum type="romanUcPeriod" startAt="12"/>
            </a:pPr>
            <a:r>
              <a:rPr lang="kk-KZ" sz="1800" dirty="0"/>
              <a:t>     Қортынды</a:t>
            </a:r>
          </a:p>
          <a:p>
            <a:pPr marL="400050" indent="-400050">
              <a:buAutoNum type="romanUcPeriod" startAt="12"/>
            </a:pPr>
            <a:endParaRPr lang="kk-KZ" sz="1400" dirty="0"/>
          </a:p>
          <a:p>
            <a:pPr marL="400050" indent="-400050">
              <a:buAutoNum type="romanUcPeriod" startAt="12"/>
            </a:pPr>
            <a:endParaRPr lang="kk-KZ" sz="1400" dirty="0"/>
          </a:p>
          <a:p>
            <a:pPr>
              <a:buFontTx/>
              <a:buChar char="-"/>
            </a:pPr>
            <a:endParaRPr lang="kk-KZ" sz="900" dirty="0"/>
          </a:p>
          <a:p>
            <a:pPr>
              <a:buFontTx/>
              <a:buChar char="-"/>
            </a:pPr>
            <a:endParaRPr lang="kk-KZ" sz="900" dirty="0"/>
          </a:p>
          <a:p>
            <a:pPr>
              <a:buFontTx/>
              <a:buChar char="-"/>
            </a:pPr>
            <a:endParaRPr lang="kk-KZ" sz="900" dirty="0"/>
          </a:p>
          <a:p>
            <a:pPr marL="0" indent="0">
              <a:buNone/>
            </a:pPr>
            <a:endParaRPr lang="kk-KZ" sz="900" dirty="0"/>
          </a:p>
          <a:p>
            <a:pPr marL="0" indent="0">
              <a:buNone/>
            </a:pPr>
            <a:endParaRPr lang="kk-KZ" sz="900" dirty="0"/>
          </a:p>
          <a:p>
            <a:pPr marL="0" indent="0">
              <a:buNone/>
            </a:pP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3989804489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5"/>
          <p:cNvSpPr>
            <a:spLocks noChangeArrowheads="1"/>
          </p:cNvSpPr>
          <p:nvPr/>
        </p:nvSpPr>
        <p:spPr bwMode="auto">
          <a:xfrm>
            <a:off x="1273565" y="105013"/>
            <a:ext cx="6596871" cy="6647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zh-CN" sz="2000" b="1" dirty="0">
                <a:latin typeface="Arial" charset="0"/>
              </a:rPr>
              <a:t>КІРІСПЕ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Қазақстан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Республикасы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егемендік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алып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мемлекеттік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тәуелсіздігіміз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өмір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ақиқатына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айнала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бастауымен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қатар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ұлтымыздың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құқықтық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мәдениетін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танып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білу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және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игеру</a:t>
            </a:r>
            <a:r>
              <a:rPr lang="ru-RU" altLang="zh-CN" sz="1400" dirty="0">
                <a:latin typeface="Arial" charset="0"/>
              </a:rPr>
              <a:t>, оны </a:t>
            </a:r>
            <a:r>
              <a:rPr lang="ru-RU" altLang="zh-CN" sz="1400" dirty="0" err="1">
                <a:latin typeface="Arial" charset="0"/>
              </a:rPr>
              <a:t>жаңғырту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және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пайдалану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күн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тәртібіне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қойылып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отыр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Ол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мемлекеттің</a:t>
            </a:r>
            <a:r>
              <a:rPr lang="ru-RU" altLang="zh-CN" sz="1400" dirty="0">
                <a:latin typeface="Arial" charset="0"/>
              </a:rPr>
              <a:t> даму </a:t>
            </a:r>
            <a:r>
              <a:rPr lang="ru-RU" altLang="zh-CN" sz="1400" dirty="0" err="1">
                <a:latin typeface="Arial" charset="0"/>
              </a:rPr>
              <a:t>тарихы</a:t>
            </a:r>
            <a:r>
              <a:rPr lang="ru-RU" altLang="zh-CN" sz="1400" dirty="0">
                <a:latin typeface="Arial" charset="0"/>
              </a:rPr>
              <a:t> мен </a:t>
            </a:r>
            <a:r>
              <a:rPr lang="ru-RU" altLang="zh-CN" sz="1400" dirty="0" err="1">
                <a:latin typeface="Arial" charset="0"/>
              </a:rPr>
              <a:t>байланысты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>
                <a:latin typeface="Arial" charset="0"/>
              </a:rPr>
              <a:t>Кез-</a:t>
            </a:r>
            <a:r>
              <a:rPr lang="ru-RU" altLang="zh-CN" sz="1400" dirty="0" err="1">
                <a:latin typeface="Arial" charset="0"/>
              </a:rPr>
              <a:t>келген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қоғамның</a:t>
            </a:r>
            <a:r>
              <a:rPr lang="ru-RU" altLang="zh-CN" sz="1400" dirty="0">
                <a:latin typeface="Arial" charset="0"/>
              </a:rPr>
              <a:t> даму </a:t>
            </a:r>
            <a:r>
              <a:rPr lang="ru-RU" altLang="zh-CN" sz="1400" dirty="0" err="1">
                <a:latin typeface="Arial" charset="0"/>
              </a:rPr>
              <a:t>кезеңін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талдай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отырып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бастапқы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кезеңдегі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заң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нормаларын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аттап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өтуіне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болмайды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Бұл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жалпы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құқықтың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орнығуына</a:t>
            </a:r>
            <a:r>
              <a:rPr lang="ru-RU" altLang="zh-CN" sz="1400" dirty="0">
                <a:latin typeface="Arial" charset="0"/>
              </a:rPr>
              <a:t>,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теориялық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тұрғыдан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түсінуге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мүмкіндік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береді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>
                <a:latin typeface="Arial" charset="0"/>
              </a:rPr>
              <a:t>Қазақтың  </a:t>
            </a:r>
            <a:r>
              <a:rPr lang="ru-RU" altLang="zh-CN" sz="1400" dirty="0" err="1">
                <a:latin typeface="Arial" charset="0"/>
              </a:rPr>
              <a:t>дәстүрлік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құқығы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өте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ұзақ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жүздеген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жылдар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бойы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қалыптасып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дамыды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Дәстүрлік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құқықтық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институттарға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соның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негізінде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қаланатын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материалдық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әрі</a:t>
            </a:r>
            <a:r>
              <a:rPr lang="ru-RU" altLang="zh-CN" sz="1400" dirty="0">
                <a:latin typeface="Arial" charset="0"/>
              </a:rPr>
              <a:t> сот </a:t>
            </a:r>
            <a:r>
              <a:rPr lang="ru-RU" altLang="zh-CN" sz="1400" dirty="0" err="1">
                <a:latin typeface="Arial" charset="0"/>
              </a:rPr>
              <a:t>ісін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жүргізу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нормалары</a:t>
            </a:r>
            <a:r>
              <a:rPr lang="ru-RU" altLang="zh-CN" sz="1400" dirty="0">
                <a:latin typeface="Arial" charset="0"/>
              </a:rPr>
              <a:t> бар </a:t>
            </a:r>
            <a:r>
              <a:rPr lang="ru-RU" altLang="zh-CN" sz="1400" dirty="0" err="1">
                <a:latin typeface="Arial" charset="0"/>
              </a:rPr>
              <a:t>заң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жиынтығы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еді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Ол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қысқа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оңай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есте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қалатын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сонымен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бірге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ұтымды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сөз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тіркестерінен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құралған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заң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жүйесі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Көшпелі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қазақ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қоғамындағы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құқықтық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өмірді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арнайы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бақылап</a:t>
            </a:r>
            <a:r>
              <a:rPr lang="ru-RU" altLang="zh-CN" sz="1400" dirty="0">
                <a:latin typeface="Arial" charset="0"/>
              </a:rPr>
              <a:t>, оны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жүйелі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түрде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зерттеп-зерделеудің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ұзаққа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созылған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тарихы</a:t>
            </a:r>
            <a:r>
              <a:rPr lang="ru-RU" altLang="zh-CN" sz="1400" dirty="0">
                <a:latin typeface="Arial" charset="0"/>
              </a:rPr>
              <a:t> бар. </a:t>
            </a:r>
            <a:r>
              <a:rPr lang="ru-RU" altLang="zh-CN" sz="1400" dirty="0" err="1">
                <a:latin typeface="Arial" charset="0"/>
              </a:rPr>
              <a:t>Оның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бастауы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көшпелілер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тарихының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ежелгі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дәуірлеріне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барып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тіреледі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Әдет</a:t>
            </a:r>
            <a:r>
              <a:rPr lang="ru-RU" altLang="zh-CN" sz="1400" dirty="0">
                <a:latin typeface="Arial" charset="0"/>
              </a:rPr>
              <a:t>-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ғұрып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құқығы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құқықтық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жүйенің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тарихи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тұнғыш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түрі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Ол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сол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қоғамдағы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адамдар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қажетін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өтеуге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арналған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институттарды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қалыптастырды</a:t>
            </a:r>
            <a:r>
              <a:rPr lang="ru-RU" altLang="zh-CN" sz="1400" dirty="0">
                <a:latin typeface="Arial" charset="0"/>
              </a:rPr>
              <a:t>. Әдет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құқұғы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өзінің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ішкі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мәні</a:t>
            </a:r>
            <a:r>
              <a:rPr lang="ru-RU" altLang="zh-CN" sz="1400" dirty="0">
                <a:latin typeface="Arial" charset="0"/>
              </a:rPr>
              <a:t> мен </a:t>
            </a:r>
            <a:r>
              <a:rPr lang="ru-RU" altLang="zh-CN" sz="1400" dirty="0" err="1">
                <a:latin typeface="Arial" charset="0"/>
              </a:rPr>
              <a:t>мазмұны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сыртқы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түр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сипаты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іс-қимылды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реттеу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жалпы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болмысы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адамзат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мәдениетінің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ерекше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туындысының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көрсеткіші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екендігіне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шүбә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жоқ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Қазір</a:t>
            </a:r>
            <a:r>
              <a:rPr lang="ru-RU" altLang="zh-CN" sz="1400" dirty="0">
                <a:latin typeface="Arial" charset="0"/>
              </a:rPr>
              <a:t> осы </a:t>
            </a:r>
            <a:r>
              <a:rPr lang="ru-RU" altLang="zh-CN" sz="1400" dirty="0" err="1">
                <a:latin typeface="Arial" charset="0"/>
              </a:rPr>
              <a:t>әдет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заңдарын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іздестіру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жинау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жүйелеу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және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зерттеу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ісіне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көңіл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бөлінуде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Қазіргі</a:t>
            </a:r>
            <a:r>
              <a:rPr lang="ru-RU" altLang="zh-CN" sz="1400" dirty="0">
                <a:latin typeface="Arial" charset="0"/>
              </a:rPr>
              <a:t>    </a:t>
            </a:r>
            <a:r>
              <a:rPr lang="ru-RU" altLang="zh-CN" sz="1400" dirty="0" err="1">
                <a:latin typeface="Arial" charset="0"/>
              </a:rPr>
              <a:t>атақты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ғалым-заңгерлеріміз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С.З.Зиманов</a:t>
            </a:r>
            <a:r>
              <a:rPr lang="ru-RU" altLang="zh-CN" sz="1400" dirty="0">
                <a:latin typeface="Arial" charset="0"/>
              </a:rPr>
              <a:t>,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Ғ.С.Сапарғалиев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Н.Өсерұлы</a:t>
            </a:r>
            <a:r>
              <a:rPr lang="ru-RU" altLang="zh-CN" sz="1400" dirty="0">
                <a:latin typeface="Arial" charset="0"/>
              </a:rPr>
              <a:t>, М.С. </a:t>
            </a:r>
            <a:r>
              <a:rPr lang="ru-RU" altLang="zh-CN" sz="1400" dirty="0" err="1">
                <a:latin typeface="Arial" charset="0"/>
              </a:rPr>
              <a:t>Нәрікбаев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З.Ж.Кенжалиев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т.б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көптеген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ғалымдар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қазақтың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ата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заңының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бастаулары</a:t>
            </a:r>
            <a:r>
              <a:rPr lang="ru-RU" altLang="zh-CN" sz="1400" dirty="0">
                <a:latin typeface="Arial" charset="0"/>
              </a:rPr>
              <a:t> мен </a:t>
            </a:r>
            <a:r>
              <a:rPr lang="ru-RU" altLang="zh-CN" sz="1400" dirty="0" err="1">
                <a:latin typeface="Arial" charset="0"/>
              </a:rPr>
              <a:t>қайнар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көздерін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тереңнен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зерттеуде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Осылайша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халқымыздың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құқықтық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болмысын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және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мәдениетін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толық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игермей</a:t>
            </a:r>
            <a:r>
              <a:rPr lang="ru-RU" altLang="zh-CN" sz="1400" dirty="0">
                <a:latin typeface="Arial" charset="0"/>
              </a:rPr>
              <a:t>, оны </a:t>
            </a:r>
            <a:r>
              <a:rPr lang="ru-RU" altLang="zh-CN" sz="1400" dirty="0" err="1">
                <a:latin typeface="Arial" charset="0"/>
              </a:rPr>
              <a:t>өзіміздің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мемлекетіміз</a:t>
            </a:r>
            <a:r>
              <a:rPr lang="ru-RU" altLang="zh-CN" sz="1400" dirty="0">
                <a:latin typeface="Arial" charset="0"/>
              </a:rPr>
              <a:t> бен </a:t>
            </a:r>
            <a:r>
              <a:rPr lang="ru-RU" altLang="zh-CN" sz="1400" dirty="0" err="1">
                <a:latin typeface="Arial" charset="0"/>
              </a:rPr>
              <a:t>құқықтық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жүйеміздің</a:t>
            </a:r>
            <a:r>
              <a:rPr lang="ru-RU" altLang="zh-CN" sz="1400" dirty="0">
                <a:latin typeface="Arial" charset="0"/>
              </a:rPr>
              <a:t> алтын </a:t>
            </a:r>
            <a:r>
              <a:rPr lang="ru-RU" altLang="zh-CN" sz="1400" dirty="0" err="1">
                <a:latin typeface="Arial" charset="0"/>
              </a:rPr>
              <a:t>арқауы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етпей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Республикамызда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құқықтық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мемлекет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құруымыз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мүмкін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емес</a:t>
            </a:r>
            <a:r>
              <a:rPr lang="ru-RU" altLang="zh-CN" sz="1400" dirty="0">
                <a:latin typeface="Arial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7"/>
          <p:cNvSpPr>
            <a:spLocks noChangeArrowheads="1"/>
          </p:cNvSpPr>
          <p:nvPr/>
        </p:nvSpPr>
        <p:spPr bwMode="auto">
          <a:xfrm>
            <a:off x="5422900" y="12777788"/>
            <a:ext cx="21717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39940" name="Rectangle 8"/>
          <p:cNvSpPr>
            <a:spLocks noChangeArrowheads="1"/>
          </p:cNvSpPr>
          <p:nvPr/>
        </p:nvSpPr>
        <p:spPr bwMode="auto">
          <a:xfrm>
            <a:off x="755576" y="3615476"/>
            <a:ext cx="8066087" cy="3077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 altLang="zh-CN" sz="1400" b="1" dirty="0">
              <a:solidFill>
                <a:srgbClr val="FFFF99"/>
              </a:solidFill>
              <a:latin typeface="Arial" charset="0"/>
              <a:ea typeface="SimSun" charset="-122"/>
              <a:cs typeface="Times New Roman" pitchFamily="18" charset="0"/>
            </a:endParaRPr>
          </a:p>
        </p:txBody>
      </p:sp>
      <p:sp>
        <p:nvSpPr>
          <p:cNvPr id="39941" name="Rectangle 10"/>
          <p:cNvSpPr>
            <a:spLocks noChangeArrowheads="1"/>
          </p:cNvSpPr>
          <p:nvPr/>
        </p:nvSpPr>
        <p:spPr bwMode="auto">
          <a:xfrm>
            <a:off x="0" y="51577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Arial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6EB6752-59B0-4015-BA80-CD2A722E4B0A}"/>
              </a:ext>
            </a:extLst>
          </p:cNvPr>
          <p:cNvSpPr/>
          <p:nvPr/>
        </p:nvSpPr>
        <p:spPr>
          <a:xfrm>
            <a:off x="111940" y="168379"/>
            <a:ext cx="903206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kern="1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/>
                <a:cs typeface="Arial"/>
              </a:rPr>
              <a:t>Әдет-ғұрып </a:t>
            </a:r>
            <a:r>
              <a:rPr lang="ru-RU" sz="3600" b="1" kern="10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/>
                <a:cs typeface="Arial"/>
              </a:rPr>
              <a:t>заңдарының</a:t>
            </a:r>
            <a:r>
              <a:rPr lang="ru-RU" sz="3600" b="1" kern="10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/>
                <a:cs typeface="Arial"/>
              </a:rPr>
              <a:t> </a:t>
            </a:r>
            <a:r>
              <a:rPr lang="ru-RU" sz="3600" b="1" kern="10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/>
                <a:cs typeface="Arial"/>
              </a:rPr>
              <a:t>бастаулары</a:t>
            </a:r>
            <a:endParaRPr lang="ru-RU" sz="3600" b="1" cap="none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FE1A3414-D998-4B40-8F04-88E357AFD339}"/>
              </a:ext>
            </a:extLst>
          </p:cNvPr>
          <p:cNvSpPr/>
          <p:nvPr/>
        </p:nvSpPr>
        <p:spPr>
          <a:xfrm>
            <a:off x="789387" y="845052"/>
            <a:ext cx="7677166" cy="59093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Әдет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заңдары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өз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бастауларын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тереңнен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алған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.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Тайпалық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одақтар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сол</a:t>
            </a:r>
            <a:endParaRPr lang="ru-RU" altLang="zh-CN" sz="1400" b="1" cap="none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charset="0"/>
              <a:ea typeface="SimSun" charset="-122"/>
              <a:cs typeface="Times New Roman" pitchFamily="18" charset="0"/>
            </a:endParaRPr>
          </a:p>
          <a:p>
            <a:pPr algn="ctr" eaLnBrk="0" hangingPunct="0"/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кездегі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әдет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заңдарымен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биленді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.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Соның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ішіндегі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ең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құндысы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саяси</a:t>
            </a:r>
            <a:endParaRPr lang="ru-RU" altLang="zh-CN" sz="1400" b="1" cap="none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charset="0"/>
              <a:ea typeface="SimSun" charset="-122"/>
              <a:cs typeface="Times New Roman" pitchFamily="18" charset="0"/>
            </a:endParaRPr>
          </a:p>
          <a:p>
            <a:pPr algn="ctr" eaLnBrk="0" hangingPunct="0"/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мұрагерлік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әдет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заңдары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болды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.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Сақтар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дәуіріндегі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көшпелі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тайпалардың</a:t>
            </a:r>
            <a:endParaRPr lang="ru-RU" altLang="zh-CN" sz="1400" b="1" cap="none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charset="0"/>
              <a:ea typeface="SimSun" charset="-122"/>
              <a:cs typeface="Times New Roman" pitchFamily="18" charset="0"/>
            </a:endParaRPr>
          </a:p>
          <a:p>
            <a:pPr algn="ctr" eaLnBrk="0" hangingPunct="0"/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қоғамдық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құрылысына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әскери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демократиялық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белгілері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тән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болды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.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Оның</a:t>
            </a:r>
            <a:endParaRPr lang="ru-RU" altLang="zh-CN" sz="1400" b="1" cap="none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charset="0"/>
              <a:ea typeface="SimSun" charset="-122"/>
              <a:cs typeface="Times New Roman" pitchFamily="18" charset="0"/>
            </a:endParaRPr>
          </a:p>
          <a:p>
            <a:pPr algn="ctr" eaLnBrk="0" hangingPunct="0"/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құрылысының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әлеуметтік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негізі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қандас-туыстас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және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одақтас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тайпалар</a:t>
            </a:r>
            <a:endParaRPr lang="ru-RU" altLang="zh-CN" sz="1400" b="1" cap="none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charset="0"/>
              <a:ea typeface="SimSun" charset="-122"/>
              <a:cs typeface="Times New Roman" pitchFamily="18" charset="0"/>
            </a:endParaRPr>
          </a:p>
          <a:p>
            <a:pPr algn="ctr" eaLnBrk="0" hangingPunct="0"/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болды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.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Сақтардан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кейінгі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үйсіндер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мен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қаңлылар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да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әскери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демократия</a:t>
            </a:r>
          </a:p>
          <a:p>
            <a:pPr algn="ctr" eaLnBrk="0" hangingPunct="0"/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сатысын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бастан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кешірді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.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Олар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тайпалардың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тұрақты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одақтарын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құрды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,</a:t>
            </a:r>
          </a:p>
          <a:p>
            <a:pPr algn="ctr" eaLnBrk="0" hangingPunct="0"/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өздеріне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патша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сайлай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алды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.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Ондай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қоғамның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ұйытқысы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рулар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еді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.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Соғыс</a:t>
            </a:r>
            <a:endParaRPr lang="ru-RU" altLang="zh-CN" sz="1400" b="1" cap="none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charset="0"/>
              <a:ea typeface="SimSun" charset="-122"/>
              <a:cs typeface="Times New Roman" pitchFamily="18" charset="0"/>
            </a:endParaRPr>
          </a:p>
          <a:p>
            <a:pPr algn="ctr" eaLnBrk="0" hangingPunct="0"/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бола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қалған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жағдайда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олар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өздерінен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рубасылар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бастаған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әскер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жасақтарын</a:t>
            </a:r>
            <a:endParaRPr lang="ru-RU" altLang="zh-CN" sz="1400" b="1" cap="none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charset="0"/>
              <a:ea typeface="SimSun" charset="-122"/>
              <a:cs typeface="Times New Roman" pitchFamily="18" charset="0"/>
            </a:endParaRPr>
          </a:p>
          <a:p>
            <a:pPr algn="ctr" eaLnBrk="0" hangingPunct="0"/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шығарды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.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Ғұндардың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одағы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24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бөлшектен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құралған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,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олардың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әрқайсысын</a:t>
            </a:r>
            <a:endParaRPr lang="ru-RU" altLang="zh-CN" sz="1400" b="1" cap="none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charset="0"/>
              <a:ea typeface="SimSun" charset="-122"/>
              <a:cs typeface="Times New Roman" pitchFamily="18" charset="0"/>
            </a:endParaRPr>
          </a:p>
          <a:p>
            <a:pPr algn="ctr" eaLnBrk="0" hangingPunct="0"/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рубасылар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басқарған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.</a:t>
            </a:r>
          </a:p>
          <a:p>
            <a:pPr algn="ctr" eaLnBrk="0" hangingPunct="0"/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Ғұндардың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ел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билеушісін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«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Тәңір-құты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»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деп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атаған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.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Ғұндардың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б.з.д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.</a:t>
            </a:r>
          </a:p>
          <a:p>
            <a:pPr algn="ctr" eaLnBrk="0" hangingPunct="0"/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ІІІ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ғасырда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: «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Ұлықтардың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лауазымы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мен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мәртебесі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атадан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балаға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мұра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болып</a:t>
            </a:r>
            <a:endParaRPr lang="ru-RU" altLang="zh-CN" sz="1400" b="1" cap="none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charset="0"/>
              <a:ea typeface="SimSun" charset="-122"/>
              <a:cs typeface="Times New Roman" pitchFamily="18" charset="0"/>
            </a:endParaRPr>
          </a:p>
          <a:p>
            <a:pPr algn="ctr" eaLnBrk="0" hangingPunct="0"/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қалады»1 -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деген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заңы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болған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.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Бұл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заңда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мұраға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қалатын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атаның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тағы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мен</a:t>
            </a:r>
          </a:p>
          <a:p>
            <a:pPr algn="ctr" eaLnBrk="0" hangingPunct="0"/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мәртебесі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.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Тақ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билігі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–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мемлекет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басқару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билігі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,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бір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елдің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саяси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,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әкімшілік</a:t>
            </a:r>
            <a:endParaRPr lang="ru-RU" altLang="zh-CN" sz="1400" b="1" cap="none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charset="0"/>
              <a:ea typeface="SimSun" charset="-122"/>
              <a:cs typeface="Times New Roman" pitchFamily="18" charset="0"/>
            </a:endParaRPr>
          </a:p>
          <a:p>
            <a:pPr algn="ctr" eaLnBrk="0" hangingPunct="0"/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және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әскери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билігінің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бір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қолда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шоғырланған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көрінісі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.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Мәртебе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–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ризық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,</a:t>
            </a:r>
          </a:p>
          <a:p>
            <a:pPr algn="ctr" eaLnBrk="0" hangingPunct="0"/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атадан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балаға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қалған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ел,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жер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және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байлық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.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Елді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билеп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келген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мәртебелі</a:t>
            </a:r>
            <a:endParaRPr lang="ru-RU" altLang="zh-CN" sz="1400" b="1" cap="none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charset="0"/>
              <a:ea typeface="SimSun" charset="-122"/>
              <a:cs typeface="Times New Roman" pitchFamily="18" charset="0"/>
            </a:endParaRPr>
          </a:p>
          <a:p>
            <a:pPr algn="ctr" eaLnBrk="0" hangingPunct="0"/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әкенің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сіңірген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еңбегі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даусыз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,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ол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көз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жұмарда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тақты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ұлына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қалдыруы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да</a:t>
            </a:r>
          </a:p>
          <a:p>
            <a:pPr algn="ctr" eaLnBrk="0" hangingPunct="0"/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заңды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.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Оның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ұлдары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мен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әулеті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ел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билеу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істеріне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араласады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, ел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басқарудың</a:t>
            </a:r>
            <a:endParaRPr lang="ru-RU" altLang="zh-CN" sz="1400" b="1" cap="none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charset="0"/>
              <a:ea typeface="SimSun" charset="-122"/>
              <a:cs typeface="Times New Roman" pitchFamily="18" charset="0"/>
            </a:endParaRPr>
          </a:p>
          <a:p>
            <a:pPr algn="ctr" eaLnBrk="0" hangingPunct="0"/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қыры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мен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сырына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қанығып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өседі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,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үйренеді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,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жетіледі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,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даярланады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.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Бұл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ел</a:t>
            </a:r>
          </a:p>
          <a:p>
            <a:pPr algn="ctr" eaLnBrk="0" hangingPunct="0"/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билігін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сенімді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қолға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тапсырудың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және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оны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сабақтастырудың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алғы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шарты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.</a:t>
            </a:r>
          </a:p>
          <a:p>
            <a:pPr algn="ctr" eaLnBrk="0" hangingPunct="0"/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«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Үйсіндер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ғұндармен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әдеттес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».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Үйсіндердің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мұрагерлік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заңында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«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Әке</a:t>
            </a:r>
            <a:endParaRPr lang="ru-RU" altLang="zh-CN" sz="1400" b="1" cap="none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charset="0"/>
              <a:ea typeface="SimSun" charset="-122"/>
              <a:cs typeface="Times New Roman" pitchFamily="18" charset="0"/>
            </a:endParaRPr>
          </a:p>
          <a:p>
            <a:pPr algn="ctr" eaLnBrk="0" hangingPunct="0"/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өлсе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,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ұлы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мұрагер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,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аға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өлсе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іні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мұрагер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»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деген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бар.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Үйсіндер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ел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билеушісін</a:t>
            </a:r>
            <a:endParaRPr lang="ru-RU" altLang="zh-CN" sz="1400" b="1" cap="none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charset="0"/>
              <a:ea typeface="SimSun" charset="-122"/>
              <a:cs typeface="Times New Roman" pitchFamily="18" charset="0"/>
            </a:endParaRPr>
          </a:p>
          <a:p>
            <a:pPr algn="ctr" eaLnBrk="0" hangingPunct="0"/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«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Күнби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»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деп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атаған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.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Үйсіндердің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саяси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өмірінде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«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билер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Кеңесі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»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болған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.</a:t>
            </a:r>
          </a:p>
          <a:p>
            <a:pPr algn="ctr" eaLnBrk="0" hangingPunct="0"/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«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Билер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бітімі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»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біріншіден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дауларды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шешіп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ел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ішін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алалықтан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сақтап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келсе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,</a:t>
            </a:r>
          </a:p>
          <a:p>
            <a:pPr algn="ctr" eaLnBrk="0" hangingPunct="0"/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екіншіден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мұрагерлік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институтқа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да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ықпал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жасаған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,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яғни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билер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мұрагерлік</a:t>
            </a:r>
            <a:endParaRPr lang="ru-RU" altLang="zh-CN" sz="1400" b="1" cap="none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charset="0"/>
              <a:ea typeface="SimSun" charset="-122"/>
              <a:cs typeface="Times New Roman" pitchFamily="18" charset="0"/>
            </a:endParaRPr>
          </a:p>
          <a:p>
            <a:pPr algn="ctr" eaLnBrk="0" hangingPunct="0"/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заңды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бұзуға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жол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бермеуге</a:t>
            </a:r>
            <a:r>
              <a:rPr lang="ru-RU" altLang="zh-CN" sz="14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 </a:t>
            </a:r>
            <a:r>
              <a:rPr lang="ru-RU" altLang="zh-CN" sz="1400" b="1" cap="none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charset="0"/>
                <a:ea typeface="SimSun" charset="-122"/>
                <a:cs typeface="Times New Roman" pitchFamily="18" charset="0"/>
              </a:rPr>
              <a:t>тырысқан</a:t>
            </a:r>
            <a:endParaRPr lang="ru-RU" sz="1400" b="1" cap="none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5"/>
          <p:cNvSpPr>
            <a:spLocks noChangeArrowheads="1"/>
          </p:cNvSpPr>
          <p:nvPr/>
        </p:nvSpPr>
        <p:spPr bwMode="auto">
          <a:xfrm>
            <a:off x="395288" y="2781300"/>
            <a:ext cx="832167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zh-CN" b="1" dirty="0">
                <a:latin typeface="Arial" charset="0"/>
              </a:rPr>
              <a:t>1. </a:t>
            </a:r>
            <a:r>
              <a:rPr lang="ru-RU" altLang="zh-CN" b="1" dirty="0" err="1">
                <a:latin typeface="Arial" charset="0"/>
              </a:rPr>
              <a:t>Патриархалдық</a:t>
            </a:r>
            <a:r>
              <a:rPr lang="ru-RU" altLang="zh-CN" b="1" dirty="0">
                <a:latin typeface="Arial" charset="0"/>
              </a:rPr>
              <a:t> </a:t>
            </a:r>
            <a:r>
              <a:rPr lang="ru-RU" altLang="zh-CN" b="1" dirty="0" err="1">
                <a:latin typeface="Arial" charset="0"/>
              </a:rPr>
              <a:t>туыстық</a:t>
            </a:r>
            <a:r>
              <a:rPr lang="ru-RU" altLang="zh-CN" b="1" dirty="0">
                <a:latin typeface="Arial" charset="0"/>
              </a:rPr>
              <a:t> </a:t>
            </a:r>
            <a:r>
              <a:rPr lang="ru-RU" altLang="zh-CN" b="1" dirty="0" err="1">
                <a:latin typeface="Arial" charset="0"/>
              </a:rPr>
              <a:t>ереже</a:t>
            </a:r>
            <a:r>
              <a:rPr lang="ru-RU" altLang="zh-CN" b="1" dirty="0">
                <a:latin typeface="Arial" charset="0"/>
              </a:rPr>
              <a:t>, </a:t>
            </a:r>
            <a:r>
              <a:rPr lang="ru-RU" altLang="zh-CN" b="1" dirty="0" err="1">
                <a:latin typeface="Arial" charset="0"/>
              </a:rPr>
              <a:t>яғни</a:t>
            </a:r>
            <a:r>
              <a:rPr lang="ru-RU" altLang="zh-CN" b="1" dirty="0">
                <a:latin typeface="Arial" charset="0"/>
              </a:rPr>
              <a:t> </a:t>
            </a:r>
            <a:r>
              <a:rPr lang="ru-RU" altLang="zh-CN" b="1" dirty="0" err="1">
                <a:latin typeface="Arial" charset="0"/>
              </a:rPr>
              <a:t>туыстардың</a:t>
            </a:r>
            <a:r>
              <a:rPr lang="ru-RU" altLang="zh-CN" b="1" dirty="0">
                <a:latin typeface="Arial" charset="0"/>
              </a:rPr>
              <a:t> </a:t>
            </a:r>
            <a:r>
              <a:rPr lang="ru-RU" altLang="zh-CN" b="1" dirty="0" err="1">
                <a:latin typeface="Arial" charset="0"/>
              </a:rPr>
              <a:t>бір-біріне</a:t>
            </a:r>
            <a:r>
              <a:rPr lang="ru-RU" altLang="zh-CN" b="1" dirty="0">
                <a:latin typeface="Arial" charset="0"/>
              </a:rPr>
              <a:t> </a:t>
            </a:r>
            <a:r>
              <a:rPr lang="ru-RU" altLang="zh-CN" b="1" dirty="0" err="1">
                <a:latin typeface="Arial" charset="0"/>
              </a:rPr>
              <a:t>өзара</a:t>
            </a:r>
            <a:endParaRPr lang="ru-RU" altLang="zh-CN" b="1" dirty="0">
              <a:latin typeface="Arial" charset="0"/>
            </a:endParaRPr>
          </a:p>
          <a:p>
            <a:pPr algn="ctr"/>
            <a:r>
              <a:rPr lang="ru-RU" altLang="zh-CN" b="1" dirty="0" err="1">
                <a:latin typeface="Arial" charset="0"/>
              </a:rPr>
              <a:t>көмегі</a:t>
            </a:r>
            <a:r>
              <a:rPr lang="ru-RU" altLang="zh-CN" b="1" dirty="0">
                <a:latin typeface="Arial" charset="0"/>
              </a:rPr>
              <a:t>.</a:t>
            </a:r>
          </a:p>
          <a:p>
            <a:pPr algn="ctr"/>
            <a:r>
              <a:rPr lang="ru-RU" altLang="zh-CN" b="1" dirty="0">
                <a:latin typeface="Arial" charset="0"/>
              </a:rPr>
              <a:t>2. </a:t>
            </a:r>
            <a:r>
              <a:rPr lang="ru-RU" altLang="zh-CN" b="1" dirty="0" err="1">
                <a:latin typeface="Arial" charset="0"/>
              </a:rPr>
              <a:t>Ескіден</a:t>
            </a:r>
            <a:r>
              <a:rPr lang="ru-RU" altLang="zh-CN" b="1" dirty="0">
                <a:latin typeface="Arial" charset="0"/>
              </a:rPr>
              <a:t> </a:t>
            </a:r>
            <a:r>
              <a:rPr lang="ru-RU" altLang="zh-CN" b="1" dirty="0" err="1">
                <a:latin typeface="Arial" charset="0"/>
              </a:rPr>
              <a:t>келе</a:t>
            </a:r>
            <a:r>
              <a:rPr lang="ru-RU" altLang="zh-CN" b="1" dirty="0">
                <a:latin typeface="Arial" charset="0"/>
              </a:rPr>
              <a:t> </a:t>
            </a:r>
            <a:r>
              <a:rPr lang="ru-RU" altLang="zh-CN" b="1" dirty="0" err="1">
                <a:latin typeface="Arial" charset="0"/>
              </a:rPr>
              <a:t>жатқан</a:t>
            </a:r>
            <a:r>
              <a:rPr lang="ru-RU" altLang="zh-CN" b="1" dirty="0">
                <a:latin typeface="Arial" charset="0"/>
              </a:rPr>
              <a:t> </a:t>
            </a:r>
            <a:r>
              <a:rPr lang="ru-RU" altLang="zh-CN" b="1" dirty="0" err="1">
                <a:latin typeface="Arial" charset="0"/>
              </a:rPr>
              <a:t>көптеген</a:t>
            </a:r>
            <a:r>
              <a:rPr lang="ru-RU" altLang="zh-CN" b="1" dirty="0">
                <a:latin typeface="Arial" charset="0"/>
              </a:rPr>
              <a:t> </a:t>
            </a:r>
            <a:r>
              <a:rPr lang="ru-RU" altLang="zh-CN" b="1" dirty="0" err="1">
                <a:latin typeface="Arial" charset="0"/>
              </a:rPr>
              <a:t>ережелер</a:t>
            </a:r>
            <a:r>
              <a:rPr lang="ru-RU" altLang="zh-CN" b="1" dirty="0">
                <a:latin typeface="Arial" charset="0"/>
              </a:rPr>
              <a:t> мен </a:t>
            </a:r>
            <a:r>
              <a:rPr lang="ru-RU" altLang="zh-CN" b="1" dirty="0" err="1">
                <a:latin typeface="Arial" charset="0"/>
              </a:rPr>
              <a:t>институттар</a:t>
            </a:r>
            <a:r>
              <a:rPr lang="ru-RU" altLang="zh-CN" b="1" dirty="0">
                <a:latin typeface="Arial" charset="0"/>
              </a:rPr>
              <a:t>, </a:t>
            </a:r>
            <a:r>
              <a:rPr lang="ru-RU" altLang="zh-CN" b="1" dirty="0" err="1">
                <a:latin typeface="Arial" charset="0"/>
              </a:rPr>
              <a:t>яғни</a:t>
            </a:r>
            <a:endParaRPr lang="ru-RU" altLang="zh-CN" b="1" dirty="0">
              <a:latin typeface="Arial" charset="0"/>
            </a:endParaRPr>
          </a:p>
          <a:p>
            <a:pPr algn="ctr"/>
            <a:r>
              <a:rPr lang="ru-RU" altLang="zh-CN" b="1" dirty="0" err="1">
                <a:latin typeface="Arial" charset="0"/>
              </a:rPr>
              <a:t>қағидасы</a:t>
            </a:r>
            <a:r>
              <a:rPr lang="ru-RU" altLang="zh-CN" b="1" dirty="0">
                <a:latin typeface="Arial" charset="0"/>
              </a:rPr>
              <a:t> </a:t>
            </a:r>
            <a:r>
              <a:rPr lang="ru-RU" altLang="zh-CN" b="1" dirty="0" err="1">
                <a:latin typeface="Arial" charset="0"/>
              </a:rPr>
              <a:t>қанға-қан</a:t>
            </a:r>
            <a:r>
              <a:rPr lang="ru-RU" altLang="zh-CN" b="1" dirty="0">
                <a:latin typeface="Arial" charset="0"/>
              </a:rPr>
              <a:t> </a:t>
            </a:r>
            <a:r>
              <a:rPr lang="ru-RU" altLang="zh-CN" b="1" dirty="0" err="1">
                <a:latin typeface="Arial" charset="0"/>
              </a:rPr>
              <a:t>алу</a:t>
            </a:r>
            <a:r>
              <a:rPr lang="ru-RU" altLang="zh-CN" b="1" dirty="0">
                <a:latin typeface="Arial" charset="0"/>
              </a:rPr>
              <a:t>, </a:t>
            </a:r>
            <a:r>
              <a:rPr lang="ru-RU" altLang="zh-CN" b="1" dirty="0" err="1">
                <a:latin typeface="Arial" charset="0"/>
              </a:rPr>
              <a:t>әмеңгерлік</a:t>
            </a:r>
            <a:r>
              <a:rPr lang="ru-RU" altLang="zh-CN" b="1" dirty="0">
                <a:latin typeface="Arial" charset="0"/>
              </a:rPr>
              <a:t> </a:t>
            </a:r>
            <a:r>
              <a:rPr lang="ru-RU" altLang="zh-CN" b="1" dirty="0" err="1">
                <a:latin typeface="Arial" charset="0"/>
              </a:rPr>
              <a:t>т.б</a:t>
            </a:r>
            <a:r>
              <a:rPr lang="ru-RU" altLang="zh-CN" b="1" dirty="0">
                <a:latin typeface="Arial" charset="0"/>
              </a:rPr>
              <a:t>.</a:t>
            </a:r>
          </a:p>
          <a:p>
            <a:pPr algn="ctr"/>
            <a:r>
              <a:rPr lang="ru-RU" altLang="zh-CN" b="1" dirty="0">
                <a:latin typeface="Arial" charset="0"/>
              </a:rPr>
              <a:t>3. Қылмыстық </a:t>
            </a:r>
            <a:r>
              <a:rPr lang="ru-RU" altLang="zh-CN" b="1" dirty="0" err="1">
                <a:latin typeface="Arial" charset="0"/>
              </a:rPr>
              <a:t>іс</a:t>
            </a:r>
            <a:r>
              <a:rPr lang="ru-RU" altLang="zh-CN" b="1" dirty="0">
                <a:latin typeface="Arial" charset="0"/>
              </a:rPr>
              <a:t> пен </a:t>
            </a:r>
            <a:r>
              <a:rPr lang="ru-RU" altLang="zh-CN" b="1" dirty="0" err="1">
                <a:latin typeface="Arial" charset="0"/>
              </a:rPr>
              <a:t>азаматтық</a:t>
            </a:r>
            <a:r>
              <a:rPr lang="ru-RU" altLang="zh-CN" b="1" dirty="0">
                <a:latin typeface="Arial" charset="0"/>
              </a:rPr>
              <a:t> </a:t>
            </a:r>
            <a:r>
              <a:rPr lang="ru-RU" altLang="zh-CN" b="1" dirty="0" err="1">
                <a:latin typeface="Arial" charset="0"/>
              </a:rPr>
              <a:t>құқық</a:t>
            </a:r>
            <a:r>
              <a:rPr lang="ru-RU" altLang="zh-CN" b="1" dirty="0">
                <a:latin typeface="Arial" charset="0"/>
              </a:rPr>
              <a:t> </a:t>
            </a:r>
            <a:r>
              <a:rPr lang="ru-RU" altLang="zh-CN" b="1" dirty="0" err="1">
                <a:latin typeface="Arial" charset="0"/>
              </a:rPr>
              <a:t>бұзушылықтың</a:t>
            </a:r>
            <a:r>
              <a:rPr lang="ru-RU" altLang="zh-CN" b="1" dirty="0">
                <a:latin typeface="Arial" charset="0"/>
              </a:rPr>
              <a:t> </a:t>
            </a:r>
            <a:r>
              <a:rPr lang="ru-RU" altLang="zh-CN" b="1" dirty="0" err="1">
                <a:latin typeface="Arial" charset="0"/>
              </a:rPr>
              <a:t>арасын</a:t>
            </a:r>
            <a:r>
              <a:rPr lang="ru-RU" altLang="zh-CN" b="1" dirty="0">
                <a:latin typeface="Arial" charset="0"/>
              </a:rPr>
              <a:t> </a:t>
            </a:r>
            <a:r>
              <a:rPr lang="ru-RU" altLang="zh-CN" b="1" dirty="0" err="1">
                <a:latin typeface="Arial" charset="0"/>
              </a:rPr>
              <a:t>айырып</a:t>
            </a:r>
            <a:endParaRPr lang="ru-RU" altLang="zh-CN" b="1" dirty="0">
              <a:latin typeface="Arial" charset="0"/>
            </a:endParaRPr>
          </a:p>
          <a:p>
            <a:pPr algn="ctr"/>
            <a:r>
              <a:rPr lang="ru-RU" altLang="zh-CN" b="1" dirty="0" err="1">
                <a:latin typeface="Arial" charset="0"/>
              </a:rPr>
              <a:t>көрсетпеуі</a:t>
            </a:r>
            <a:r>
              <a:rPr lang="ru-RU" altLang="zh-CN" b="1" dirty="0">
                <a:latin typeface="Arial" charset="0"/>
              </a:rPr>
              <a:t>.</a:t>
            </a:r>
          </a:p>
          <a:p>
            <a:pPr algn="ctr"/>
            <a:r>
              <a:rPr lang="ru-RU" altLang="zh-CN" b="1" dirty="0">
                <a:latin typeface="Arial" charset="0"/>
              </a:rPr>
              <a:t>4. </a:t>
            </a:r>
            <a:r>
              <a:rPr lang="ru-RU" altLang="zh-CN" b="1" dirty="0" err="1">
                <a:latin typeface="Arial" charset="0"/>
              </a:rPr>
              <a:t>Саяси</a:t>
            </a:r>
            <a:r>
              <a:rPr lang="ru-RU" altLang="zh-CN" b="1" dirty="0">
                <a:latin typeface="Arial" charset="0"/>
              </a:rPr>
              <a:t> </a:t>
            </a:r>
            <a:r>
              <a:rPr lang="ru-RU" altLang="zh-CN" b="1" dirty="0" err="1">
                <a:latin typeface="Arial" charset="0"/>
              </a:rPr>
              <a:t>қылмыс</a:t>
            </a:r>
            <a:r>
              <a:rPr lang="ru-RU" altLang="zh-CN" b="1" dirty="0">
                <a:latin typeface="Arial" charset="0"/>
              </a:rPr>
              <a:t> институты </a:t>
            </a:r>
            <a:r>
              <a:rPr lang="ru-RU" altLang="zh-CN" b="1" dirty="0" err="1">
                <a:latin typeface="Arial" charset="0"/>
              </a:rPr>
              <a:t>түсінігіде</a:t>
            </a:r>
            <a:r>
              <a:rPr lang="ru-RU" altLang="zh-CN" b="1" dirty="0">
                <a:latin typeface="Arial" charset="0"/>
              </a:rPr>
              <a:t> </a:t>
            </a:r>
            <a:r>
              <a:rPr lang="ru-RU" altLang="zh-CN" b="1" dirty="0" err="1">
                <a:latin typeface="Arial" charset="0"/>
              </a:rPr>
              <a:t>қалыптасты</a:t>
            </a:r>
            <a:r>
              <a:rPr lang="ru-RU" altLang="zh-CN" b="1" dirty="0">
                <a:latin typeface="Arial" charset="0"/>
              </a:rPr>
              <a:t>, </a:t>
            </a:r>
            <a:r>
              <a:rPr lang="ru-RU" altLang="zh-CN" b="1" dirty="0" err="1">
                <a:latin typeface="Arial" charset="0"/>
              </a:rPr>
              <a:t>яғни</a:t>
            </a:r>
            <a:r>
              <a:rPr lang="ru-RU" altLang="zh-CN" b="1" dirty="0">
                <a:latin typeface="Arial" charset="0"/>
              </a:rPr>
              <a:t> </a:t>
            </a:r>
            <a:r>
              <a:rPr lang="ru-RU" altLang="zh-CN" b="1" dirty="0" err="1">
                <a:latin typeface="Arial" charset="0"/>
              </a:rPr>
              <a:t>Отанды</a:t>
            </a:r>
            <a:r>
              <a:rPr lang="ru-RU" altLang="zh-CN" b="1" dirty="0">
                <a:latin typeface="Arial" charset="0"/>
              </a:rPr>
              <a:t> сату,</a:t>
            </a:r>
          </a:p>
          <a:p>
            <a:pPr algn="ctr"/>
            <a:r>
              <a:rPr lang="ru-RU" altLang="zh-CN" b="1" dirty="0">
                <a:latin typeface="Arial" charset="0"/>
              </a:rPr>
              <a:t>майдан </a:t>
            </a:r>
            <a:r>
              <a:rPr lang="ru-RU" altLang="zh-CN" b="1" dirty="0" err="1">
                <a:latin typeface="Arial" charset="0"/>
              </a:rPr>
              <a:t>шебінен</a:t>
            </a:r>
            <a:r>
              <a:rPr lang="ru-RU" altLang="zh-CN" b="1" dirty="0">
                <a:latin typeface="Arial" charset="0"/>
              </a:rPr>
              <a:t> </a:t>
            </a:r>
            <a:r>
              <a:rPr lang="ru-RU" altLang="zh-CN" b="1" dirty="0" err="1">
                <a:latin typeface="Arial" charset="0"/>
              </a:rPr>
              <a:t>қашу</a:t>
            </a:r>
            <a:r>
              <a:rPr lang="ru-RU" altLang="zh-CN" b="1" dirty="0">
                <a:latin typeface="Arial" charset="0"/>
              </a:rPr>
              <a:t> </a:t>
            </a:r>
            <a:r>
              <a:rPr lang="ru-RU" altLang="zh-CN" b="1" dirty="0" err="1">
                <a:latin typeface="Arial" charset="0"/>
              </a:rPr>
              <a:t>және</a:t>
            </a:r>
            <a:r>
              <a:rPr lang="ru-RU" altLang="zh-CN" b="1" dirty="0">
                <a:latin typeface="Arial" charset="0"/>
              </a:rPr>
              <a:t> </a:t>
            </a:r>
            <a:r>
              <a:rPr lang="ru-RU" altLang="zh-CN" b="1" dirty="0" err="1">
                <a:latin typeface="Arial" charset="0"/>
              </a:rPr>
              <a:t>әскер</a:t>
            </a:r>
            <a:r>
              <a:rPr lang="ru-RU" altLang="zh-CN" b="1" dirty="0">
                <a:latin typeface="Arial" charset="0"/>
              </a:rPr>
              <a:t> </a:t>
            </a:r>
            <a:r>
              <a:rPr lang="ru-RU" altLang="zh-CN" b="1" dirty="0" err="1">
                <a:latin typeface="Arial" charset="0"/>
              </a:rPr>
              <a:t>басшылығына</a:t>
            </a:r>
            <a:r>
              <a:rPr lang="ru-RU" altLang="zh-CN" b="1" dirty="0">
                <a:latin typeface="Arial" charset="0"/>
              </a:rPr>
              <a:t> </a:t>
            </a:r>
            <a:r>
              <a:rPr lang="ru-RU" altLang="zh-CN" b="1" dirty="0" err="1">
                <a:latin typeface="Arial" charset="0"/>
              </a:rPr>
              <a:t>бағынбау</a:t>
            </a:r>
            <a:r>
              <a:rPr lang="ru-RU" altLang="zh-CN" b="1" dirty="0">
                <a:latin typeface="Arial" charset="0"/>
              </a:rPr>
              <a:t>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5EEE2A4A-E5C0-4051-BFC8-35DBEEBDE8EE}"/>
              </a:ext>
            </a:extLst>
          </p:cNvPr>
          <p:cNvSpPr/>
          <p:nvPr/>
        </p:nvSpPr>
        <p:spPr>
          <a:xfrm>
            <a:off x="0" y="548680"/>
            <a:ext cx="9097362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Қазақтың әдет-ғұрып құқығының негізгі </a:t>
            </a:r>
          </a:p>
          <a:p>
            <a:pPr algn="ctr"/>
            <a:r>
              <a:rPr lang="kk-KZ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белгілері</a:t>
            </a:r>
            <a:endParaRPr lang="ru-RU" sz="3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6"/>
          <p:cNvSpPr>
            <a:spLocks noChangeArrowheads="1"/>
          </p:cNvSpPr>
          <p:nvPr/>
        </p:nvSpPr>
        <p:spPr bwMode="auto">
          <a:xfrm>
            <a:off x="0" y="1397000"/>
            <a:ext cx="9144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zh-CN" sz="1400" dirty="0" err="1">
                <a:latin typeface="Arial" charset="0"/>
              </a:rPr>
              <a:t>Көшпелілердің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құқықтық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мәдениетінің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халық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тұрмысына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және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тіршілігіне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барынша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лайықтанған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оның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күнделікті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өмірде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қолдануына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ең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бейімделген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сүбелі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бір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бөлігі</a:t>
            </a:r>
            <a:r>
              <a:rPr lang="ru-RU" altLang="zh-CN" sz="1400" dirty="0">
                <a:latin typeface="Arial" charset="0"/>
              </a:rPr>
              <a:t> - </a:t>
            </a:r>
            <a:r>
              <a:rPr lang="ru-RU" altLang="zh-CN" sz="1400" dirty="0" err="1">
                <a:latin typeface="Arial" charset="0"/>
              </a:rPr>
              <a:t>әдет-ғұрып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құқығы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нормалары</a:t>
            </a:r>
            <a:r>
              <a:rPr lang="ru-RU" altLang="zh-CN" sz="1400" dirty="0">
                <a:latin typeface="Arial" charset="0"/>
              </a:rPr>
              <a:t> мен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институттары</a:t>
            </a:r>
            <a:r>
              <a:rPr lang="ru-RU" altLang="zh-CN" sz="1400" dirty="0">
                <a:latin typeface="Arial" charset="0"/>
              </a:rPr>
              <a:t>. Әдет-ғұрып </a:t>
            </a:r>
            <a:r>
              <a:rPr lang="ru-RU" altLang="zh-CN" sz="1400" dirty="0" err="1">
                <a:latin typeface="Arial" charset="0"/>
              </a:rPr>
              <a:t>құқығы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нормалары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тұп</a:t>
            </a:r>
            <a:r>
              <a:rPr lang="ru-RU" altLang="zh-CN" sz="1400" dirty="0">
                <a:latin typeface="Arial" charset="0"/>
              </a:rPr>
              <a:t>-тура </a:t>
            </a:r>
            <a:r>
              <a:rPr lang="ru-RU" altLang="zh-CN" sz="1400" dirty="0" err="1">
                <a:latin typeface="Arial" charset="0"/>
              </a:rPr>
              <a:t>және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дәлме-дәл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іске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асып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қолданылуға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орындалуға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арналмаған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Қоғам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мүшелеріне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оларды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бұлжытпай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орындауға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сырттан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жоғардан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міндеттелмеген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еді</a:t>
            </a:r>
            <a:r>
              <a:rPr lang="ru-RU" altLang="zh-CN" sz="1400" dirty="0">
                <a:latin typeface="Arial" charset="0"/>
              </a:rPr>
              <a:t>. Қазақ </a:t>
            </a:r>
            <a:r>
              <a:rPr lang="ru-RU" altLang="zh-CN" sz="1400" dirty="0" err="1">
                <a:latin typeface="Arial" charset="0"/>
              </a:rPr>
              <a:t>әдет-ғұрып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құқығы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нормалары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ресми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және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биресми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нысандарда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өмір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сүрді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Бидің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билігі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ханның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жарлығы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ереже-көшпелілердің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құқықтық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нормаларының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ресми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түрде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әдеттік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нормалар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өсиет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өнеге</a:t>
            </a:r>
            <a:r>
              <a:rPr lang="ru-RU" altLang="zh-CN" sz="1400" dirty="0">
                <a:latin typeface="Arial" charset="0"/>
              </a:rPr>
              <a:t>, бата, </a:t>
            </a:r>
            <a:r>
              <a:rPr lang="ru-RU" altLang="zh-CN" sz="1400" dirty="0" err="1">
                <a:latin typeface="Arial" charset="0"/>
              </a:rPr>
              <a:t>үлгілі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сөз</a:t>
            </a:r>
            <a:r>
              <a:rPr lang="ru-RU" altLang="zh-CN" sz="1400" dirty="0">
                <a:latin typeface="Arial" charset="0"/>
              </a:rPr>
              <a:t>,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нақыл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мақал-мәтел</a:t>
            </a:r>
            <a:r>
              <a:rPr lang="ru-RU" altLang="zh-CN" sz="1400" dirty="0">
                <a:latin typeface="Arial" charset="0"/>
              </a:rPr>
              <a:t>, афоризм </a:t>
            </a:r>
            <a:r>
              <a:rPr lang="ru-RU" altLang="zh-CN" sz="1400" dirty="0" err="1">
                <a:latin typeface="Arial" charset="0"/>
              </a:rPr>
              <a:t>бейнесін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иеленді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Бидің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билігі</a:t>
            </a:r>
            <a:r>
              <a:rPr lang="ru-RU" altLang="zh-CN" sz="1400" dirty="0">
                <a:latin typeface="Arial" charset="0"/>
              </a:rPr>
              <a:t> - </a:t>
            </a:r>
            <a:r>
              <a:rPr lang="ru-RU" altLang="zh-CN" sz="1400" dirty="0" err="1">
                <a:latin typeface="Arial" charset="0"/>
              </a:rPr>
              <a:t>әдет-ғұрып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құқығы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нормаларының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ұзына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бойғы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өмір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сүру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тарихына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тән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құбылыс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Құқықтық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мәнге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ие</a:t>
            </a:r>
            <a:r>
              <a:rPr lang="ru-RU" altLang="zh-CN" sz="1400" dirty="0">
                <a:latin typeface="Arial" charset="0"/>
              </a:rPr>
              <a:t> хан </a:t>
            </a:r>
            <a:r>
              <a:rPr lang="ru-RU" altLang="zh-CN" sz="1400" dirty="0" err="1">
                <a:latin typeface="Arial" charset="0"/>
              </a:rPr>
              <a:t>жарлықтары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көшпелі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қазақ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қоғамындағы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ерекше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құбылыстардың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бірі</a:t>
            </a:r>
            <a:r>
              <a:rPr lang="ru-RU" altLang="zh-CN" sz="1400" dirty="0">
                <a:latin typeface="Arial" charset="0"/>
              </a:rPr>
              <a:t>. Хан </a:t>
            </a:r>
            <a:r>
              <a:rPr lang="ru-RU" altLang="zh-CN" sz="1400" dirty="0" err="1">
                <a:latin typeface="Arial" charset="0"/>
              </a:rPr>
              <a:t>жарлықтары</a:t>
            </a:r>
            <a:r>
              <a:rPr lang="ru-RU" altLang="zh-CN" sz="1400" dirty="0">
                <a:latin typeface="Arial" charset="0"/>
              </a:rPr>
              <a:t> алым-</a:t>
            </a:r>
            <a:r>
              <a:rPr lang="ru-RU" altLang="zh-CN" sz="1400" dirty="0" err="1">
                <a:latin typeface="Arial" charset="0"/>
              </a:rPr>
              <a:t>салық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төлеу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астана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таңдау</a:t>
            </a:r>
            <a:r>
              <a:rPr lang="ru-RU" altLang="zh-CN" sz="1400" dirty="0">
                <a:latin typeface="Arial" charset="0"/>
              </a:rPr>
              <a:t>,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әскер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ісі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көшу-қону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мәселелерін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реттеу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салаларында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біршама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орын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алды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>
                <a:latin typeface="Arial" charset="0"/>
              </a:rPr>
              <a:t>«Хан устанавливал с согласия и по совету верхушки феодалов важнейшие</a:t>
            </a:r>
          </a:p>
          <a:p>
            <a:pPr algn="ctr"/>
            <a:r>
              <a:rPr lang="ru-RU" altLang="zh-CN" sz="1400" dirty="0">
                <a:latin typeface="Arial" charset="0"/>
              </a:rPr>
              <a:t>государственные налоги и другие сборы и порядок их взыскания», - </a:t>
            </a:r>
            <a:r>
              <a:rPr lang="ru-RU" altLang="zh-CN" sz="1400" dirty="0" err="1">
                <a:latin typeface="Arial" charset="0"/>
              </a:rPr>
              <a:t>дейді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Т.М.Культелеев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еңбегі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>
                <a:latin typeface="Arial" charset="0"/>
              </a:rPr>
              <a:t>Қазақ </a:t>
            </a:r>
            <a:r>
              <a:rPr lang="ru-RU" altLang="zh-CN" sz="1400" dirty="0" err="1">
                <a:latin typeface="Arial" charset="0"/>
              </a:rPr>
              <a:t>әдет-ғұрып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құқығы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нормаларының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келесі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бір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тарихи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нысаны</a:t>
            </a:r>
            <a:r>
              <a:rPr lang="ru-RU" altLang="zh-CN" sz="1400" dirty="0">
                <a:latin typeface="Arial" charset="0"/>
              </a:rPr>
              <a:t> –</a:t>
            </a:r>
          </a:p>
          <a:p>
            <a:pPr algn="ctr"/>
            <a:r>
              <a:rPr lang="ru-RU" altLang="zh-CN" sz="1400" dirty="0">
                <a:latin typeface="Arial" charset="0"/>
              </a:rPr>
              <a:t>«</a:t>
            </a:r>
            <a:r>
              <a:rPr lang="ru-RU" altLang="zh-CN" sz="1400" dirty="0" err="1">
                <a:latin typeface="Arial" charset="0"/>
              </a:rPr>
              <a:t>жолдар</a:t>
            </a:r>
            <a:r>
              <a:rPr lang="ru-RU" altLang="zh-CN" sz="1400" dirty="0">
                <a:latin typeface="Arial" charset="0"/>
              </a:rPr>
              <a:t>». Сахара </a:t>
            </a:r>
            <a:r>
              <a:rPr lang="ru-RU" altLang="zh-CN" sz="1400" dirty="0" err="1">
                <a:latin typeface="Arial" charset="0"/>
              </a:rPr>
              <a:t>жұрты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мұндай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құқықтық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құжаттардың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екі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түрін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біледі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Бірі</a:t>
            </a:r>
            <a:r>
              <a:rPr lang="ru-RU" altLang="zh-CN" sz="1400" dirty="0">
                <a:latin typeface="Arial" charset="0"/>
              </a:rPr>
              <a:t> – «</a:t>
            </a:r>
            <a:r>
              <a:rPr lang="ru-RU" altLang="zh-CN" sz="1400" dirty="0" err="1">
                <a:latin typeface="Arial" charset="0"/>
              </a:rPr>
              <a:t>Қасым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ханның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қасқа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жолы</a:t>
            </a:r>
            <a:r>
              <a:rPr lang="ru-RU" altLang="zh-CN" sz="1400" dirty="0">
                <a:latin typeface="Arial" charset="0"/>
              </a:rPr>
              <a:t>» (1511-1523) </a:t>
            </a:r>
            <a:r>
              <a:rPr lang="ru-RU" altLang="zh-CN" sz="1400" dirty="0" err="1">
                <a:latin typeface="Arial" charset="0"/>
              </a:rPr>
              <a:t>болса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екіншісі</a:t>
            </a:r>
            <a:r>
              <a:rPr lang="ru-RU" altLang="zh-CN" sz="1400" dirty="0">
                <a:latin typeface="Arial" charset="0"/>
              </a:rPr>
              <a:t> – «</a:t>
            </a:r>
            <a:r>
              <a:rPr lang="ru-RU" altLang="zh-CN" sz="1400" dirty="0" err="1">
                <a:latin typeface="Arial" charset="0"/>
              </a:rPr>
              <a:t>Есім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ханның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ескі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жолы</a:t>
            </a:r>
            <a:r>
              <a:rPr lang="ru-RU" altLang="zh-CN" sz="1400" dirty="0">
                <a:latin typeface="Arial" charset="0"/>
              </a:rPr>
              <a:t>» (1598-1645).</a:t>
            </a:r>
          </a:p>
          <a:p>
            <a:pPr algn="ctr"/>
            <a:r>
              <a:rPr lang="ru-RU" altLang="zh-CN" sz="1400" dirty="0">
                <a:latin typeface="Arial" charset="0"/>
              </a:rPr>
              <a:t>«</a:t>
            </a:r>
            <a:r>
              <a:rPr lang="ru-RU" altLang="zh-CN" sz="1400" dirty="0" err="1">
                <a:latin typeface="Arial" charset="0"/>
              </a:rPr>
              <a:t>Жолдар</a:t>
            </a:r>
            <a:r>
              <a:rPr lang="ru-RU" altLang="zh-CN" sz="1400" dirty="0">
                <a:latin typeface="Arial" charset="0"/>
              </a:rPr>
              <a:t>» - </a:t>
            </a:r>
            <a:r>
              <a:rPr lang="ru-RU" altLang="zh-CN" sz="1400" dirty="0" err="1">
                <a:latin typeface="Arial" charset="0"/>
              </a:rPr>
              <a:t>көшпелі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қоғамдағы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орталық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мемлекеттік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биліктің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жеке</a:t>
            </a:r>
            <a:r>
              <a:rPr lang="ru-RU" altLang="zh-CN" sz="1400" dirty="0">
                <a:latin typeface="Arial" charset="0"/>
              </a:rPr>
              <a:t>-дара </a:t>
            </a:r>
            <a:r>
              <a:rPr lang="ru-RU" altLang="zh-CN" sz="1400" dirty="0" err="1">
                <a:latin typeface="Arial" charset="0"/>
              </a:rPr>
              <a:t>дербестенуінің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бір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көрінісі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оның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қалыптасқан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құқықтық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мәдениетті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жаугершілік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әскери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заманға</a:t>
            </a:r>
            <a:r>
              <a:rPr lang="ru-RU" altLang="zh-CN" sz="1400" dirty="0">
                <a:latin typeface="Arial" charset="0"/>
              </a:rPr>
              <a:t> сай </a:t>
            </a:r>
            <a:r>
              <a:rPr lang="ru-RU" altLang="zh-CN" sz="1400" dirty="0" err="1">
                <a:latin typeface="Arial" charset="0"/>
              </a:rPr>
              <a:t>бейімдеп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пайдалануға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талпыныс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жасауының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нышаны</a:t>
            </a:r>
            <a:r>
              <a:rPr lang="ru-RU" altLang="zh-CN" sz="1400" dirty="0">
                <a:latin typeface="Arial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900E2A82-F651-4176-98C7-6621B5E251DA}"/>
              </a:ext>
            </a:extLst>
          </p:cNvPr>
          <p:cNvSpPr/>
          <p:nvPr/>
        </p:nvSpPr>
        <p:spPr>
          <a:xfrm>
            <a:off x="-1623169" y="73561"/>
            <a:ext cx="123903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Әдет-ғұрып құқығындағы </a:t>
            </a:r>
          </a:p>
          <a:p>
            <a:pPr algn="ctr"/>
            <a:r>
              <a:rPr lang="ru-RU" sz="40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нормалар</a:t>
            </a:r>
            <a:r>
              <a:rPr lang="ru-RU" sz="40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 мен </a:t>
            </a:r>
            <a:r>
              <a:rPr lang="ru-RU" sz="40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қағидалар</a:t>
            </a:r>
            <a:endParaRPr lang="ru-RU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5"/>
          <p:cNvSpPr>
            <a:spLocks noChangeArrowheads="1"/>
          </p:cNvSpPr>
          <p:nvPr/>
        </p:nvSpPr>
        <p:spPr bwMode="auto">
          <a:xfrm>
            <a:off x="0" y="1268413"/>
            <a:ext cx="9144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zh-CN" sz="1400" b="1" dirty="0">
                <a:latin typeface="Arial" charset="0"/>
              </a:rPr>
              <a:t>Қазақ </a:t>
            </a:r>
            <a:r>
              <a:rPr lang="ru-RU" altLang="zh-CN" sz="1400" b="1" dirty="0" err="1">
                <a:latin typeface="Arial" charset="0"/>
              </a:rPr>
              <a:t>халқының</a:t>
            </a:r>
            <a:r>
              <a:rPr lang="ru-RU" altLang="zh-CN" sz="1400" b="1" dirty="0">
                <a:latin typeface="Arial" charset="0"/>
              </a:rPr>
              <a:t> да </a:t>
            </a:r>
            <a:r>
              <a:rPr lang="ru-RU" altLang="zh-CN" sz="1400" b="1" dirty="0" err="1">
                <a:latin typeface="Arial" charset="0"/>
              </a:rPr>
              <a:t>ертеден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қалыптасқан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өзіндік</a:t>
            </a:r>
            <a:r>
              <a:rPr lang="ru-RU" altLang="zh-CN" sz="1400" b="1" dirty="0">
                <a:latin typeface="Arial" charset="0"/>
              </a:rPr>
              <a:t> ел </a:t>
            </a:r>
            <a:r>
              <a:rPr lang="ru-RU" altLang="zh-CN" sz="1400" b="1" dirty="0" err="1">
                <a:latin typeface="Arial" charset="0"/>
              </a:rPr>
              <a:t>басқару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жүйелері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 err="1">
                <a:latin typeface="Arial" charset="0"/>
              </a:rPr>
              <a:t>болған</a:t>
            </a:r>
            <a:r>
              <a:rPr lang="ru-RU" altLang="zh-CN" sz="1400" b="1" dirty="0">
                <a:latin typeface="Arial" charset="0"/>
              </a:rPr>
              <a:t>. </a:t>
            </a:r>
            <a:r>
              <a:rPr lang="ru-RU" altLang="zh-CN" sz="1400" b="1" dirty="0" err="1">
                <a:latin typeface="Arial" charset="0"/>
              </a:rPr>
              <a:t>Олар</a:t>
            </a:r>
            <a:r>
              <a:rPr lang="ru-RU" altLang="zh-CN" sz="1400" b="1" dirty="0">
                <a:latin typeface="Arial" charset="0"/>
              </a:rPr>
              <a:t>: ел </a:t>
            </a:r>
            <a:r>
              <a:rPr lang="ru-RU" altLang="zh-CN" sz="1400" b="1" dirty="0" err="1">
                <a:latin typeface="Arial" charset="0"/>
              </a:rPr>
              <a:t>басшысы</a:t>
            </a:r>
            <a:r>
              <a:rPr lang="ru-RU" altLang="zh-CN" sz="1400" b="1" dirty="0">
                <a:latin typeface="Arial" charset="0"/>
              </a:rPr>
              <a:t>-ханы, </a:t>
            </a:r>
            <a:r>
              <a:rPr lang="ru-RU" altLang="zh-CN" sz="1400" b="1" dirty="0" err="1">
                <a:latin typeface="Arial" charset="0"/>
              </a:rPr>
              <a:t>елдің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тыныштығын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ойлаған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ерлері</a:t>
            </a:r>
            <a:r>
              <a:rPr lang="ru-RU" altLang="zh-CN" sz="1400" b="1" dirty="0">
                <a:latin typeface="Arial" charset="0"/>
              </a:rPr>
              <a:t>, </a:t>
            </a:r>
            <a:r>
              <a:rPr lang="ru-RU" altLang="zh-CN" sz="1400" b="1" dirty="0" err="1">
                <a:latin typeface="Arial" charset="0"/>
              </a:rPr>
              <a:t>сөзін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 err="1">
                <a:latin typeface="Arial" charset="0"/>
              </a:rPr>
              <a:t>сөйлеген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шешен-билері</a:t>
            </a:r>
            <a:r>
              <a:rPr lang="ru-RU" altLang="zh-CN" sz="1400" b="1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b="1" dirty="0">
                <a:latin typeface="Arial" charset="0"/>
              </a:rPr>
              <a:t>Қазақ </a:t>
            </a:r>
            <a:r>
              <a:rPr lang="ru-RU" altLang="zh-CN" sz="1400" b="1" dirty="0" err="1">
                <a:latin typeface="Arial" charset="0"/>
              </a:rPr>
              <a:t>халқының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тарихында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билер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институтының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алар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орны</a:t>
            </a:r>
            <a:r>
              <a:rPr lang="ru-RU" altLang="zh-CN" sz="1400" b="1" dirty="0">
                <a:latin typeface="Arial" charset="0"/>
              </a:rPr>
              <a:t> мен </a:t>
            </a:r>
            <a:r>
              <a:rPr lang="ru-RU" altLang="zh-CN" sz="1400" b="1" dirty="0" err="1">
                <a:latin typeface="Arial" charset="0"/>
              </a:rPr>
              <a:t>үлес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 err="1">
                <a:latin typeface="Arial" charset="0"/>
              </a:rPr>
              <a:t>салмағы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айрықша</a:t>
            </a:r>
            <a:r>
              <a:rPr lang="ru-RU" altLang="zh-CN" sz="1400" b="1" dirty="0">
                <a:latin typeface="Arial" charset="0"/>
              </a:rPr>
              <a:t>. </a:t>
            </a:r>
            <a:r>
              <a:rPr lang="ru-RU" altLang="zh-CN" sz="1400" b="1" dirty="0" err="1">
                <a:latin typeface="Arial" charset="0"/>
              </a:rPr>
              <a:t>Себебі</a:t>
            </a:r>
            <a:r>
              <a:rPr lang="ru-RU" altLang="zh-CN" sz="1400" b="1" dirty="0">
                <a:latin typeface="Arial" charset="0"/>
              </a:rPr>
              <a:t>, </a:t>
            </a:r>
            <a:r>
              <a:rPr lang="ru-RU" altLang="zh-CN" sz="1400" b="1" dirty="0" err="1">
                <a:latin typeface="Arial" charset="0"/>
              </a:rPr>
              <a:t>мемлекеттің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саяси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және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әлеуметтік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қалпын</a:t>
            </a:r>
            <a:r>
              <a:rPr lang="ru-RU" altLang="zh-CN" sz="1400" b="1" dirty="0">
                <a:latin typeface="Arial" charset="0"/>
              </a:rPr>
              <a:t> тек</a:t>
            </a:r>
          </a:p>
          <a:p>
            <a:pPr algn="ctr"/>
            <a:r>
              <a:rPr lang="ru-RU" altLang="zh-CN" sz="1400" b="1" dirty="0" err="1">
                <a:latin typeface="Arial" charset="0"/>
              </a:rPr>
              <a:t>қана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ғұрыптық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құқық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емес</a:t>
            </a:r>
            <a:r>
              <a:rPr lang="ru-RU" altLang="zh-CN" sz="1400" b="1" dirty="0">
                <a:latin typeface="Arial" charset="0"/>
              </a:rPr>
              <a:t>, </a:t>
            </a:r>
            <a:r>
              <a:rPr lang="ru-RU" altLang="zh-CN" sz="1400" b="1" dirty="0" err="1">
                <a:latin typeface="Arial" charset="0"/>
              </a:rPr>
              <a:t>сол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сияқты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рухани-мәдени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салт-дәстүр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негізінде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>
                <a:latin typeface="Arial" charset="0"/>
              </a:rPr>
              <a:t>де </a:t>
            </a:r>
            <a:r>
              <a:rPr lang="ru-RU" altLang="zh-CN" sz="1400" b="1" dirty="0" err="1">
                <a:latin typeface="Arial" charset="0"/>
              </a:rPr>
              <a:t>ұштастыра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әрі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теңдестіре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отырып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қамтамасыз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етуші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бірден-бір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құрылым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 err="1">
                <a:latin typeface="Arial" charset="0"/>
              </a:rPr>
              <a:t>ретінде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дәстүрлі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билер</a:t>
            </a:r>
            <a:r>
              <a:rPr lang="ru-RU" altLang="zh-CN" sz="1400" b="1" dirty="0">
                <a:latin typeface="Arial" charset="0"/>
              </a:rPr>
              <a:t> институты </a:t>
            </a:r>
            <a:r>
              <a:rPr lang="ru-RU" altLang="zh-CN" sz="1400" b="1" dirty="0" err="1">
                <a:latin typeface="Arial" charset="0"/>
              </a:rPr>
              <a:t>орасан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зор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рөл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атқарды</a:t>
            </a:r>
            <a:r>
              <a:rPr lang="ru-RU" altLang="zh-CN" sz="1400" b="1" dirty="0">
                <a:latin typeface="Arial" charset="0"/>
              </a:rPr>
              <a:t>. </a:t>
            </a:r>
            <a:r>
              <a:rPr lang="ru-RU" altLang="zh-CN" sz="1400" b="1" dirty="0" err="1">
                <a:latin typeface="Arial" charset="0"/>
              </a:rPr>
              <a:t>Ол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мемлекеттік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 err="1">
                <a:latin typeface="Arial" charset="0"/>
              </a:rPr>
              <a:t>басқару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жүйесімен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тығыз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астасып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жатыр</a:t>
            </a:r>
            <a:r>
              <a:rPr lang="ru-RU" altLang="zh-CN" sz="1400" b="1" dirty="0">
                <a:latin typeface="Arial" charset="0"/>
              </a:rPr>
              <a:t>, </a:t>
            </a:r>
            <a:r>
              <a:rPr lang="ru-RU" altLang="zh-CN" sz="1400" b="1" dirty="0" err="1">
                <a:latin typeface="Arial" charset="0"/>
              </a:rPr>
              <a:t>сондықтан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халық</a:t>
            </a:r>
            <a:r>
              <a:rPr lang="ru-RU" altLang="zh-CN" sz="1400" b="1" dirty="0">
                <a:latin typeface="Arial" charset="0"/>
              </a:rPr>
              <a:t> пен </a:t>
            </a:r>
            <a:r>
              <a:rPr lang="ru-RU" altLang="zh-CN" sz="1400" b="1" dirty="0" err="1">
                <a:latin typeface="Arial" charset="0"/>
              </a:rPr>
              <a:t>билеуші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 err="1">
                <a:latin typeface="Arial" charset="0"/>
              </a:rPr>
              <a:t>топтардың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белгілі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бір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әлеуметтік-саяси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құндылықтар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төңірегінде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топтасуына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 err="1">
                <a:latin typeface="Arial" charset="0"/>
              </a:rPr>
              <a:t>тікелей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ықпал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еткені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анық</a:t>
            </a:r>
            <a:r>
              <a:rPr lang="ru-RU" altLang="zh-CN" sz="1400" b="1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b="1" dirty="0" err="1">
                <a:latin typeface="Arial" charset="0"/>
              </a:rPr>
              <a:t>Қазіргі</a:t>
            </a:r>
            <a:r>
              <a:rPr lang="ru-RU" altLang="zh-CN" sz="1400" b="1" dirty="0">
                <a:latin typeface="Arial" charset="0"/>
              </a:rPr>
              <a:t>  </a:t>
            </a:r>
            <a:r>
              <a:rPr lang="ru-RU" altLang="zh-CN" sz="1400" b="1" dirty="0" err="1">
                <a:latin typeface="Arial" charset="0"/>
              </a:rPr>
              <a:t>күні</a:t>
            </a:r>
            <a:r>
              <a:rPr lang="ru-RU" altLang="zh-CN" sz="1400" b="1" dirty="0">
                <a:latin typeface="Arial" charset="0"/>
              </a:rPr>
              <a:t>  «би»  </a:t>
            </a:r>
            <a:r>
              <a:rPr lang="ru-RU" altLang="zh-CN" sz="1400" b="1" dirty="0" err="1">
                <a:latin typeface="Arial" charset="0"/>
              </a:rPr>
              <a:t>сөзінің</a:t>
            </a:r>
            <a:r>
              <a:rPr lang="ru-RU" altLang="zh-CN" sz="1400" b="1" dirty="0">
                <a:latin typeface="Arial" charset="0"/>
              </a:rPr>
              <a:t>  </a:t>
            </a:r>
            <a:r>
              <a:rPr lang="ru-RU" altLang="zh-CN" sz="1400" b="1" dirty="0" err="1">
                <a:latin typeface="Arial" charset="0"/>
              </a:rPr>
              <a:t>этимологиясы</a:t>
            </a:r>
            <a:r>
              <a:rPr lang="ru-RU" altLang="zh-CN" sz="1400" b="1" dirty="0">
                <a:latin typeface="Arial" charset="0"/>
              </a:rPr>
              <a:t>  </a:t>
            </a:r>
            <a:r>
              <a:rPr lang="ru-RU" altLang="zh-CN" sz="1400" b="1" dirty="0" err="1">
                <a:latin typeface="Arial" charset="0"/>
              </a:rPr>
              <a:t>жайлы</a:t>
            </a:r>
            <a:r>
              <a:rPr lang="ru-RU" altLang="zh-CN" sz="1400" b="1" dirty="0">
                <a:latin typeface="Arial" charset="0"/>
              </a:rPr>
              <a:t>  </a:t>
            </a:r>
            <a:r>
              <a:rPr lang="ru-RU" altLang="zh-CN" sz="1400" b="1" dirty="0" err="1">
                <a:latin typeface="Arial" charset="0"/>
              </a:rPr>
              <a:t>бірауызды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 err="1">
                <a:latin typeface="Arial" charset="0"/>
              </a:rPr>
              <a:t>келісіп-пішілген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пікір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жоқ</a:t>
            </a:r>
            <a:r>
              <a:rPr lang="ru-RU" altLang="zh-CN" sz="1400" b="1" dirty="0">
                <a:latin typeface="Arial" charset="0"/>
              </a:rPr>
              <a:t>. </a:t>
            </a:r>
            <a:r>
              <a:rPr lang="ru-RU" altLang="zh-CN" sz="1400" b="1" dirty="0" err="1">
                <a:latin typeface="Arial" charset="0"/>
              </a:rPr>
              <a:t>Бұл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мәселеге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алғаш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көңіл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аударған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Г.Вамбери</a:t>
            </a:r>
            <a:r>
              <a:rPr lang="ru-RU" altLang="zh-CN" sz="1400" b="1" dirty="0">
                <a:latin typeface="Arial" charset="0"/>
              </a:rPr>
              <a:t>,</a:t>
            </a:r>
          </a:p>
          <a:p>
            <a:pPr algn="ctr"/>
            <a:r>
              <a:rPr lang="ru-RU" altLang="zh-CN" sz="1400" b="1" dirty="0" err="1">
                <a:latin typeface="Arial" charset="0"/>
              </a:rPr>
              <a:t>В.Радлов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тәрізді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ғалымдар</a:t>
            </a:r>
            <a:r>
              <a:rPr lang="ru-RU" altLang="zh-CN" sz="1400" b="1" dirty="0">
                <a:latin typeface="Arial" charset="0"/>
              </a:rPr>
              <a:t> «би» </a:t>
            </a:r>
            <a:r>
              <a:rPr lang="ru-RU" altLang="zh-CN" sz="1400" b="1" dirty="0" err="1">
                <a:latin typeface="Arial" charset="0"/>
              </a:rPr>
              <a:t>сөзінің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төркінін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көне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түркі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тілінің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билікті</a:t>
            </a:r>
            <a:r>
              <a:rPr lang="ru-RU" altLang="zh-CN" sz="1400" b="1" dirty="0">
                <a:latin typeface="Arial" charset="0"/>
              </a:rPr>
              <a:t>,</a:t>
            </a:r>
          </a:p>
          <a:p>
            <a:pPr algn="ctr"/>
            <a:r>
              <a:rPr lang="ru-RU" altLang="zh-CN" sz="1400" b="1" dirty="0" err="1">
                <a:latin typeface="Arial" charset="0"/>
              </a:rPr>
              <a:t>жоғарылықты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білдіретін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мағынасынан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іздесе</a:t>
            </a:r>
            <a:r>
              <a:rPr lang="ru-RU" altLang="zh-CN" sz="1400" b="1" dirty="0">
                <a:latin typeface="Arial" charset="0"/>
              </a:rPr>
              <a:t>, </a:t>
            </a:r>
            <a:r>
              <a:rPr lang="ru-RU" altLang="zh-CN" sz="1400" b="1" dirty="0" err="1">
                <a:latin typeface="Arial" charset="0"/>
              </a:rPr>
              <a:t>мұны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Құрбанғали</a:t>
            </a:r>
            <a:r>
              <a:rPr lang="ru-RU" altLang="zh-CN" sz="1400" b="1" dirty="0">
                <a:latin typeface="Arial" charset="0"/>
              </a:rPr>
              <a:t> Халид «би-</a:t>
            </a:r>
          </a:p>
          <a:p>
            <a:pPr algn="ctr"/>
            <a:r>
              <a:rPr lang="ru-RU" altLang="zh-CN" sz="1400" b="1" dirty="0" err="1">
                <a:latin typeface="Arial" charset="0"/>
              </a:rPr>
              <a:t>бектен</a:t>
            </a:r>
            <a:r>
              <a:rPr lang="ru-RU" altLang="zh-CN" sz="1400" b="1" dirty="0">
                <a:latin typeface="Arial" charset="0"/>
              </a:rPr>
              <a:t>», «бек-</a:t>
            </a:r>
            <a:r>
              <a:rPr lang="ru-RU" altLang="zh-CN" sz="1400" b="1" dirty="0" err="1">
                <a:latin typeface="Arial" charset="0"/>
              </a:rPr>
              <a:t>бүнектен</a:t>
            </a:r>
            <a:r>
              <a:rPr lang="ru-RU" altLang="zh-CN" sz="1400" b="1" dirty="0">
                <a:latin typeface="Arial" charset="0"/>
              </a:rPr>
              <a:t>», - </a:t>
            </a:r>
            <a:r>
              <a:rPr lang="ru-RU" altLang="zh-CN" sz="1400" b="1" dirty="0" err="1">
                <a:latin typeface="Arial" charset="0"/>
              </a:rPr>
              <a:t>деп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көрсетеді</a:t>
            </a:r>
            <a:r>
              <a:rPr lang="ru-RU" altLang="zh-CN" sz="1400" b="1" dirty="0">
                <a:latin typeface="Arial" charset="0"/>
              </a:rPr>
              <a:t> (</a:t>
            </a:r>
            <a:r>
              <a:rPr lang="ru-RU" altLang="zh-CN" sz="1400" b="1" dirty="0" err="1">
                <a:latin typeface="Arial" charset="0"/>
              </a:rPr>
              <a:t>қысқарған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атаулар</a:t>
            </a:r>
            <a:r>
              <a:rPr lang="ru-RU" altLang="zh-CN" sz="1400" b="1" dirty="0">
                <a:latin typeface="Arial" charset="0"/>
              </a:rPr>
              <a:t>). </a:t>
            </a:r>
            <a:r>
              <a:rPr lang="ru-RU" altLang="zh-CN" sz="1400" b="1" dirty="0" err="1">
                <a:latin typeface="Arial" charset="0"/>
              </a:rPr>
              <a:t>Қарастырылып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 err="1">
                <a:latin typeface="Arial" charset="0"/>
              </a:rPr>
              <a:t>өткен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ғылыми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болжамдардың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айналып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келгенде</a:t>
            </a:r>
            <a:r>
              <a:rPr lang="ru-RU" altLang="zh-CN" sz="1400" b="1" dirty="0">
                <a:latin typeface="Arial" charset="0"/>
              </a:rPr>
              <a:t>, </a:t>
            </a:r>
            <a:r>
              <a:rPr lang="ru-RU" altLang="zh-CN" sz="1400" b="1" dirty="0" err="1">
                <a:latin typeface="Arial" charset="0"/>
              </a:rPr>
              <a:t>бір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ғана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пікір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төңірегінде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 err="1">
                <a:latin typeface="Arial" charset="0"/>
              </a:rPr>
              <a:t>тоқайласып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жатқанын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аңғару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қиын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емес</a:t>
            </a:r>
            <a:r>
              <a:rPr lang="ru-RU" altLang="zh-CN" sz="1400" b="1" dirty="0">
                <a:latin typeface="Arial" charset="0"/>
              </a:rPr>
              <a:t>. «Би» </a:t>
            </a:r>
            <a:r>
              <a:rPr lang="ru-RU" altLang="zh-CN" sz="1400" b="1" dirty="0" err="1">
                <a:latin typeface="Arial" charset="0"/>
              </a:rPr>
              <a:t>сөзі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ежелгі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түркінің</a:t>
            </a:r>
            <a:r>
              <a:rPr lang="ru-RU" altLang="zh-CN" sz="1400" b="1" dirty="0">
                <a:latin typeface="Arial" charset="0"/>
              </a:rPr>
              <a:t> «бек»</a:t>
            </a:r>
          </a:p>
          <a:p>
            <a:pPr algn="ctr"/>
            <a:r>
              <a:rPr lang="ru-RU" altLang="zh-CN" sz="1400" b="1" dirty="0" err="1">
                <a:latin typeface="Arial" charset="0"/>
              </a:rPr>
              <a:t>сөзінен</a:t>
            </a:r>
            <a:r>
              <a:rPr lang="ru-RU" altLang="zh-CN" sz="1400" b="1" dirty="0">
                <a:latin typeface="Arial" charset="0"/>
              </a:rPr>
              <a:t> бас </a:t>
            </a:r>
            <a:r>
              <a:rPr lang="ru-RU" altLang="zh-CN" sz="1400" b="1" dirty="0" err="1">
                <a:latin typeface="Arial" charset="0"/>
              </a:rPr>
              <a:t>алады</a:t>
            </a:r>
            <a:r>
              <a:rPr lang="ru-RU" altLang="zh-CN" sz="1400" b="1" dirty="0">
                <a:latin typeface="Arial" charset="0"/>
              </a:rPr>
              <a:t> да, </a:t>
            </a:r>
            <a:r>
              <a:rPr lang="ru-RU" altLang="zh-CN" sz="1400" b="1" dirty="0" err="1">
                <a:latin typeface="Arial" charset="0"/>
              </a:rPr>
              <a:t>негізінен</a:t>
            </a:r>
            <a:r>
              <a:rPr lang="ru-RU" altLang="zh-CN" sz="1400" b="1" dirty="0">
                <a:latin typeface="Arial" charset="0"/>
              </a:rPr>
              <a:t> «</a:t>
            </a:r>
            <a:r>
              <a:rPr lang="ru-RU" altLang="zh-CN" sz="1400" b="1" dirty="0" err="1">
                <a:latin typeface="Arial" charset="0"/>
              </a:rPr>
              <a:t>басқару</a:t>
            </a:r>
            <a:r>
              <a:rPr lang="ru-RU" altLang="zh-CN" sz="1400" b="1" dirty="0">
                <a:latin typeface="Arial" charset="0"/>
              </a:rPr>
              <a:t>», «</a:t>
            </a:r>
            <a:r>
              <a:rPr lang="ru-RU" altLang="zh-CN" sz="1400" b="1" dirty="0" err="1">
                <a:latin typeface="Arial" charset="0"/>
              </a:rPr>
              <a:t>билеу</a:t>
            </a:r>
            <a:r>
              <a:rPr lang="ru-RU" altLang="zh-CN" sz="1400" b="1" dirty="0">
                <a:latin typeface="Arial" charset="0"/>
              </a:rPr>
              <a:t>»,        «</a:t>
            </a:r>
            <a:r>
              <a:rPr lang="ru-RU" altLang="zh-CN" sz="1400" b="1" dirty="0" err="1">
                <a:latin typeface="Arial" charset="0"/>
              </a:rPr>
              <a:t>билік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ету</a:t>
            </a:r>
            <a:r>
              <a:rPr lang="ru-RU" altLang="zh-CN" sz="1400" b="1" dirty="0">
                <a:latin typeface="Arial" charset="0"/>
              </a:rPr>
              <a:t>»</a:t>
            </a:r>
          </a:p>
          <a:p>
            <a:pPr algn="ctr"/>
            <a:r>
              <a:rPr lang="ru-RU" altLang="zh-CN" sz="1400" b="1" dirty="0" err="1">
                <a:latin typeface="Arial" charset="0"/>
              </a:rPr>
              <a:t>ұғымдарын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білдіреді</a:t>
            </a:r>
            <a:r>
              <a:rPr lang="ru-RU" altLang="zh-CN" sz="1400" b="1" dirty="0">
                <a:latin typeface="Arial" charset="0"/>
              </a:rPr>
              <a:t>. </a:t>
            </a:r>
            <a:r>
              <a:rPr lang="ru-RU" altLang="zh-CN" sz="1400" b="1" dirty="0" err="1">
                <a:latin typeface="Arial" charset="0"/>
              </a:rPr>
              <a:t>Олай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болса</a:t>
            </a:r>
            <a:r>
              <a:rPr lang="ru-RU" altLang="zh-CN" sz="1400" b="1" dirty="0">
                <a:latin typeface="Arial" charset="0"/>
              </a:rPr>
              <a:t> би </a:t>
            </a:r>
            <a:r>
              <a:rPr lang="ru-RU" altLang="zh-CN" sz="1400" b="1" dirty="0" err="1">
                <a:latin typeface="Arial" charset="0"/>
              </a:rPr>
              <a:t>терминінің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пайда</a:t>
            </a:r>
            <a:r>
              <a:rPr lang="ru-RU" altLang="zh-CN" sz="1400" b="1" dirty="0">
                <a:latin typeface="Arial" charset="0"/>
              </a:rPr>
              <a:t> болу </a:t>
            </a:r>
            <a:r>
              <a:rPr lang="ru-RU" altLang="zh-CN" sz="1400" b="1" dirty="0" err="1">
                <a:latin typeface="Arial" charset="0"/>
              </a:rPr>
              <a:t>уақыты</a:t>
            </a:r>
            <a:r>
              <a:rPr lang="ru-RU" altLang="zh-CN" sz="1400" b="1" dirty="0">
                <a:latin typeface="Arial" charset="0"/>
              </a:rPr>
              <a:t> да </a:t>
            </a:r>
            <a:r>
              <a:rPr lang="ru-RU" altLang="zh-CN" sz="1400" b="1" dirty="0" err="1">
                <a:latin typeface="Arial" charset="0"/>
              </a:rPr>
              <a:t>ежелгі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 err="1">
                <a:latin typeface="Arial" charset="0"/>
              </a:rPr>
              <a:t>түркі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заманына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тірелетіні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даусыз</a:t>
            </a:r>
            <a:r>
              <a:rPr lang="ru-RU" altLang="zh-CN" sz="1400" b="1" dirty="0">
                <a:latin typeface="Arial" charset="0"/>
              </a:rPr>
              <a:t>. </a:t>
            </a:r>
            <a:r>
              <a:rPr lang="ru-RU" altLang="zh-CN" sz="1400" b="1" dirty="0" err="1">
                <a:latin typeface="Arial" charset="0"/>
              </a:rPr>
              <a:t>Көшпелі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тұрмыс-тіршілік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үрдісіне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 err="1">
                <a:latin typeface="Arial" charset="0"/>
              </a:rPr>
              <a:t>сүйенген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қоғам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жағдайындағы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билер</a:t>
            </a:r>
            <a:r>
              <a:rPr lang="ru-RU" altLang="zh-CN" sz="1400" b="1" dirty="0">
                <a:latin typeface="Arial" charset="0"/>
              </a:rPr>
              <a:t> институты </a:t>
            </a:r>
            <a:r>
              <a:rPr lang="ru-RU" altLang="zh-CN" sz="1400" b="1" dirty="0" err="1">
                <a:latin typeface="Arial" charset="0"/>
              </a:rPr>
              <a:t>дегеніміздің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өзі</a:t>
            </a:r>
            <a:r>
              <a:rPr lang="ru-RU" altLang="zh-CN" sz="1400" b="1" dirty="0">
                <a:latin typeface="Arial" charset="0"/>
              </a:rPr>
              <a:t>, </a:t>
            </a:r>
            <a:r>
              <a:rPr lang="ru-RU" altLang="zh-CN" sz="1400" b="1" dirty="0" err="1">
                <a:latin typeface="Arial" charset="0"/>
              </a:rPr>
              <a:t>ең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алдымен</a:t>
            </a:r>
            <a:r>
              <a:rPr lang="ru-RU" altLang="zh-CN" sz="1400" b="1" dirty="0">
                <a:latin typeface="Arial" charset="0"/>
              </a:rPr>
              <a:t>,</a:t>
            </a:r>
          </a:p>
          <a:p>
            <a:pPr algn="ctr"/>
            <a:r>
              <a:rPr lang="ru-RU" altLang="zh-CN" sz="1400" b="1" dirty="0" err="1">
                <a:latin typeface="Arial" charset="0"/>
              </a:rPr>
              <a:t>мұрагерлік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заңына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негізделген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дәстүрлі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аристократиялық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билік-хандық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 err="1">
                <a:latin typeface="Arial" charset="0"/>
              </a:rPr>
              <a:t>институтына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қарағанда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халықтың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қайнаған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ортасының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өзі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тарихи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 err="1">
                <a:latin typeface="Arial" charset="0"/>
              </a:rPr>
              <a:t>қалыптастырып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шығарған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демократиялық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билік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тұтқасы</a:t>
            </a:r>
            <a:r>
              <a:rPr lang="ru-RU" altLang="zh-CN" sz="1400" b="1" dirty="0">
                <a:latin typeface="Arial" charset="0"/>
              </a:rPr>
              <a:t>.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51A16731-110C-4113-AE58-6FFCBC5C4806}"/>
              </a:ext>
            </a:extLst>
          </p:cNvPr>
          <p:cNvSpPr/>
          <p:nvPr/>
        </p:nvSpPr>
        <p:spPr>
          <a:xfrm>
            <a:off x="-91220" y="208287"/>
            <a:ext cx="923522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/>
                <a:cs typeface="Times New Roman"/>
              </a:rPr>
              <a:t>Қазақ </a:t>
            </a:r>
            <a:r>
              <a:rPr lang="ru-RU" sz="44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/>
                <a:cs typeface="Times New Roman"/>
              </a:rPr>
              <a:t>қоғамындағы</a:t>
            </a:r>
            <a:r>
              <a:rPr lang="ru-RU" sz="44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44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/>
                <a:cs typeface="Times New Roman"/>
              </a:rPr>
              <a:t>билер</a:t>
            </a:r>
            <a:r>
              <a:rPr lang="ru-RU" sz="44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44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/>
                <a:cs typeface="Times New Roman"/>
              </a:rPr>
              <a:t>қызметі</a:t>
            </a:r>
            <a:endParaRPr lang="ru-RU" sz="4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5"/>
          <p:cNvSpPr>
            <a:spLocks noChangeArrowheads="1"/>
          </p:cNvSpPr>
          <p:nvPr/>
        </p:nvSpPr>
        <p:spPr bwMode="auto">
          <a:xfrm>
            <a:off x="0" y="1892300"/>
            <a:ext cx="9144000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zh-CN" sz="1400" b="1" dirty="0">
                <a:latin typeface="Arial" charset="0"/>
              </a:rPr>
              <a:t>1. </a:t>
            </a:r>
            <a:r>
              <a:rPr lang="ru-RU" altLang="zh-CN" sz="1400" b="1" dirty="0" err="1">
                <a:latin typeface="Arial" charset="0"/>
              </a:rPr>
              <a:t>Сонау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түркілер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заманынан</a:t>
            </a:r>
            <a:r>
              <a:rPr lang="ru-RU" altLang="zh-CN" sz="1400" b="1" dirty="0">
                <a:latin typeface="Arial" charset="0"/>
              </a:rPr>
              <a:t> ХІІ </a:t>
            </a:r>
            <a:r>
              <a:rPr lang="ru-RU" altLang="zh-CN" sz="1400" b="1" dirty="0" err="1">
                <a:latin typeface="Arial" charset="0"/>
              </a:rPr>
              <a:t>ғасырға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дейін</a:t>
            </a:r>
            <a:r>
              <a:rPr lang="ru-RU" altLang="zh-CN" sz="1400" b="1" dirty="0">
                <a:latin typeface="Arial" charset="0"/>
              </a:rPr>
              <a:t>. </a:t>
            </a:r>
            <a:r>
              <a:rPr lang="ru-RU" altLang="zh-CN" sz="1400" b="1" dirty="0" err="1">
                <a:latin typeface="Arial" charset="0"/>
              </a:rPr>
              <a:t>Қазіргі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Қазақстан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 err="1">
                <a:latin typeface="Arial" charset="0"/>
              </a:rPr>
              <a:t>территориясында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қалыптасқан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көшпелі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қоғамдардың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кезеңіндегі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ақсақалдар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 err="1">
                <a:latin typeface="Arial" charset="0"/>
              </a:rPr>
              <a:t>көшпелі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қоғамдардың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алғашқы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кезеңіндегі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ақсақалдар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кеңесі</a:t>
            </a:r>
            <a:r>
              <a:rPr lang="ru-RU" altLang="zh-CN" sz="1400" b="1" dirty="0">
                <a:latin typeface="Arial" charset="0"/>
              </a:rPr>
              <a:t>, </a:t>
            </a:r>
            <a:r>
              <a:rPr lang="ru-RU" altLang="zh-CN" sz="1400" b="1" dirty="0" err="1">
                <a:latin typeface="Arial" charset="0"/>
              </a:rPr>
              <a:t>ру-тайпалық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 err="1">
                <a:latin typeface="Arial" charset="0"/>
              </a:rPr>
              <a:t>құрылымның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өзін-өзі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басқару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тәрізді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қоғамдық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тетігі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ретінде</a:t>
            </a:r>
            <a:r>
              <a:rPr lang="ru-RU" altLang="zh-CN" sz="1400" b="1" dirty="0">
                <a:latin typeface="Arial" charset="0"/>
              </a:rPr>
              <a:t> бек, би</a:t>
            </a:r>
          </a:p>
          <a:p>
            <a:pPr algn="ctr"/>
            <a:r>
              <a:rPr lang="ru-RU" altLang="zh-CN" sz="1400" b="1" dirty="0" err="1">
                <a:latin typeface="Arial" charset="0"/>
              </a:rPr>
              <a:t>институттарының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пайда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болуының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негізгі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алғы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шарты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болып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табылады</a:t>
            </a:r>
            <a:r>
              <a:rPr lang="ru-RU" altLang="zh-CN" sz="1400" b="1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b="1" dirty="0">
                <a:latin typeface="Arial" charset="0"/>
              </a:rPr>
              <a:t>2. ХІІ-ХІУ </a:t>
            </a:r>
            <a:r>
              <a:rPr lang="ru-RU" altLang="zh-CN" sz="1400" b="1" dirty="0" err="1">
                <a:latin typeface="Arial" charset="0"/>
              </a:rPr>
              <a:t>ғасырды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қамтиды</a:t>
            </a:r>
            <a:r>
              <a:rPr lang="ru-RU" altLang="zh-CN" sz="1400" b="1" dirty="0">
                <a:latin typeface="Arial" charset="0"/>
              </a:rPr>
              <a:t>. </a:t>
            </a:r>
            <a:r>
              <a:rPr lang="ru-RU" altLang="zh-CN" sz="1400" b="1" dirty="0" err="1">
                <a:latin typeface="Arial" charset="0"/>
              </a:rPr>
              <a:t>Бұл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кезеңде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билер</a:t>
            </a:r>
            <a:r>
              <a:rPr lang="ru-RU" altLang="zh-CN" sz="1400" b="1" dirty="0">
                <a:latin typeface="Arial" charset="0"/>
              </a:rPr>
              <a:t> институты </a:t>
            </a:r>
            <a:r>
              <a:rPr lang="ru-RU" altLang="zh-CN" sz="1400" b="1" dirty="0" err="1">
                <a:latin typeface="Arial" charset="0"/>
              </a:rPr>
              <a:t>одан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әрі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 err="1">
                <a:latin typeface="Arial" charset="0"/>
              </a:rPr>
              <a:t>етек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жая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бастады</a:t>
            </a:r>
            <a:r>
              <a:rPr lang="ru-RU" altLang="zh-CN" sz="1400" b="1" dirty="0">
                <a:latin typeface="Arial" charset="0"/>
              </a:rPr>
              <a:t>, </a:t>
            </a:r>
            <a:r>
              <a:rPr lang="ru-RU" altLang="zh-CN" sz="1400" b="1" dirty="0" err="1">
                <a:latin typeface="Arial" charset="0"/>
              </a:rPr>
              <a:t>бірақ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мұнда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билер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институтының</a:t>
            </a:r>
            <a:r>
              <a:rPr lang="ru-RU" altLang="zh-CN" sz="1400" b="1" dirty="0">
                <a:latin typeface="Arial" charset="0"/>
              </a:rPr>
              <a:t> ара-</a:t>
            </a:r>
            <a:r>
              <a:rPr lang="ru-RU" altLang="zh-CN" sz="1400" b="1" dirty="0" err="1">
                <a:latin typeface="Arial" charset="0"/>
              </a:rPr>
              <a:t>жігі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әлеуметтік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 err="1">
                <a:latin typeface="Arial" charset="0"/>
              </a:rPr>
              <a:t>өмірдің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жоғарғы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сатысындағы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басқару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жүйесінен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ажырамаған</a:t>
            </a:r>
            <a:r>
              <a:rPr lang="ru-RU" altLang="zh-CN" sz="1400" b="1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b="1" dirty="0">
                <a:latin typeface="Arial" charset="0"/>
              </a:rPr>
              <a:t>3. ХУ-ХУІ </a:t>
            </a:r>
            <a:r>
              <a:rPr lang="ru-RU" altLang="zh-CN" sz="1400" b="1" dirty="0" err="1">
                <a:latin typeface="Arial" charset="0"/>
              </a:rPr>
              <a:t>ғасырлар</a:t>
            </a:r>
            <a:r>
              <a:rPr lang="ru-RU" altLang="zh-CN" sz="1400" b="1" dirty="0">
                <a:latin typeface="Arial" charset="0"/>
              </a:rPr>
              <a:t>. </a:t>
            </a:r>
            <a:r>
              <a:rPr lang="ru-RU" altLang="zh-CN" sz="1400" b="1" dirty="0" err="1">
                <a:latin typeface="Arial" charset="0"/>
              </a:rPr>
              <a:t>Бұл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аралықта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қазақ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хандығының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негізі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қаланып</a:t>
            </a:r>
            <a:r>
              <a:rPr lang="ru-RU" altLang="zh-CN" sz="1400" b="1" dirty="0">
                <a:latin typeface="Arial" charset="0"/>
              </a:rPr>
              <a:t>,</a:t>
            </a:r>
          </a:p>
          <a:p>
            <a:pPr algn="ctr"/>
            <a:r>
              <a:rPr lang="ru-RU" altLang="zh-CN" sz="1400" b="1" dirty="0" err="1">
                <a:latin typeface="Arial" charset="0"/>
              </a:rPr>
              <a:t>билер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институтының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түпкілікті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қалыптасып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болуы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жүрді</a:t>
            </a:r>
            <a:r>
              <a:rPr lang="ru-RU" altLang="zh-CN" sz="1400" b="1" dirty="0">
                <a:latin typeface="Arial" charset="0"/>
              </a:rPr>
              <a:t>. </a:t>
            </a:r>
            <a:r>
              <a:rPr lang="ru-RU" altLang="zh-CN" sz="1400" b="1" dirty="0" err="1">
                <a:latin typeface="Arial" charset="0"/>
              </a:rPr>
              <a:t>Сондықтан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ноғай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 err="1">
                <a:latin typeface="Arial" charset="0"/>
              </a:rPr>
              <a:t>ордасының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саяси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құрлысы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билердің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ең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жоғарғы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мемлекеттік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лауазымдық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 err="1">
                <a:latin typeface="Arial" charset="0"/>
              </a:rPr>
              <a:t>болғандығын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айтуға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болады</a:t>
            </a:r>
            <a:r>
              <a:rPr lang="ru-RU" altLang="zh-CN" sz="1400" b="1" dirty="0">
                <a:latin typeface="Arial" charset="0"/>
              </a:rPr>
              <a:t>. </a:t>
            </a:r>
            <a:r>
              <a:rPr lang="ru-RU" altLang="zh-CN" sz="1400" b="1" dirty="0" err="1">
                <a:latin typeface="Arial" charset="0"/>
              </a:rPr>
              <a:t>Алайда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бұл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дәуірде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билер</a:t>
            </a:r>
            <a:r>
              <a:rPr lang="ru-RU" altLang="zh-CN" sz="1400" b="1" dirty="0">
                <a:latin typeface="Arial" charset="0"/>
              </a:rPr>
              <a:t> институты </a:t>
            </a:r>
            <a:r>
              <a:rPr lang="ru-RU" altLang="zh-CN" sz="1400" b="1" dirty="0" err="1">
                <a:latin typeface="Arial" charset="0"/>
              </a:rPr>
              <a:t>хандық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 err="1">
                <a:latin typeface="Arial" charset="0"/>
              </a:rPr>
              <a:t>инстутынан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әлі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нақты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бөліне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қоймағанды</a:t>
            </a:r>
            <a:r>
              <a:rPr lang="ru-RU" altLang="zh-CN" sz="1400" b="1" dirty="0">
                <a:latin typeface="Arial" charset="0"/>
              </a:rPr>
              <a:t>, </a:t>
            </a:r>
            <a:r>
              <a:rPr lang="ru-RU" altLang="zh-CN" sz="1400" b="1" dirty="0" err="1">
                <a:latin typeface="Arial" charset="0"/>
              </a:rPr>
              <a:t>сондықтан</a:t>
            </a:r>
            <a:r>
              <a:rPr lang="ru-RU" altLang="zh-CN" sz="1400" b="1" dirty="0">
                <a:latin typeface="Arial" charset="0"/>
              </a:rPr>
              <a:t> да </a:t>
            </a:r>
            <a:r>
              <a:rPr lang="ru-RU" altLang="zh-CN" sz="1400" b="1" dirty="0" err="1">
                <a:latin typeface="Arial" charset="0"/>
              </a:rPr>
              <a:t>сөз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болып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отырған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 err="1">
                <a:latin typeface="Arial" charset="0"/>
              </a:rPr>
              <a:t>кезеңде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билер</a:t>
            </a:r>
            <a:r>
              <a:rPr lang="ru-RU" altLang="zh-CN" sz="1400" b="1" dirty="0">
                <a:latin typeface="Arial" charset="0"/>
              </a:rPr>
              <a:t> институты «батыр», «</a:t>
            </a:r>
            <a:r>
              <a:rPr lang="ru-RU" altLang="zh-CN" sz="1400" b="1" dirty="0" err="1">
                <a:latin typeface="Arial" charset="0"/>
              </a:rPr>
              <a:t>жырау</a:t>
            </a:r>
            <a:r>
              <a:rPr lang="ru-RU" altLang="zh-CN" sz="1400" b="1" dirty="0">
                <a:latin typeface="Arial" charset="0"/>
              </a:rPr>
              <a:t>» </a:t>
            </a:r>
            <a:r>
              <a:rPr lang="ru-RU" altLang="zh-CN" sz="1400" b="1" dirty="0" err="1">
                <a:latin typeface="Arial" charset="0"/>
              </a:rPr>
              <a:t>институттарымен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тығыз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астасып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 err="1">
                <a:latin typeface="Arial" charset="0"/>
              </a:rPr>
              <a:t>жатыр</a:t>
            </a:r>
            <a:r>
              <a:rPr lang="ru-RU" altLang="zh-CN" sz="1400" b="1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b="1" dirty="0">
                <a:latin typeface="Arial" charset="0"/>
              </a:rPr>
              <a:t>4. ХУІ-ХІХ </a:t>
            </a:r>
            <a:r>
              <a:rPr lang="ru-RU" altLang="zh-CN" sz="1400" b="1" dirty="0" err="1">
                <a:latin typeface="Arial" charset="0"/>
              </a:rPr>
              <a:t>ғасырлар</a:t>
            </a:r>
            <a:r>
              <a:rPr lang="ru-RU" altLang="zh-CN" sz="1400" b="1" dirty="0">
                <a:latin typeface="Arial" charset="0"/>
              </a:rPr>
              <a:t>. </a:t>
            </a:r>
            <a:r>
              <a:rPr lang="ru-RU" altLang="zh-CN" sz="1400" b="1" dirty="0" err="1">
                <a:latin typeface="Arial" charset="0"/>
              </a:rPr>
              <a:t>Әсіресе</a:t>
            </a:r>
            <a:r>
              <a:rPr lang="ru-RU" altLang="zh-CN" sz="1400" b="1" dirty="0">
                <a:latin typeface="Arial" charset="0"/>
              </a:rPr>
              <a:t> ХУІІ </a:t>
            </a:r>
            <a:r>
              <a:rPr lang="ru-RU" altLang="zh-CN" sz="1400" b="1" dirty="0" err="1">
                <a:latin typeface="Arial" charset="0"/>
              </a:rPr>
              <a:t>ғасырдың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екінші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жартысынан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>
                <a:latin typeface="Arial" charset="0"/>
              </a:rPr>
              <a:t>ХУІІІ </a:t>
            </a:r>
            <a:r>
              <a:rPr lang="ru-RU" altLang="zh-CN" sz="1400" b="1" dirty="0" err="1">
                <a:latin typeface="Arial" charset="0"/>
              </a:rPr>
              <a:t>ғасырдың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алғашқы</a:t>
            </a:r>
            <a:r>
              <a:rPr lang="ru-RU" altLang="zh-CN" sz="1400" b="1" dirty="0">
                <a:latin typeface="Arial" charset="0"/>
              </a:rPr>
              <a:t> он </a:t>
            </a:r>
            <a:r>
              <a:rPr lang="ru-RU" altLang="zh-CN" sz="1400" b="1" dirty="0" err="1">
                <a:latin typeface="Arial" charset="0"/>
              </a:rPr>
              <a:t>жылдығында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билер</a:t>
            </a:r>
            <a:r>
              <a:rPr lang="ru-RU" altLang="zh-CN" sz="1400" b="1" dirty="0">
                <a:latin typeface="Arial" charset="0"/>
              </a:rPr>
              <a:t> институты </a:t>
            </a:r>
            <a:r>
              <a:rPr lang="ru-RU" altLang="zh-CN" sz="1400" b="1" dirty="0" err="1">
                <a:latin typeface="Arial" charset="0"/>
              </a:rPr>
              <a:t>шырқау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шегіне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 err="1">
                <a:latin typeface="Arial" charset="0"/>
              </a:rPr>
              <a:t>жетті</a:t>
            </a:r>
            <a:r>
              <a:rPr lang="ru-RU" altLang="zh-CN" sz="1400" b="1" dirty="0">
                <a:latin typeface="Arial" charset="0"/>
              </a:rPr>
              <a:t>. </a:t>
            </a:r>
            <a:r>
              <a:rPr lang="ru-RU" altLang="zh-CN" sz="1400" b="1" dirty="0" err="1">
                <a:latin typeface="Arial" charset="0"/>
              </a:rPr>
              <a:t>Бұл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тұстағы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билер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институтының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тарихи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функциясы</a:t>
            </a:r>
            <a:r>
              <a:rPr lang="ru-RU" altLang="zh-CN" sz="1400" b="1" dirty="0">
                <a:latin typeface="Arial" charset="0"/>
              </a:rPr>
              <a:t> – </a:t>
            </a:r>
            <a:r>
              <a:rPr lang="ru-RU" altLang="zh-CN" sz="1400" b="1" dirty="0" err="1">
                <a:latin typeface="Arial" charset="0"/>
              </a:rPr>
              <a:t>бір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жағынан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ру</a:t>
            </a:r>
            <a:r>
              <a:rPr lang="ru-RU" altLang="zh-CN" sz="1400" b="1" dirty="0">
                <a:latin typeface="Arial" charset="0"/>
              </a:rPr>
              <a:t>-</a:t>
            </a:r>
          </a:p>
          <a:p>
            <a:pPr algn="ctr"/>
            <a:r>
              <a:rPr lang="ru-RU" altLang="zh-CN" sz="1400" b="1" dirty="0" err="1">
                <a:latin typeface="Arial" charset="0"/>
              </a:rPr>
              <a:t>тайпалық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қарым-қатынастарды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реттеп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отырушы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әлеуметтік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тетік</a:t>
            </a:r>
            <a:r>
              <a:rPr lang="ru-RU" altLang="zh-CN" sz="1400" b="1" dirty="0">
                <a:latin typeface="Arial" charset="0"/>
              </a:rPr>
              <a:t>, </a:t>
            </a:r>
            <a:r>
              <a:rPr lang="ru-RU" altLang="zh-CN" sz="1400" b="1" dirty="0" err="1">
                <a:latin typeface="Arial" charset="0"/>
              </a:rPr>
              <a:t>екінші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 err="1">
                <a:latin typeface="Arial" charset="0"/>
              </a:rPr>
              <a:t>жағынан</a:t>
            </a:r>
            <a:r>
              <a:rPr lang="ru-RU" altLang="zh-CN" sz="1400" b="1" dirty="0">
                <a:latin typeface="Arial" charset="0"/>
              </a:rPr>
              <a:t>, </a:t>
            </a:r>
            <a:r>
              <a:rPr lang="ru-RU" altLang="zh-CN" sz="1400" b="1" dirty="0" err="1">
                <a:latin typeface="Arial" charset="0"/>
              </a:rPr>
              <a:t>аристократиялық</a:t>
            </a:r>
            <a:r>
              <a:rPr lang="ru-RU" altLang="zh-CN" sz="1400" b="1" dirty="0">
                <a:latin typeface="Arial" charset="0"/>
              </a:rPr>
              <a:t> хан </a:t>
            </a:r>
            <a:r>
              <a:rPr lang="ru-RU" altLang="zh-CN" sz="1400" b="1" dirty="0" err="1">
                <a:latin typeface="Arial" charset="0"/>
              </a:rPr>
              <a:t>билігін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теңдестіріп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отырушы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саяси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тетік</a:t>
            </a:r>
            <a:r>
              <a:rPr lang="ru-RU" altLang="zh-CN" sz="1400" b="1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b="1" dirty="0" err="1">
                <a:latin typeface="Arial" charset="0"/>
              </a:rPr>
              <a:t>Қазақ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мемлекеттігі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тарихында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билердің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орны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әр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дәуірдің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тарихи</a:t>
            </a:r>
            <a:endParaRPr lang="ru-RU" altLang="zh-CN" sz="1400" b="1" dirty="0">
              <a:latin typeface="Arial" charset="0"/>
            </a:endParaRPr>
          </a:p>
          <a:p>
            <a:pPr algn="ctr"/>
            <a:r>
              <a:rPr lang="ru-RU" altLang="zh-CN" sz="1400" b="1" dirty="0" err="1">
                <a:latin typeface="Arial" charset="0"/>
              </a:rPr>
              <a:t>оқиғасымен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мәні</a:t>
            </a:r>
            <a:r>
              <a:rPr lang="ru-RU" altLang="zh-CN" sz="1400" b="1" dirty="0">
                <a:latin typeface="Arial" charset="0"/>
              </a:rPr>
              <a:t> арта </a:t>
            </a:r>
            <a:r>
              <a:rPr lang="ru-RU" altLang="zh-CN" sz="1400" b="1" dirty="0" err="1">
                <a:latin typeface="Arial" charset="0"/>
              </a:rPr>
              <a:t>түсіп</a:t>
            </a:r>
            <a:r>
              <a:rPr lang="ru-RU" altLang="zh-CN" sz="1400" b="1" dirty="0">
                <a:latin typeface="Arial" charset="0"/>
              </a:rPr>
              <a:t>, </a:t>
            </a:r>
            <a:r>
              <a:rPr lang="ru-RU" altLang="zh-CN" sz="1400" b="1" dirty="0" err="1">
                <a:latin typeface="Arial" charset="0"/>
              </a:rPr>
              <a:t>ірі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тұлғаларға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айналғаны</a:t>
            </a:r>
            <a:r>
              <a:rPr lang="ru-RU" altLang="zh-CN" sz="1400" b="1" dirty="0">
                <a:latin typeface="Arial" charset="0"/>
              </a:rPr>
              <a:t> </a:t>
            </a:r>
            <a:r>
              <a:rPr lang="ru-RU" altLang="zh-CN" sz="1400" b="1" dirty="0" err="1">
                <a:latin typeface="Arial" charset="0"/>
              </a:rPr>
              <a:t>анық</a:t>
            </a:r>
            <a:r>
              <a:rPr lang="ru-RU" altLang="zh-CN" sz="1400" b="1" dirty="0">
                <a:latin typeface="Arial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584A1D-3BEC-4B0F-99A5-BCEFD1AB3F5D}"/>
              </a:ext>
            </a:extLst>
          </p:cNvPr>
          <p:cNvSpPr/>
          <p:nvPr/>
        </p:nvSpPr>
        <p:spPr>
          <a:xfrm>
            <a:off x="13066" y="193675"/>
            <a:ext cx="924387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ХУІІІ </a:t>
            </a:r>
            <a:r>
              <a:rPr lang="ru-RU" sz="36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ғасырға</a:t>
            </a:r>
            <a:r>
              <a:rPr lang="ru-RU" sz="36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 </a:t>
            </a:r>
            <a:r>
              <a:rPr lang="ru-RU" sz="36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дейін</a:t>
            </a:r>
            <a:endParaRPr lang="ru-RU" sz="3600" b="1" kern="10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билер</a:t>
            </a:r>
            <a:r>
              <a:rPr lang="ru-RU" sz="36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 институты </a:t>
            </a:r>
            <a:r>
              <a:rPr lang="ru-RU" sz="36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бірнеше</a:t>
            </a:r>
            <a:r>
              <a:rPr lang="ru-RU" sz="36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 </a:t>
            </a:r>
            <a:r>
              <a:rPr lang="ru-RU" sz="36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сатыдан</a:t>
            </a:r>
            <a:r>
              <a:rPr lang="ru-RU" sz="36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 </a:t>
            </a:r>
            <a:r>
              <a:rPr lang="ru-RU" sz="36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өтті</a:t>
            </a:r>
            <a:endParaRPr lang="ru-RU" sz="3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5"/>
          <p:cNvSpPr>
            <a:spLocks noChangeArrowheads="1"/>
          </p:cNvSpPr>
          <p:nvPr/>
        </p:nvSpPr>
        <p:spPr bwMode="auto">
          <a:xfrm>
            <a:off x="0" y="1408948"/>
            <a:ext cx="9144000" cy="544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zh-CN" sz="1300" b="1" dirty="0">
                <a:latin typeface="Arial" charset="0"/>
              </a:rPr>
              <a:t>Би – </a:t>
            </a:r>
            <a:r>
              <a:rPr lang="ru-RU" altLang="zh-CN" sz="1300" b="1" dirty="0" err="1">
                <a:latin typeface="Arial" charset="0"/>
              </a:rPr>
              <a:t>көсем</a:t>
            </a:r>
            <a:r>
              <a:rPr lang="ru-RU" altLang="zh-CN" sz="1300" b="1" dirty="0">
                <a:latin typeface="Arial" charset="0"/>
              </a:rPr>
              <a:t>.</a:t>
            </a:r>
          </a:p>
          <a:p>
            <a:pPr algn="ctr"/>
            <a:r>
              <a:rPr lang="ru-RU" altLang="zh-CN" sz="1300" dirty="0" err="1">
                <a:latin typeface="Arial" charset="0"/>
              </a:rPr>
              <a:t>Ол</a:t>
            </a:r>
            <a:r>
              <a:rPr lang="ru-RU" altLang="zh-CN" sz="1300" dirty="0">
                <a:latin typeface="Arial" charset="0"/>
              </a:rPr>
              <a:t> – </a:t>
            </a:r>
            <a:r>
              <a:rPr lang="ru-RU" altLang="zh-CN" sz="1300" dirty="0" err="1">
                <a:latin typeface="Arial" charset="0"/>
              </a:rPr>
              <a:t>көпті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көрген</a:t>
            </a:r>
            <a:r>
              <a:rPr lang="ru-RU" altLang="zh-CN" sz="1300" dirty="0">
                <a:latin typeface="Arial" charset="0"/>
              </a:rPr>
              <a:t>, </a:t>
            </a:r>
            <a:r>
              <a:rPr lang="ru-RU" altLang="zh-CN" sz="1300" dirty="0" err="1">
                <a:latin typeface="Arial" charset="0"/>
              </a:rPr>
              <a:t>яғни</a:t>
            </a:r>
            <a:r>
              <a:rPr lang="ru-RU" altLang="zh-CN" sz="1300" dirty="0">
                <a:latin typeface="Arial" charset="0"/>
              </a:rPr>
              <a:t>, «</a:t>
            </a:r>
            <a:r>
              <a:rPr lang="ru-RU" altLang="zh-CN" sz="1300" dirty="0" err="1">
                <a:latin typeface="Arial" charset="0"/>
              </a:rPr>
              <a:t>көре-көре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көсем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болған</a:t>
            </a:r>
            <a:r>
              <a:rPr lang="ru-RU" altLang="zh-CN" sz="1300" dirty="0">
                <a:latin typeface="Arial" charset="0"/>
              </a:rPr>
              <a:t>» </a:t>
            </a:r>
            <a:r>
              <a:rPr lang="ru-RU" altLang="zh-CN" sz="1300" dirty="0" err="1">
                <a:latin typeface="Arial" charset="0"/>
              </a:rPr>
              <a:t>көкірек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көзі</a:t>
            </a:r>
            <a:endParaRPr lang="ru-RU" altLang="zh-CN" sz="1300" dirty="0">
              <a:latin typeface="Arial" charset="0"/>
            </a:endParaRPr>
          </a:p>
          <a:p>
            <a:pPr algn="ctr"/>
            <a:r>
              <a:rPr lang="ru-RU" altLang="zh-CN" sz="1300" dirty="0" err="1">
                <a:latin typeface="Arial" charset="0"/>
              </a:rPr>
              <a:t>қиядағыны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шалатын</a:t>
            </a:r>
            <a:r>
              <a:rPr lang="ru-RU" altLang="zh-CN" sz="1300" dirty="0">
                <a:latin typeface="Arial" charset="0"/>
              </a:rPr>
              <a:t>, оны </a:t>
            </a:r>
            <a:r>
              <a:rPr lang="ru-RU" altLang="zh-CN" sz="1300" dirty="0" err="1">
                <a:latin typeface="Arial" charset="0"/>
              </a:rPr>
              <a:t>оралуы</a:t>
            </a:r>
            <a:r>
              <a:rPr lang="ru-RU" altLang="zh-CN" sz="1300" dirty="0">
                <a:latin typeface="Arial" charset="0"/>
              </a:rPr>
              <a:t>, </a:t>
            </a:r>
            <a:r>
              <a:rPr lang="ru-RU" altLang="zh-CN" sz="1300" dirty="0" err="1">
                <a:latin typeface="Arial" charset="0"/>
              </a:rPr>
              <a:t>көнені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ғана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көріп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қоймай</a:t>
            </a:r>
            <a:r>
              <a:rPr lang="ru-RU" altLang="zh-CN" sz="1300" dirty="0">
                <a:latin typeface="Arial" charset="0"/>
              </a:rPr>
              <a:t>, </a:t>
            </a:r>
            <a:r>
              <a:rPr lang="ru-RU" altLang="zh-CN" sz="1300" dirty="0" err="1">
                <a:latin typeface="Arial" charset="0"/>
              </a:rPr>
              <a:t>болашақты</a:t>
            </a:r>
            <a:r>
              <a:rPr lang="ru-RU" altLang="zh-CN" sz="1300" dirty="0">
                <a:latin typeface="Arial" charset="0"/>
              </a:rPr>
              <a:t> да</a:t>
            </a:r>
          </a:p>
          <a:p>
            <a:pPr algn="ctr"/>
            <a:r>
              <a:rPr lang="ru-RU" altLang="zh-CN" sz="1300" dirty="0">
                <a:latin typeface="Arial" charset="0"/>
              </a:rPr>
              <a:t>тап </a:t>
            </a:r>
            <a:r>
              <a:rPr lang="ru-RU" altLang="zh-CN" sz="1300" dirty="0" err="1">
                <a:latin typeface="Arial" charset="0"/>
              </a:rPr>
              <a:t>басып</a:t>
            </a:r>
            <a:r>
              <a:rPr lang="ru-RU" altLang="zh-CN" sz="1300" dirty="0">
                <a:latin typeface="Arial" charset="0"/>
              </a:rPr>
              <a:t>, </a:t>
            </a:r>
            <a:r>
              <a:rPr lang="ru-RU" altLang="zh-CN" sz="1300" dirty="0" err="1">
                <a:latin typeface="Arial" charset="0"/>
              </a:rPr>
              <a:t>болжам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жасай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алатын</a:t>
            </a:r>
            <a:r>
              <a:rPr lang="ru-RU" altLang="zh-CN" sz="1300" dirty="0">
                <a:latin typeface="Arial" charset="0"/>
              </a:rPr>
              <a:t>, </a:t>
            </a:r>
            <a:r>
              <a:rPr lang="ru-RU" altLang="zh-CN" sz="1300" dirty="0" err="1">
                <a:latin typeface="Arial" charset="0"/>
              </a:rPr>
              <a:t>әрдайым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халық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көңілінен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шығатын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жан</a:t>
            </a:r>
            <a:endParaRPr lang="ru-RU" altLang="zh-CN" sz="1300" dirty="0">
              <a:latin typeface="Arial" charset="0"/>
            </a:endParaRPr>
          </a:p>
          <a:p>
            <a:pPr algn="ctr"/>
            <a:r>
              <a:rPr lang="ru-RU" altLang="zh-CN" sz="1300" dirty="0" err="1">
                <a:latin typeface="Arial" charset="0"/>
              </a:rPr>
              <a:t>болуы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шарт</a:t>
            </a:r>
            <a:r>
              <a:rPr lang="ru-RU" altLang="zh-CN" sz="1300" dirty="0">
                <a:latin typeface="Arial" charset="0"/>
              </a:rPr>
              <a:t>.</a:t>
            </a:r>
          </a:p>
          <a:p>
            <a:pPr algn="ctr"/>
            <a:r>
              <a:rPr lang="ru-RU" altLang="zh-CN" sz="1300" b="1" dirty="0">
                <a:latin typeface="Arial" charset="0"/>
              </a:rPr>
              <a:t>Би – </a:t>
            </a:r>
            <a:r>
              <a:rPr lang="ru-RU" altLang="zh-CN" sz="1300" b="1" dirty="0" err="1">
                <a:latin typeface="Arial" charset="0"/>
              </a:rPr>
              <a:t>шешен</a:t>
            </a:r>
            <a:r>
              <a:rPr lang="ru-RU" altLang="zh-CN" sz="1300" b="1" dirty="0">
                <a:latin typeface="Arial" charset="0"/>
              </a:rPr>
              <a:t>.</a:t>
            </a:r>
          </a:p>
          <a:p>
            <a:pPr algn="ctr"/>
            <a:r>
              <a:rPr lang="ru-RU" altLang="zh-CN" sz="1300" dirty="0" err="1">
                <a:latin typeface="Arial" charset="0"/>
              </a:rPr>
              <a:t>Ол</a:t>
            </a:r>
            <a:r>
              <a:rPr lang="ru-RU" altLang="zh-CN" sz="1300" dirty="0">
                <a:latin typeface="Arial" charset="0"/>
              </a:rPr>
              <a:t> – </a:t>
            </a:r>
            <a:r>
              <a:rPr lang="ru-RU" altLang="zh-CN" sz="1300" dirty="0" err="1">
                <a:latin typeface="Arial" charset="0"/>
              </a:rPr>
              <a:t>сара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сөздің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саңлағы</a:t>
            </a:r>
            <a:r>
              <a:rPr lang="ru-RU" altLang="zh-CN" sz="1300" dirty="0">
                <a:latin typeface="Arial" charset="0"/>
              </a:rPr>
              <a:t>. </a:t>
            </a:r>
            <a:r>
              <a:rPr lang="ru-RU" altLang="zh-CN" sz="1300" dirty="0" err="1">
                <a:latin typeface="Arial" charset="0"/>
              </a:rPr>
              <a:t>Бірде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астарлап</a:t>
            </a:r>
            <a:r>
              <a:rPr lang="ru-RU" altLang="zh-CN" sz="1300" dirty="0">
                <a:latin typeface="Arial" charset="0"/>
              </a:rPr>
              <a:t>, </a:t>
            </a:r>
            <a:r>
              <a:rPr lang="ru-RU" altLang="zh-CN" sz="1300" dirty="0" err="1">
                <a:latin typeface="Arial" charset="0"/>
              </a:rPr>
              <a:t>бірде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мысқылдап</a:t>
            </a:r>
            <a:r>
              <a:rPr lang="ru-RU" altLang="zh-CN" sz="1300" dirty="0">
                <a:latin typeface="Arial" charset="0"/>
              </a:rPr>
              <a:t>, </a:t>
            </a:r>
            <a:r>
              <a:rPr lang="ru-RU" altLang="zh-CN" sz="1300" dirty="0" err="1">
                <a:latin typeface="Arial" charset="0"/>
              </a:rPr>
              <a:t>сүйектен</a:t>
            </a:r>
            <a:endParaRPr lang="ru-RU" altLang="zh-CN" sz="1300" dirty="0">
              <a:latin typeface="Arial" charset="0"/>
            </a:endParaRPr>
          </a:p>
          <a:p>
            <a:pPr algn="ctr"/>
            <a:r>
              <a:rPr lang="ru-RU" altLang="zh-CN" sz="1300" dirty="0" err="1">
                <a:latin typeface="Arial" charset="0"/>
              </a:rPr>
              <a:t>өткізіп</a:t>
            </a:r>
            <a:r>
              <a:rPr lang="ru-RU" altLang="zh-CN" sz="1300" dirty="0">
                <a:latin typeface="Arial" charset="0"/>
              </a:rPr>
              <a:t>, </a:t>
            </a:r>
            <a:r>
              <a:rPr lang="ru-RU" altLang="zh-CN" sz="1300" dirty="0" err="1">
                <a:latin typeface="Arial" charset="0"/>
              </a:rPr>
              <a:t>мақсатпен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бауыздап</a:t>
            </a:r>
            <a:r>
              <a:rPr lang="ru-RU" altLang="zh-CN" sz="1300" dirty="0">
                <a:latin typeface="Arial" charset="0"/>
              </a:rPr>
              <a:t>, </a:t>
            </a:r>
            <a:r>
              <a:rPr lang="ru-RU" altLang="zh-CN" sz="1300" dirty="0" err="1">
                <a:latin typeface="Arial" charset="0"/>
              </a:rPr>
              <a:t>қажет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жерінде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қара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тасты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қақ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айырып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түсерлік</a:t>
            </a:r>
            <a:endParaRPr lang="ru-RU" altLang="zh-CN" sz="1300" dirty="0">
              <a:latin typeface="Arial" charset="0"/>
            </a:endParaRPr>
          </a:p>
          <a:p>
            <a:pPr algn="ctr"/>
            <a:r>
              <a:rPr lang="ru-RU" altLang="zh-CN" sz="1300" dirty="0" err="1">
                <a:latin typeface="Arial" charset="0"/>
              </a:rPr>
              <a:t>семсерден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бетер</a:t>
            </a:r>
            <a:r>
              <a:rPr lang="ru-RU" altLang="zh-CN" sz="1300" dirty="0">
                <a:latin typeface="Arial" charset="0"/>
              </a:rPr>
              <a:t> от </a:t>
            </a:r>
            <a:r>
              <a:rPr lang="ru-RU" altLang="zh-CN" sz="1300" dirty="0" err="1">
                <a:latin typeface="Arial" charset="0"/>
              </a:rPr>
              <a:t>ауызды</a:t>
            </a:r>
            <a:r>
              <a:rPr lang="ru-RU" altLang="zh-CN" sz="1300" dirty="0">
                <a:latin typeface="Arial" charset="0"/>
              </a:rPr>
              <a:t>, </a:t>
            </a:r>
            <a:r>
              <a:rPr lang="ru-RU" altLang="zh-CN" sz="1300" dirty="0" err="1">
                <a:latin typeface="Arial" charset="0"/>
              </a:rPr>
              <a:t>орақ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тілді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ұшқыр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сөз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зергері</a:t>
            </a:r>
            <a:r>
              <a:rPr lang="ru-RU" altLang="zh-CN" sz="1300" dirty="0">
                <a:latin typeface="Arial" charset="0"/>
              </a:rPr>
              <a:t>.</a:t>
            </a:r>
          </a:p>
          <a:p>
            <a:pPr algn="ctr"/>
            <a:r>
              <a:rPr lang="ru-RU" altLang="zh-CN" sz="1300" dirty="0" err="1">
                <a:latin typeface="Arial" charset="0"/>
              </a:rPr>
              <a:t>Үш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кемеңгер</a:t>
            </a:r>
            <a:r>
              <a:rPr lang="ru-RU" altLang="zh-CN" sz="1300" dirty="0">
                <a:latin typeface="Arial" charset="0"/>
              </a:rPr>
              <a:t> би </a:t>
            </a:r>
            <a:r>
              <a:rPr lang="ru-RU" altLang="zh-CN" sz="1300" dirty="0" err="1">
                <a:latin typeface="Arial" charset="0"/>
              </a:rPr>
              <a:t>Төле</a:t>
            </a:r>
            <a:r>
              <a:rPr lang="ru-RU" altLang="zh-CN" sz="1300" dirty="0">
                <a:latin typeface="Arial" charset="0"/>
              </a:rPr>
              <a:t>, </a:t>
            </a:r>
            <a:r>
              <a:rPr lang="ru-RU" altLang="zh-CN" sz="1300" dirty="0" err="1">
                <a:latin typeface="Arial" charset="0"/>
              </a:rPr>
              <a:t>Қазыбек</a:t>
            </a:r>
            <a:r>
              <a:rPr lang="ru-RU" altLang="zh-CN" sz="1300" dirty="0">
                <a:latin typeface="Arial" charset="0"/>
              </a:rPr>
              <a:t>, </a:t>
            </a:r>
            <a:r>
              <a:rPr lang="ru-RU" altLang="zh-CN" sz="1300" dirty="0" err="1">
                <a:latin typeface="Arial" charset="0"/>
              </a:rPr>
              <a:t>Әйтекенің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әрбір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сөзін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төгіліп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тұрған</a:t>
            </a:r>
            <a:endParaRPr lang="ru-RU" altLang="zh-CN" sz="1300" dirty="0">
              <a:latin typeface="Arial" charset="0"/>
            </a:endParaRPr>
          </a:p>
          <a:p>
            <a:pPr algn="ctr"/>
            <a:r>
              <a:rPr lang="ru-RU" altLang="zh-CN" sz="1300" dirty="0" err="1">
                <a:latin typeface="Arial" charset="0"/>
              </a:rPr>
              <a:t>жыр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емес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деп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кім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айтады</a:t>
            </a:r>
            <a:r>
              <a:rPr lang="ru-RU" altLang="zh-CN" sz="1300" dirty="0">
                <a:latin typeface="Arial" charset="0"/>
              </a:rPr>
              <a:t>? </a:t>
            </a:r>
            <a:r>
              <a:rPr lang="ru-RU" altLang="zh-CN" sz="1300" dirty="0" err="1">
                <a:latin typeface="Arial" charset="0"/>
              </a:rPr>
              <a:t>Ұйқасының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қалаған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тастай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беріктігі</a:t>
            </a:r>
            <a:r>
              <a:rPr lang="ru-RU" altLang="zh-CN" sz="1300" dirty="0">
                <a:latin typeface="Arial" charset="0"/>
              </a:rPr>
              <a:t>, </a:t>
            </a:r>
            <a:r>
              <a:rPr lang="ru-RU" altLang="zh-CN" sz="1300" dirty="0" err="1">
                <a:latin typeface="Arial" charset="0"/>
              </a:rPr>
              <a:t>әр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сөздігі</a:t>
            </a:r>
            <a:endParaRPr lang="ru-RU" altLang="zh-CN" sz="1300" dirty="0">
              <a:latin typeface="Arial" charset="0"/>
            </a:endParaRPr>
          </a:p>
          <a:p>
            <a:pPr algn="ctr"/>
            <a:r>
              <a:rPr lang="ru-RU" altLang="zh-CN" sz="1300" dirty="0" err="1">
                <a:latin typeface="Arial" charset="0"/>
              </a:rPr>
              <a:t>сазды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ырғақ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үндестігі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қас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ақынға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тән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шеберлік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болмай</a:t>
            </a:r>
            <a:r>
              <a:rPr lang="ru-RU" altLang="zh-CN" sz="1300" dirty="0">
                <a:latin typeface="Arial" charset="0"/>
              </a:rPr>
              <a:t>, </a:t>
            </a:r>
            <a:r>
              <a:rPr lang="ru-RU" altLang="zh-CN" sz="1300" dirty="0" err="1">
                <a:latin typeface="Arial" charset="0"/>
              </a:rPr>
              <a:t>немене</a:t>
            </a:r>
            <a:r>
              <a:rPr lang="ru-RU" altLang="zh-CN" sz="1300" dirty="0">
                <a:latin typeface="Arial" charset="0"/>
              </a:rPr>
              <a:t>?</a:t>
            </a:r>
          </a:p>
          <a:p>
            <a:pPr algn="ctr"/>
            <a:r>
              <a:rPr lang="ru-RU" altLang="zh-CN" sz="1300" b="1" dirty="0">
                <a:latin typeface="Arial" charset="0"/>
              </a:rPr>
              <a:t>Би – </a:t>
            </a:r>
            <a:r>
              <a:rPr lang="ru-RU" altLang="zh-CN" sz="1300" b="1" dirty="0" err="1">
                <a:latin typeface="Arial" charset="0"/>
              </a:rPr>
              <a:t>заңгер</a:t>
            </a:r>
            <a:r>
              <a:rPr lang="ru-RU" altLang="zh-CN" sz="1300" b="1" dirty="0">
                <a:latin typeface="Arial" charset="0"/>
              </a:rPr>
              <a:t>.</a:t>
            </a:r>
          </a:p>
          <a:p>
            <a:pPr algn="ctr"/>
            <a:r>
              <a:rPr lang="ru-RU" altLang="zh-CN" sz="1300" dirty="0" err="1">
                <a:latin typeface="Arial" charset="0"/>
              </a:rPr>
              <a:t>Халық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арасында</a:t>
            </a:r>
            <a:r>
              <a:rPr lang="ru-RU" altLang="zh-CN" sz="1300" dirty="0">
                <a:latin typeface="Arial" charset="0"/>
              </a:rPr>
              <a:t> «Би </a:t>
            </a:r>
            <a:r>
              <a:rPr lang="ru-RU" altLang="zh-CN" sz="1300" dirty="0" err="1">
                <a:latin typeface="Arial" charset="0"/>
              </a:rPr>
              <a:t>екеу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болса</a:t>
            </a:r>
            <a:r>
              <a:rPr lang="ru-RU" altLang="zh-CN" sz="1300" dirty="0">
                <a:latin typeface="Arial" charset="0"/>
              </a:rPr>
              <a:t> – дау </a:t>
            </a:r>
            <a:r>
              <a:rPr lang="ru-RU" altLang="zh-CN" sz="1300" dirty="0" err="1">
                <a:latin typeface="Arial" charset="0"/>
              </a:rPr>
              <a:t>төртеу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болады</a:t>
            </a:r>
            <a:r>
              <a:rPr lang="ru-RU" altLang="zh-CN" sz="1300" dirty="0">
                <a:latin typeface="Arial" charset="0"/>
              </a:rPr>
              <a:t>» </a:t>
            </a:r>
            <a:r>
              <a:rPr lang="ru-RU" altLang="zh-CN" sz="1300" dirty="0" err="1">
                <a:latin typeface="Arial" charset="0"/>
              </a:rPr>
              <a:t>деген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сөз</a:t>
            </a:r>
            <a:r>
              <a:rPr lang="ru-RU" altLang="zh-CN" sz="1300" dirty="0">
                <a:latin typeface="Arial" charset="0"/>
              </a:rPr>
              <a:t> бар.</a:t>
            </a:r>
          </a:p>
          <a:p>
            <a:pPr algn="ctr"/>
            <a:r>
              <a:rPr lang="ru-RU" altLang="zh-CN" sz="1300" dirty="0" err="1">
                <a:latin typeface="Arial" charset="0"/>
              </a:rPr>
              <a:t>Бұны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даулы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мәселені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екі</a:t>
            </a:r>
            <a:r>
              <a:rPr lang="ru-RU" altLang="zh-CN" sz="1300" dirty="0">
                <a:latin typeface="Arial" charset="0"/>
              </a:rPr>
              <a:t> би </a:t>
            </a:r>
            <a:r>
              <a:rPr lang="ru-RU" altLang="zh-CN" sz="1300" dirty="0" err="1">
                <a:latin typeface="Arial" charset="0"/>
              </a:rPr>
              <a:t>емес</a:t>
            </a:r>
            <a:r>
              <a:rPr lang="ru-RU" altLang="zh-CN" sz="1300" dirty="0">
                <a:latin typeface="Arial" charset="0"/>
              </a:rPr>
              <a:t>, </a:t>
            </a:r>
            <a:r>
              <a:rPr lang="ru-RU" altLang="zh-CN" sz="1300" dirty="0" err="1">
                <a:latin typeface="Arial" charset="0"/>
              </a:rPr>
              <a:t>үш</a:t>
            </a:r>
            <a:r>
              <a:rPr lang="ru-RU" altLang="zh-CN" sz="1300" dirty="0">
                <a:latin typeface="Arial" charset="0"/>
              </a:rPr>
              <a:t> би </a:t>
            </a:r>
            <a:r>
              <a:rPr lang="ru-RU" altLang="zh-CN" sz="1300" dirty="0" err="1">
                <a:latin typeface="Arial" charset="0"/>
              </a:rPr>
              <a:t>шешеді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деп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түсіну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қажет</a:t>
            </a:r>
            <a:r>
              <a:rPr lang="ru-RU" altLang="zh-CN" sz="1300" dirty="0">
                <a:latin typeface="Arial" charset="0"/>
              </a:rPr>
              <a:t>. </a:t>
            </a:r>
            <a:r>
              <a:rPr lang="ru-RU" altLang="zh-CN" sz="1300" dirty="0" err="1">
                <a:latin typeface="Arial" charset="0"/>
              </a:rPr>
              <a:t>Олардың</a:t>
            </a:r>
            <a:endParaRPr lang="ru-RU" altLang="zh-CN" sz="1300" dirty="0">
              <a:latin typeface="Arial" charset="0"/>
            </a:endParaRPr>
          </a:p>
          <a:p>
            <a:pPr algn="ctr"/>
            <a:r>
              <a:rPr lang="ru-RU" altLang="zh-CN" sz="1300" dirty="0" err="1">
                <a:latin typeface="Arial" charset="0"/>
              </a:rPr>
              <a:t>бірі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айыптаушы</a:t>
            </a:r>
            <a:r>
              <a:rPr lang="ru-RU" altLang="zh-CN" sz="1300" dirty="0">
                <a:latin typeface="Arial" charset="0"/>
              </a:rPr>
              <a:t> (прокурор), </a:t>
            </a:r>
            <a:r>
              <a:rPr lang="ru-RU" altLang="zh-CN" sz="1300" dirty="0" err="1">
                <a:latin typeface="Arial" charset="0"/>
              </a:rPr>
              <a:t>екіншісі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ақтаушы</a:t>
            </a:r>
            <a:r>
              <a:rPr lang="ru-RU" altLang="zh-CN" sz="1300" dirty="0">
                <a:latin typeface="Arial" charset="0"/>
              </a:rPr>
              <a:t> (адвокат), </a:t>
            </a:r>
            <a:r>
              <a:rPr lang="ru-RU" altLang="zh-CN" sz="1300" dirty="0" err="1">
                <a:latin typeface="Arial" charset="0"/>
              </a:rPr>
              <a:t>үшінші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төбе</a:t>
            </a:r>
            <a:r>
              <a:rPr lang="ru-RU" altLang="zh-CN" sz="1300" dirty="0">
                <a:latin typeface="Arial" charset="0"/>
              </a:rPr>
              <a:t> би</a:t>
            </a:r>
          </a:p>
          <a:p>
            <a:pPr algn="ctr"/>
            <a:r>
              <a:rPr lang="ru-RU" altLang="zh-CN" sz="1300" dirty="0">
                <a:latin typeface="Arial" charset="0"/>
              </a:rPr>
              <a:t>(судья).</a:t>
            </a:r>
          </a:p>
          <a:p>
            <a:pPr algn="ctr"/>
            <a:r>
              <a:rPr lang="ru-RU" altLang="zh-CN" sz="1300" b="1" dirty="0">
                <a:latin typeface="Arial" charset="0"/>
              </a:rPr>
              <a:t>Би – </a:t>
            </a:r>
            <a:r>
              <a:rPr lang="ru-RU" altLang="zh-CN" sz="1300" b="1" dirty="0" err="1">
                <a:latin typeface="Arial" charset="0"/>
              </a:rPr>
              <a:t>елші</a:t>
            </a:r>
            <a:r>
              <a:rPr lang="ru-RU" altLang="zh-CN" sz="1300" b="1" dirty="0">
                <a:latin typeface="Arial" charset="0"/>
              </a:rPr>
              <a:t>.</a:t>
            </a:r>
          </a:p>
          <a:p>
            <a:pPr algn="ctr"/>
            <a:r>
              <a:rPr lang="ru-RU" altLang="zh-CN" sz="1300" dirty="0" err="1">
                <a:latin typeface="Arial" charset="0"/>
              </a:rPr>
              <a:t>Ол</a:t>
            </a:r>
            <a:r>
              <a:rPr lang="ru-RU" altLang="zh-CN" sz="1300" dirty="0">
                <a:latin typeface="Arial" charset="0"/>
              </a:rPr>
              <a:t> тек </a:t>
            </a:r>
            <a:r>
              <a:rPr lang="ru-RU" altLang="zh-CN" sz="1300" dirty="0" err="1">
                <a:latin typeface="Arial" charset="0"/>
              </a:rPr>
              <a:t>ішіндегі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ғана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емес</a:t>
            </a:r>
            <a:r>
              <a:rPr lang="ru-RU" altLang="zh-CN" sz="1300" dirty="0">
                <a:latin typeface="Arial" charset="0"/>
              </a:rPr>
              <a:t>, </a:t>
            </a:r>
            <a:r>
              <a:rPr lang="ru-RU" altLang="zh-CN" sz="1300" dirty="0" err="1">
                <a:latin typeface="Arial" charset="0"/>
              </a:rPr>
              <a:t>мемлекетаралық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даулы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мәселелерді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шешу</a:t>
            </a:r>
            <a:endParaRPr lang="ru-RU" altLang="zh-CN" sz="1300" dirty="0">
              <a:latin typeface="Arial" charset="0"/>
            </a:endParaRPr>
          </a:p>
          <a:p>
            <a:pPr algn="ctr"/>
            <a:r>
              <a:rPr lang="ru-RU" altLang="zh-CN" sz="1300" dirty="0" err="1">
                <a:latin typeface="Arial" charset="0"/>
              </a:rPr>
              <a:t>үшін</a:t>
            </a:r>
            <a:r>
              <a:rPr lang="ru-RU" altLang="zh-CN" sz="1300" dirty="0">
                <a:latin typeface="Arial" charset="0"/>
              </a:rPr>
              <a:t> жат </a:t>
            </a:r>
            <a:r>
              <a:rPr lang="ru-RU" altLang="zh-CN" sz="1300" dirty="0" err="1">
                <a:latin typeface="Arial" charset="0"/>
              </a:rPr>
              <a:t>жерге</a:t>
            </a:r>
            <a:r>
              <a:rPr lang="ru-RU" altLang="zh-CN" sz="1300" dirty="0">
                <a:latin typeface="Arial" charset="0"/>
              </a:rPr>
              <a:t> де </a:t>
            </a:r>
            <a:r>
              <a:rPr lang="ru-RU" altLang="zh-CN" sz="1300" dirty="0" err="1">
                <a:latin typeface="Arial" charset="0"/>
              </a:rPr>
              <a:t>білек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сыбанып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барған</a:t>
            </a:r>
            <a:r>
              <a:rPr lang="ru-RU" altLang="zh-CN" sz="1300" dirty="0">
                <a:latin typeface="Arial" charset="0"/>
              </a:rPr>
              <a:t>. </a:t>
            </a:r>
            <a:r>
              <a:rPr lang="ru-RU" altLang="zh-CN" sz="1300" dirty="0" err="1">
                <a:latin typeface="Arial" charset="0"/>
              </a:rPr>
              <a:t>Оған</a:t>
            </a:r>
            <a:r>
              <a:rPr lang="ru-RU" altLang="zh-CN" sz="1300" dirty="0">
                <a:latin typeface="Arial" charset="0"/>
              </a:rPr>
              <a:t> «</a:t>
            </a:r>
            <a:r>
              <a:rPr lang="ru-RU" altLang="zh-CN" sz="1300" dirty="0" err="1">
                <a:latin typeface="Arial" charset="0"/>
              </a:rPr>
              <a:t>Жауластырмақ</a:t>
            </a:r>
            <a:r>
              <a:rPr lang="ru-RU" altLang="zh-CN" sz="1300" dirty="0">
                <a:latin typeface="Arial" charset="0"/>
              </a:rPr>
              <a:t> – </a:t>
            </a:r>
            <a:r>
              <a:rPr lang="ru-RU" altLang="zh-CN" sz="1300" dirty="0" err="1">
                <a:latin typeface="Arial" charset="0"/>
              </a:rPr>
              <a:t>жау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шыдап</a:t>
            </a:r>
            <a:r>
              <a:rPr lang="ru-RU" altLang="zh-CN" sz="1300" dirty="0">
                <a:latin typeface="Arial" charset="0"/>
              </a:rPr>
              <a:t>,</a:t>
            </a:r>
          </a:p>
          <a:p>
            <a:pPr algn="ctr"/>
            <a:r>
              <a:rPr lang="ru-RU" altLang="zh-CN" sz="1300" dirty="0" err="1">
                <a:latin typeface="Arial" charset="0"/>
              </a:rPr>
              <a:t>елдестірмек</a:t>
            </a:r>
            <a:r>
              <a:rPr lang="ru-RU" altLang="zh-CN" sz="1300" dirty="0">
                <a:latin typeface="Arial" charset="0"/>
              </a:rPr>
              <a:t> - </a:t>
            </a:r>
            <a:r>
              <a:rPr lang="ru-RU" altLang="zh-CN" sz="1300" dirty="0" err="1">
                <a:latin typeface="Arial" charset="0"/>
              </a:rPr>
              <a:t>елшіден</a:t>
            </a:r>
            <a:r>
              <a:rPr lang="ru-RU" altLang="zh-CN" sz="1300" dirty="0">
                <a:latin typeface="Arial" charset="0"/>
              </a:rPr>
              <a:t>», «</a:t>
            </a:r>
            <a:r>
              <a:rPr lang="ru-RU" altLang="zh-CN" sz="1300" dirty="0" err="1">
                <a:latin typeface="Arial" charset="0"/>
              </a:rPr>
              <a:t>елшісіне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қарап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елін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таны</a:t>
            </a:r>
            <a:r>
              <a:rPr lang="ru-RU" altLang="zh-CN" sz="1300" dirty="0">
                <a:latin typeface="Arial" charset="0"/>
              </a:rPr>
              <a:t>» </a:t>
            </a:r>
            <a:r>
              <a:rPr lang="ru-RU" altLang="zh-CN" sz="1300" dirty="0" err="1">
                <a:latin typeface="Arial" charset="0"/>
              </a:rPr>
              <a:t>деген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халық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даналығы</a:t>
            </a:r>
            <a:endParaRPr lang="ru-RU" altLang="zh-CN" sz="1300" dirty="0">
              <a:latin typeface="Arial" charset="0"/>
            </a:endParaRPr>
          </a:p>
          <a:p>
            <a:pPr algn="ctr"/>
            <a:r>
              <a:rPr lang="ru-RU" altLang="zh-CN" sz="1300" dirty="0" err="1">
                <a:latin typeface="Arial" charset="0"/>
              </a:rPr>
              <a:t>дәлел</a:t>
            </a:r>
            <a:r>
              <a:rPr lang="ru-RU" altLang="zh-CN" sz="1300" dirty="0">
                <a:latin typeface="Arial" charset="0"/>
              </a:rPr>
              <a:t>.</a:t>
            </a:r>
          </a:p>
          <a:p>
            <a:pPr algn="ctr"/>
            <a:r>
              <a:rPr lang="ru-RU" altLang="zh-CN" sz="1300" b="1" dirty="0">
                <a:latin typeface="Arial" charset="0"/>
              </a:rPr>
              <a:t>Би – </a:t>
            </a:r>
            <a:r>
              <a:rPr lang="ru-RU" altLang="zh-CN" sz="1300" b="1" dirty="0" err="1">
                <a:latin typeface="Arial" charset="0"/>
              </a:rPr>
              <a:t>жүрек</a:t>
            </a:r>
            <a:r>
              <a:rPr lang="ru-RU" altLang="zh-CN" sz="1300" b="1" dirty="0">
                <a:latin typeface="Arial" charset="0"/>
              </a:rPr>
              <a:t> </a:t>
            </a:r>
            <a:r>
              <a:rPr lang="ru-RU" altLang="zh-CN" sz="1300" b="1" dirty="0" err="1">
                <a:latin typeface="Arial" charset="0"/>
              </a:rPr>
              <a:t>жұтқан</a:t>
            </a:r>
            <a:r>
              <a:rPr lang="ru-RU" altLang="zh-CN" sz="1300" b="1" dirty="0">
                <a:latin typeface="Arial" charset="0"/>
              </a:rPr>
              <a:t> батыр.</a:t>
            </a:r>
          </a:p>
          <a:p>
            <a:pPr algn="ctr"/>
            <a:r>
              <a:rPr lang="ru-RU" altLang="zh-CN" sz="1300" dirty="0" err="1">
                <a:latin typeface="Arial" charset="0"/>
              </a:rPr>
              <a:t>Бидің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батырлығы</a:t>
            </a:r>
            <a:r>
              <a:rPr lang="ru-RU" altLang="zh-CN" sz="1300" dirty="0">
                <a:latin typeface="Arial" charset="0"/>
              </a:rPr>
              <a:t> – </a:t>
            </a:r>
            <a:r>
              <a:rPr lang="ru-RU" altLang="zh-CN" sz="1300" dirty="0" err="1">
                <a:latin typeface="Arial" charset="0"/>
              </a:rPr>
              <a:t>қолына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қару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алып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жауға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шабуында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емес</a:t>
            </a:r>
            <a:r>
              <a:rPr lang="ru-RU" altLang="zh-CN" sz="1300" dirty="0">
                <a:latin typeface="Arial" charset="0"/>
              </a:rPr>
              <a:t>,</a:t>
            </a:r>
          </a:p>
          <a:p>
            <a:pPr algn="ctr"/>
            <a:r>
              <a:rPr lang="ru-RU" altLang="zh-CN" sz="1300" dirty="0" err="1">
                <a:latin typeface="Arial" charset="0"/>
              </a:rPr>
              <a:t>қылышынан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қан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тамған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қаһарлы</a:t>
            </a:r>
            <a:r>
              <a:rPr lang="ru-RU" altLang="zh-CN" sz="1300" dirty="0">
                <a:latin typeface="Arial" charset="0"/>
              </a:rPr>
              <a:t> хан, </a:t>
            </a:r>
            <a:r>
              <a:rPr lang="ru-RU" altLang="zh-CN" sz="1300" dirty="0" err="1">
                <a:latin typeface="Arial" charset="0"/>
              </a:rPr>
              <a:t>сұлтан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немесе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елден-судан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кеткен</a:t>
            </a:r>
            <a:endParaRPr lang="ru-RU" altLang="zh-CN" sz="1300" dirty="0">
              <a:latin typeface="Arial" charset="0"/>
            </a:endParaRPr>
          </a:p>
          <a:p>
            <a:pPr algn="ctr"/>
            <a:r>
              <a:rPr lang="ru-RU" altLang="zh-CN" sz="1300" dirty="0" err="1">
                <a:latin typeface="Arial" charset="0"/>
              </a:rPr>
              <a:t>ежелгі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жау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алдында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тұр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екем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деп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имекбей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керекті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жерінде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өткір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тілімен</a:t>
            </a:r>
            <a:endParaRPr lang="ru-RU" altLang="zh-CN" sz="1300" dirty="0">
              <a:latin typeface="Arial" charset="0"/>
            </a:endParaRPr>
          </a:p>
          <a:p>
            <a:pPr algn="ctr"/>
            <a:r>
              <a:rPr lang="ru-RU" altLang="zh-CN" sz="1300" dirty="0" err="1">
                <a:latin typeface="Arial" charset="0"/>
              </a:rPr>
              <a:t>турап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түсетін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әділ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сөзін</a:t>
            </a:r>
            <a:r>
              <a:rPr lang="ru-RU" altLang="zh-CN" sz="1300" dirty="0">
                <a:latin typeface="Arial" charset="0"/>
              </a:rPr>
              <a:t> </a:t>
            </a:r>
            <a:r>
              <a:rPr lang="ru-RU" altLang="zh-CN" sz="1300" dirty="0" err="1">
                <a:latin typeface="Arial" charset="0"/>
              </a:rPr>
              <a:t>айтуында</a:t>
            </a:r>
            <a:r>
              <a:rPr lang="ru-RU" altLang="zh-CN" sz="1300" dirty="0">
                <a:latin typeface="Arial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E68BD3A0-A81C-40C1-9F3C-42586C75ECF7}"/>
              </a:ext>
            </a:extLst>
          </p:cNvPr>
          <p:cNvSpPr/>
          <p:nvPr/>
        </p:nvSpPr>
        <p:spPr>
          <a:xfrm>
            <a:off x="249937" y="332656"/>
            <a:ext cx="860889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Би </a:t>
            </a:r>
            <a:r>
              <a:rPr lang="ru-RU" sz="20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туралы</a:t>
            </a:r>
            <a:r>
              <a:rPr lang="ru-RU" sz="20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 </a:t>
            </a:r>
            <a:r>
              <a:rPr lang="ru-RU" sz="20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түсінікті</a:t>
            </a:r>
            <a:r>
              <a:rPr lang="ru-RU" sz="20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 </a:t>
            </a:r>
            <a:r>
              <a:rPr lang="ru-RU" sz="20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әр</a:t>
            </a:r>
            <a:r>
              <a:rPr lang="ru-RU" sz="20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 </a:t>
            </a:r>
            <a:r>
              <a:rPr lang="ru-RU" sz="20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қырынан</a:t>
            </a:r>
            <a:r>
              <a:rPr lang="ru-RU" sz="20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, </a:t>
            </a:r>
            <a:r>
              <a:rPr lang="ru-RU" sz="20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жан-жақты</a:t>
            </a:r>
            <a:r>
              <a:rPr lang="ru-RU" sz="20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 </a:t>
            </a:r>
            <a:r>
              <a:rPr lang="ru-RU" sz="20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танудың</a:t>
            </a:r>
            <a:r>
              <a:rPr lang="ru-RU" sz="20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 </a:t>
            </a:r>
            <a:r>
              <a:rPr lang="ru-RU" sz="20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нәтижесінде</a:t>
            </a:r>
            <a:endParaRPr lang="ru-RU" sz="2000" b="1" kern="10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20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билер</a:t>
            </a:r>
            <a:r>
              <a:rPr lang="ru-RU" sz="20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 </a:t>
            </a:r>
            <a:r>
              <a:rPr lang="ru-RU" sz="20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қызметіне</a:t>
            </a:r>
            <a:r>
              <a:rPr lang="ru-RU" sz="20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 </a:t>
            </a:r>
            <a:r>
              <a:rPr lang="ru-RU" sz="20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зерттеуші</a:t>
            </a:r>
            <a:r>
              <a:rPr lang="ru-RU" sz="20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 </a:t>
            </a:r>
            <a:r>
              <a:rPr lang="ru-RU" sz="20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ғалымдардың</a:t>
            </a:r>
            <a:r>
              <a:rPr lang="ru-RU" sz="20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 </a:t>
            </a:r>
            <a:r>
              <a:rPr lang="ru-RU" sz="20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тұжырымдары</a:t>
            </a:r>
            <a:endParaRPr lang="ru-RU" sz="2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>
            <a:spLocks noChangeArrowheads="1"/>
          </p:cNvSpPr>
          <p:nvPr/>
        </p:nvSpPr>
        <p:spPr bwMode="auto">
          <a:xfrm>
            <a:off x="795338" y="325438"/>
            <a:ext cx="7553325" cy="620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zh-CN" sz="1600" b="1">
                <a:latin typeface="Arial" charset="0"/>
              </a:rPr>
              <a:t>Би – саясаткер, қоғам қайраткері.</a:t>
            </a:r>
            <a:endParaRPr lang="ru-RU" altLang="zh-CN" sz="1600">
              <a:latin typeface="Arial" charset="0"/>
            </a:endParaRPr>
          </a:p>
          <a:p>
            <a:pPr algn="ctr"/>
            <a:r>
              <a:rPr lang="ru-RU" altLang="zh-CN" sz="1600">
                <a:latin typeface="Arial" charset="0"/>
              </a:rPr>
              <a:t>Олар ел мен ел арасындағы қоғамдық мәні зор саяси мәселелерді</a:t>
            </a:r>
          </a:p>
          <a:p>
            <a:pPr algn="ctr"/>
            <a:r>
              <a:rPr lang="ru-RU" altLang="zh-CN" sz="1600">
                <a:latin typeface="Arial" charset="0"/>
              </a:rPr>
              <a:t>шешуде хан-сұлтандардың негізгі тірегі, кеңесшісі болған. Мысалы, Жәнібек</a:t>
            </a:r>
          </a:p>
          <a:p>
            <a:pPr algn="ctr"/>
            <a:r>
              <a:rPr lang="ru-RU" altLang="zh-CN" sz="1600">
                <a:latin typeface="Arial" charset="0"/>
              </a:rPr>
              <a:t>ханның сыртқы саясатының мәселелеріне баға беріп, жөн сілтейтін 60 биі</a:t>
            </a:r>
          </a:p>
          <a:p>
            <a:pPr algn="ctr"/>
            <a:r>
              <a:rPr lang="ru-RU" altLang="zh-CN" sz="1600">
                <a:latin typeface="Arial" charset="0"/>
              </a:rPr>
              <a:t>болған, Абылай ханның 8 биі болған. Күлтөбе, Мәртөбе бастарында өткен</a:t>
            </a:r>
          </a:p>
          <a:p>
            <a:pPr algn="ctr"/>
            <a:r>
              <a:rPr lang="ru-RU" altLang="zh-CN" sz="1600">
                <a:latin typeface="Arial" charset="0"/>
              </a:rPr>
              <a:t>талай әйгілі кеңестерде, келелі істерде кеңес берген осы билер.</a:t>
            </a:r>
          </a:p>
          <a:p>
            <a:pPr algn="ctr"/>
            <a:r>
              <a:rPr lang="ru-RU" altLang="zh-CN" sz="1600" b="1">
                <a:latin typeface="Arial" charset="0"/>
              </a:rPr>
              <a:t>Би – ойшыл ғалым.</a:t>
            </a:r>
            <a:endParaRPr lang="ru-RU" altLang="zh-CN" sz="1600">
              <a:latin typeface="Arial" charset="0"/>
            </a:endParaRPr>
          </a:p>
          <a:p>
            <a:pPr algn="ctr"/>
            <a:r>
              <a:rPr lang="ru-RU" altLang="zh-CN" sz="1600">
                <a:latin typeface="Arial" charset="0"/>
              </a:rPr>
              <a:t>Ол халық тарихын, әдет-ғұрпын салт-санасын меңгерген, кемел ой</a:t>
            </a:r>
          </a:p>
          <a:p>
            <a:pPr algn="ctr"/>
            <a:r>
              <a:rPr lang="ru-RU" altLang="zh-CN" sz="1600">
                <a:latin typeface="Arial" charset="0"/>
              </a:rPr>
              <a:t>түйген философ, ғылымның әр саласынан хабары бар білімпаз. Олар өлмес</a:t>
            </a:r>
          </a:p>
          <a:p>
            <a:pPr algn="ctr"/>
            <a:r>
              <a:rPr lang="ru-RU" altLang="zh-CN" sz="1600">
                <a:latin typeface="Arial" charset="0"/>
              </a:rPr>
              <a:t>қағида, қанатты сөздер қалдырып, болашаққа көріпкелдікпен болжау жасаған</a:t>
            </a:r>
          </a:p>
          <a:p>
            <a:pPr algn="ctr"/>
            <a:r>
              <a:rPr lang="ru-RU" altLang="zh-CN" sz="1600">
                <a:latin typeface="Arial" charset="0"/>
              </a:rPr>
              <a:t>данагөйлер.</a:t>
            </a:r>
          </a:p>
          <a:p>
            <a:pPr algn="ctr"/>
            <a:r>
              <a:rPr lang="ru-RU" altLang="zh-CN" sz="1600" b="1">
                <a:latin typeface="Arial" charset="0"/>
              </a:rPr>
              <a:t>Би – психолог.</a:t>
            </a:r>
            <a:endParaRPr lang="ru-RU" altLang="zh-CN" sz="1600">
              <a:latin typeface="Arial" charset="0"/>
            </a:endParaRPr>
          </a:p>
          <a:p>
            <a:pPr algn="ctr"/>
            <a:r>
              <a:rPr lang="ru-RU" altLang="zh-CN" sz="1600">
                <a:latin typeface="Arial" charset="0"/>
              </a:rPr>
              <a:t>Би адамның жан-дүниесін, мінез-құлқын бір көргеннен тап басып</a:t>
            </a:r>
          </a:p>
          <a:p>
            <a:pPr algn="ctr"/>
            <a:r>
              <a:rPr lang="ru-RU" altLang="zh-CN" sz="1600">
                <a:latin typeface="Arial" charset="0"/>
              </a:rPr>
              <a:t>танитын, кәнігі психолог болуы шарт. Қарсыласының жан-дүниесіне</a:t>
            </a:r>
          </a:p>
          <a:p>
            <a:pPr algn="ctr"/>
            <a:r>
              <a:rPr lang="ru-RU" altLang="zh-CN" sz="1600">
                <a:latin typeface="Arial" charset="0"/>
              </a:rPr>
              <a:t>үңілумен қатар, билер олардың әрбір қимыл-қозғалысын, үн-бояуын қалт</a:t>
            </a:r>
          </a:p>
          <a:p>
            <a:pPr algn="ctr"/>
            <a:r>
              <a:rPr lang="ru-RU" altLang="zh-CN" sz="1600">
                <a:latin typeface="Arial" charset="0"/>
              </a:rPr>
              <a:t>жібермей қадағалап, соған орай өзі де дауыс ырғағын құбылтып, әр сөзінің</a:t>
            </a:r>
          </a:p>
          <a:p>
            <a:pPr algn="ctr"/>
            <a:r>
              <a:rPr lang="ru-RU" altLang="zh-CN" sz="1600">
                <a:latin typeface="Arial" charset="0"/>
              </a:rPr>
              <a:t>мән-мағынасын ашатындай қимыл-қозғалыспен бет пішінін, қас қабағын</a:t>
            </a:r>
          </a:p>
          <a:p>
            <a:pPr algn="ctr"/>
            <a:r>
              <a:rPr lang="ru-RU" altLang="zh-CN" sz="1600">
                <a:latin typeface="Arial" charset="0"/>
              </a:rPr>
              <a:t>ойната білетін тамаша артистік қабілет иелері. Олар әр сөздің жүректен</a:t>
            </a:r>
          </a:p>
          <a:p>
            <a:pPr algn="ctr"/>
            <a:r>
              <a:rPr lang="ru-RU" altLang="zh-CN" sz="1600">
                <a:latin typeface="Arial" charset="0"/>
              </a:rPr>
              <a:t>шығып, жүрекке жетіп отыруын көздеген.</a:t>
            </a:r>
          </a:p>
          <a:p>
            <a:pPr algn="ctr"/>
            <a:r>
              <a:rPr lang="ru-RU" altLang="zh-CN" sz="1600" b="1">
                <a:latin typeface="Arial" charset="0"/>
              </a:rPr>
              <a:t>Би – тәрбиеші.</a:t>
            </a:r>
            <a:endParaRPr lang="ru-RU" altLang="zh-CN" sz="1600">
              <a:latin typeface="Arial" charset="0"/>
            </a:endParaRPr>
          </a:p>
          <a:p>
            <a:pPr algn="ctr"/>
            <a:r>
              <a:rPr lang="ru-RU" altLang="zh-CN" sz="1600">
                <a:latin typeface="Arial" charset="0"/>
              </a:rPr>
              <a:t>Би атанып халыққа танылғандар «өзім болдым, өзім - толдым» деп</a:t>
            </a:r>
          </a:p>
          <a:p>
            <a:pPr algn="ctr"/>
            <a:r>
              <a:rPr lang="ru-RU" altLang="zh-CN" sz="1600">
                <a:latin typeface="Arial" charset="0"/>
              </a:rPr>
              <a:t>келте ойламаған қал-қадірінше жоқ-жітіктің, әлдіден зәбір көрген әлсіздің</a:t>
            </a:r>
          </a:p>
          <a:p>
            <a:pPr algn="ctr"/>
            <a:r>
              <a:rPr lang="ru-RU" altLang="zh-CN" sz="1600">
                <a:latin typeface="Arial" charset="0"/>
              </a:rPr>
              <a:t>жоғын жоқтап, ел-мүддесін көздеген, жастарға батасын беріп, өмір бойы</a:t>
            </a:r>
          </a:p>
          <a:p>
            <a:pPr algn="ctr"/>
            <a:r>
              <a:rPr lang="ru-RU" altLang="zh-CN" sz="1600">
                <a:latin typeface="Arial" charset="0"/>
              </a:rPr>
              <a:t>жинақтаған  тәлім-тәрбиесін,  ұлағат  сөздерін  құлақтарына  құюдан</a:t>
            </a:r>
          </a:p>
          <a:p>
            <a:pPr algn="ctr"/>
            <a:r>
              <a:rPr lang="ru-RU" altLang="zh-CN" sz="1600">
                <a:latin typeface="Arial" charset="0"/>
              </a:rPr>
              <a:t>жалықпаған.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6"/>
          <p:cNvSpPr>
            <a:spLocks noChangeArrowheads="1"/>
          </p:cNvSpPr>
          <p:nvPr/>
        </p:nvSpPr>
        <p:spPr bwMode="auto">
          <a:xfrm>
            <a:off x="0" y="1022350"/>
            <a:ext cx="9144000" cy="583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zh-CN" sz="1400" dirty="0" err="1">
                <a:latin typeface="Arial" charset="0"/>
              </a:rPr>
              <a:t>Қоғамдық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даулы-мәселелердің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талас-тартыстардың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көбі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адамгершілік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рухани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ережелерімен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талаптарымен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шешіліп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жатты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Себебі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көшпелілер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бір</a:t>
            </a:r>
            <a:r>
              <a:rPr lang="ru-RU" altLang="zh-CN" sz="1400" dirty="0">
                <a:latin typeface="Arial" charset="0"/>
              </a:rPr>
              <a:t>-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бірін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соттасуға</a:t>
            </a:r>
            <a:r>
              <a:rPr lang="ru-RU" altLang="zh-CN" sz="1400" dirty="0">
                <a:latin typeface="Arial" charset="0"/>
              </a:rPr>
              <a:t>, бет </a:t>
            </a:r>
            <a:r>
              <a:rPr lang="ru-RU" altLang="zh-CN" sz="1400" dirty="0" err="1">
                <a:latin typeface="Arial" charset="0"/>
              </a:rPr>
              <a:t>ашысуға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қимайтын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яғни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олар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адамның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рухын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жоғары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қойды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>
                <a:latin typeface="Arial" charset="0"/>
              </a:rPr>
              <a:t>Қазақ </a:t>
            </a:r>
            <a:r>
              <a:rPr lang="ru-RU" altLang="zh-CN" sz="1400" dirty="0" err="1">
                <a:latin typeface="Arial" charset="0"/>
              </a:rPr>
              <a:t>қоғамындағы</a:t>
            </a:r>
            <a:r>
              <a:rPr lang="ru-RU" altLang="zh-CN" sz="1400" dirty="0">
                <a:latin typeface="Arial" charset="0"/>
              </a:rPr>
              <a:t> сот </a:t>
            </a:r>
            <a:r>
              <a:rPr lang="ru-RU" altLang="zh-CN" sz="1400" dirty="0" err="1">
                <a:latin typeface="Arial" charset="0"/>
              </a:rPr>
              <a:t>процесінің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басты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мақсаты-бітім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еді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Яғни</a:t>
            </a:r>
            <a:r>
              <a:rPr lang="ru-RU" altLang="zh-CN" sz="1400" dirty="0">
                <a:latin typeface="Arial" charset="0"/>
              </a:rPr>
              <a:t>,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дауласушы</a:t>
            </a:r>
            <a:r>
              <a:rPr lang="ru-RU" altLang="zh-CN" sz="1400" dirty="0">
                <a:latin typeface="Arial" charset="0"/>
              </a:rPr>
              <a:t> не </a:t>
            </a:r>
            <a:r>
              <a:rPr lang="ru-RU" altLang="zh-CN" sz="1400" dirty="0" err="1">
                <a:latin typeface="Arial" charset="0"/>
              </a:rPr>
              <a:t>арыздасушы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жақтарды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жұрт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алдында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келістіріп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бітімдестіру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>
                <a:latin typeface="Arial" charset="0"/>
              </a:rPr>
              <a:t>Қазақ </a:t>
            </a:r>
            <a:r>
              <a:rPr lang="ru-RU" altLang="zh-CN" sz="1400" dirty="0" err="1">
                <a:latin typeface="Arial" charset="0"/>
              </a:rPr>
              <a:t>билері-бірлік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ынтымаққа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шақыратын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шешімдерді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даулы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істерді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бітімге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келтіретін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шешімдерді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және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айып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салатын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шешімдерді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ұстанған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Бірлікке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ынтымаққа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шақыратын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шешімдердің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бірі-үш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жүздің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билері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Ордабасыға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жиналып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елді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жоңғар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басқыншылығына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қарсы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топтасуға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шақыру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болды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Нәтижесінде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ата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жауын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талқандап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өзінің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ұлттық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тұтастығын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сақтап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қалды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Бітімге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келтіретін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үлкенді-кішілі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шешімдер</a:t>
            </a:r>
            <a:r>
              <a:rPr lang="ru-RU" altLang="zh-CN" sz="1400" dirty="0">
                <a:latin typeface="Arial" charset="0"/>
              </a:rPr>
              <a:t> бола </a:t>
            </a:r>
            <a:r>
              <a:rPr lang="ru-RU" altLang="zh-CN" sz="1400" dirty="0" err="1">
                <a:latin typeface="Arial" charset="0"/>
              </a:rPr>
              <a:t>берген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Ол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әсіресе</a:t>
            </a:r>
            <a:r>
              <a:rPr lang="ru-RU" altLang="zh-CN" sz="1400" dirty="0">
                <a:latin typeface="Arial" charset="0"/>
              </a:rPr>
              <a:t> ел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арасындағы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жеке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адамдар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арасындағы</a:t>
            </a:r>
            <a:r>
              <a:rPr lang="ru-RU" altLang="zh-CN" sz="1400" dirty="0">
                <a:latin typeface="Arial" charset="0"/>
              </a:rPr>
              <a:t> дау </a:t>
            </a:r>
            <a:r>
              <a:rPr lang="ru-RU" altLang="zh-CN" sz="1400" dirty="0" err="1">
                <a:latin typeface="Arial" charset="0"/>
              </a:rPr>
              <a:t>жанжалдарды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реттеуге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рухани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кінәсін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жоюға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бағытталған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Айып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салатын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шешімдерге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билер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кінәліге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айып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салып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соны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орындаттырған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Айып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түрлері</a:t>
            </a:r>
            <a:r>
              <a:rPr lang="ru-RU" altLang="zh-CN" sz="1400" dirty="0">
                <a:latin typeface="Arial" charset="0"/>
              </a:rPr>
              <a:t> аз </a:t>
            </a:r>
            <a:r>
              <a:rPr lang="ru-RU" altLang="zh-CN" sz="1400" dirty="0" err="1">
                <a:latin typeface="Arial" charset="0"/>
              </a:rPr>
              <a:t>емес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>
                <a:latin typeface="Arial" charset="0"/>
              </a:rPr>
              <a:t>ХІХ </a:t>
            </a:r>
            <a:r>
              <a:rPr lang="ru-RU" altLang="zh-CN" sz="1400" dirty="0" err="1">
                <a:latin typeface="Arial" charset="0"/>
              </a:rPr>
              <a:t>ғасырдың</a:t>
            </a:r>
            <a:r>
              <a:rPr lang="ru-RU" altLang="zh-CN" sz="1400" dirty="0">
                <a:latin typeface="Arial" charset="0"/>
              </a:rPr>
              <a:t> ІІ </a:t>
            </a:r>
            <a:r>
              <a:rPr lang="ru-RU" altLang="zh-CN" sz="1400" dirty="0" err="1">
                <a:latin typeface="Arial" charset="0"/>
              </a:rPr>
              <a:t>жартысында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дейін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билердің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шешімі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жазба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түрде</a:t>
            </a:r>
            <a:r>
              <a:rPr lang="ru-RU" altLang="zh-CN" sz="1400" dirty="0">
                <a:latin typeface="Arial" charset="0"/>
              </a:rPr>
              <a:t> еш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жерде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түсірілмеген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Көбіне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ауызша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фольклорлық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негізінде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сақталып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келді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>
                <a:latin typeface="Arial" charset="0"/>
              </a:rPr>
              <a:t>ХІХ </a:t>
            </a:r>
            <a:r>
              <a:rPr lang="ru-RU" altLang="zh-CN" sz="1400" dirty="0" err="1">
                <a:latin typeface="Arial" charset="0"/>
              </a:rPr>
              <a:t>ғасырдың</a:t>
            </a:r>
            <a:r>
              <a:rPr lang="ru-RU" altLang="zh-CN" sz="1400" dirty="0">
                <a:latin typeface="Arial" charset="0"/>
              </a:rPr>
              <a:t> ІІ </a:t>
            </a:r>
            <a:r>
              <a:rPr lang="ru-RU" altLang="zh-CN" sz="1400" dirty="0" err="1">
                <a:latin typeface="Arial" charset="0"/>
              </a:rPr>
              <a:t>жартысынан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бастап</a:t>
            </a:r>
            <a:r>
              <a:rPr lang="ru-RU" altLang="zh-CN" sz="1400" dirty="0">
                <a:latin typeface="Arial" charset="0"/>
              </a:rPr>
              <a:t>, «</a:t>
            </a:r>
            <a:r>
              <a:rPr lang="ru-RU" altLang="zh-CN" sz="1400" dirty="0" err="1">
                <a:latin typeface="Arial" charset="0"/>
              </a:rPr>
              <a:t>билер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кітабы</a:t>
            </a:r>
            <a:r>
              <a:rPr lang="ru-RU" altLang="zh-CN" sz="1400" dirty="0">
                <a:latin typeface="Arial" charset="0"/>
              </a:rPr>
              <a:t>» </a:t>
            </a:r>
            <a:r>
              <a:rPr lang="ru-RU" altLang="zh-CN" sz="1400" dirty="0" err="1">
                <a:latin typeface="Arial" charset="0"/>
              </a:rPr>
              <a:t>ашылды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Онда</a:t>
            </a:r>
            <a:r>
              <a:rPr lang="ru-RU" altLang="zh-CN" sz="1400" dirty="0">
                <a:latin typeface="Arial" charset="0"/>
              </a:rPr>
              <a:t> сот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үкімдері</a:t>
            </a:r>
            <a:r>
              <a:rPr lang="ru-RU" altLang="zh-CN" sz="1400" dirty="0">
                <a:latin typeface="Arial" charset="0"/>
              </a:rPr>
              <a:t>, би </a:t>
            </a:r>
            <a:r>
              <a:rPr lang="ru-RU" altLang="zh-CN" sz="1400" dirty="0" err="1">
                <a:latin typeface="Arial" charset="0"/>
              </a:rPr>
              <a:t>шешімдерінің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қысқаша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мазмұны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жазылатын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болды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Билердің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билігі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үкімдері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жеке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құжат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ретінде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толтырылып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сақталғандары</a:t>
            </a:r>
            <a:r>
              <a:rPr lang="ru-RU" altLang="zh-CN" sz="1400" dirty="0">
                <a:latin typeface="Arial" charset="0"/>
              </a:rPr>
              <a:t> да бар.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Билер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сотындағы</a:t>
            </a:r>
            <a:r>
              <a:rPr lang="ru-RU" altLang="zh-CN" sz="1400" dirty="0">
                <a:latin typeface="Arial" charset="0"/>
              </a:rPr>
              <a:t> сот </a:t>
            </a:r>
            <a:r>
              <a:rPr lang="ru-RU" altLang="zh-CN" sz="1400" dirty="0" err="1">
                <a:latin typeface="Arial" charset="0"/>
              </a:rPr>
              <a:t>процесінің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бір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ерекшелігі</a:t>
            </a:r>
            <a:r>
              <a:rPr lang="ru-RU" altLang="zh-CN" sz="1400" dirty="0">
                <a:latin typeface="Arial" charset="0"/>
              </a:rPr>
              <a:t> – </a:t>
            </a:r>
            <a:r>
              <a:rPr lang="ru-RU" altLang="zh-CN" sz="1400" dirty="0" err="1">
                <a:latin typeface="Arial" charset="0"/>
              </a:rPr>
              <a:t>оның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жариялығы</a:t>
            </a:r>
            <a:r>
              <a:rPr lang="ru-RU" altLang="zh-CN" sz="1400" dirty="0">
                <a:latin typeface="Arial" charset="0"/>
              </a:rPr>
              <a:t> мен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ашықтығы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Қандай</a:t>
            </a:r>
            <a:r>
              <a:rPr lang="ru-RU" altLang="zh-CN" sz="1400" dirty="0">
                <a:latin typeface="Arial" charset="0"/>
              </a:rPr>
              <a:t> дау </a:t>
            </a:r>
            <a:r>
              <a:rPr lang="ru-RU" altLang="zh-CN" sz="1400" dirty="0" err="1">
                <a:latin typeface="Arial" charset="0"/>
              </a:rPr>
              <a:t>болмасын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билер</a:t>
            </a:r>
            <a:r>
              <a:rPr lang="ru-RU" altLang="zh-CN" sz="1400" dirty="0">
                <a:latin typeface="Arial" charset="0"/>
              </a:rPr>
              <a:t> оны </a:t>
            </a:r>
            <a:r>
              <a:rPr lang="ru-RU" altLang="zh-CN" sz="1400" dirty="0" err="1">
                <a:latin typeface="Arial" charset="0"/>
              </a:rPr>
              <a:t>қараған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кезде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жариялықты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және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>
                <a:latin typeface="Arial" charset="0"/>
              </a:rPr>
              <a:t>сот </a:t>
            </a:r>
            <a:r>
              <a:rPr lang="ru-RU" altLang="zh-CN" sz="1400" dirty="0" err="1">
                <a:latin typeface="Arial" charset="0"/>
              </a:rPr>
              <a:t>процесінің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ашық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болуын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қамтамасыз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етіп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отырды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Бұл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жөнінде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қазақ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әдет-ғұрып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құқығын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терең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зерттеушілер</a:t>
            </a:r>
            <a:r>
              <a:rPr lang="ru-RU" altLang="zh-CN" sz="1400" dirty="0">
                <a:latin typeface="Arial" charset="0"/>
              </a:rPr>
              <a:t> … </a:t>
            </a:r>
            <a:r>
              <a:rPr lang="ru-RU" altLang="zh-CN" sz="1400" dirty="0" err="1">
                <a:latin typeface="Arial" charset="0"/>
              </a:rPr>
              <a:t>қазақ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билерінің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билік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айтуы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іс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қарауы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ашық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түрде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жариялылық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принципі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негізінде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жүргізілген</a:t>
            </a:r>
            <a:r>
              <a:rPr lang="ru-RU" altLang="zh-CN" sz="1400" dirty="0">
                <a:latin typeface="Arial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40AEF92-2D53-4553-8615-809AEFFB9CA4}"/>
              </a:ext>
            </a:extLst>
          </p:cNvPr>
          <p:cNvSpPr/>
          <p:nvPr/>
        </p:nvSpPr>
        <p:spPr>
          <a:xfrm>
            <a:off x="2339752" y="-39968"/>
            <a:ext cx="421012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Сот </a:t>
            </a:r>
            <a:r>
              <a:rPr lang="ru-RU" sz="36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процесі</a:t>
            </a:r>
            <a:r>
              <a:rPr lang="ru-RU" sz="36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. </a:t>
            </a:r>
          </a:p>
          <a:p>
            <a:pPr algn="ctr"/>
            <a:r>
              <a:rPr lang="ru-RU" sz="36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Билер</a:t>
            </a:r>
            <a:r>
              <a:rPr lang="ru-RU" sz="36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 </a:t>
            </a:r>
            <a:r>
              <a:rPr lang="ru-RU" sz="36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шешімдері</a:t>
            </a:r>
            <a:endParaRPr lang="ru-RU" sz="3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6"/>
          <p:cNvSpPr>
            <a:spLocks noChangeArrowheads="1"/>
          </p:cNvSpPr>
          <p:nvPr/>
        </p:nvSpPr>
        <p:spPr bwMode="auto">
          <a:xfrm>
            <a:off x="1476375" y="1989138"/>
            <a:ext cx="6521450" cy="455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zh-CN" sz="1400" dirty="0" err="1">
                <a:latin typeface="Arial" charset="0"/>
              </a:rPr>
              <a:t>Дүниежүзі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халықтары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тәрізді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қазақтың</a:t>
            </a:r>
            <a:r>
              <a:rPr lang="ru-RU" altLang="zh-CN" sz="1400" dirty="0">
                <a:latin typeface="Arial" charset="0"/>
              </a:rPr>
              <a:t> да </a:t>
            </a:r>
            <a:r>
              <a:rPr lang="ru-RU" altLang="zh-CN" sz="1400" dirty="0" err="1">
                <a:latin typeface="Arial" charset="0"/>
              </a:rPr>
              <a:t>өзіне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тән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отбасы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тарихы</a:t>
            </a:r>
            <a:r>
              <a:rPr lang="ru-RU" altLang="zh-CN" sz="1400" dirty="0">
                <a:latin typeface="Arial" charset="0"/>
              </a:rPr>
              <a:t> бар.</a:t>
            </a:r>
          </a:p>
          <a:p>
            <a:pPr algn="ctr"/>
            <a:r>
              <a:rPr lang="ru-RU" altLang="zh-CN" sz="1400" dirty="0">
                <a:latin typeface="Arial" charset="0"/>
              </a:rPr>
              <a:t>Адам </a:t>
            </a:r>
            <a:r>
              <a:rPr lang="ru-RU" altLang="zh-CN" sz="1400" dirty="0" err="1">
                <a:latin typeface="Arial" charset="0"/>
              </a:rPr>
              <a:t>баласы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басынан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өткізген</a:t>
            </a:r>
            <a:r>
              <a:rPr lang="ru-RU" altLang="zh-CN" sz="1400" dirty="0">
                <a:latin typeface="Arial" charset="0"/>
              </a:rPr>
              <a:t> сан </a:t>
            </a:r>
            <a:r>
              <a:rPr lang="ru-RU" altLang="zh-CN" sz="1400" dirty="0" err="1">
                <a:latin typeface="Arial" charset="0"/>
              </a:rPr>
              <a:t>алуан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қоғамдық</a:t>
            </a:r>
            <a:r>
              <a:rPr lang="ru-RU" altLang="zh-CN" sz="1400" dirty="0">
                <a:latin typeface="Arial" charset="0"/>
              </a:rPr>
              <a:t> – </a:t>
            </a:r>
            <a:r>
              <a:rPr lang="ru-RU" altLang="zh-CN" sz="1400" dirty="0" err="1">
                <a:latin typeface="Arial" charset="0"/>
              </a:rPr>
              <a:t>экономикалық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формациялардың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қай-қайсысы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болмасын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әр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қилы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отбасы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түрлерімен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тығыз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байланысты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болған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Ф.Энгельстің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айтуынша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топты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неке-жабайлық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дәуірге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тән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болса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жұпты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отбасы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өркениетті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дәуірге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тән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болған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Отбасы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тарихындағы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мұндай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неке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формаларын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қазақ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халқының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арғы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тектері</a:t>
            </a:r>
            <a:r>
              <a:rPr lang="ru-RU" altLang="zh-CN" sz="1400" dirty="0">
                <a:latin typeface="Arial" charset="0"/>
              </a:rPr>
              <a:t> де </a:t>
            </a:r>
            <a:r>
              <a:rPr lang="ru-RU" altLang="zh-CN" sz="1400" dirty="0" err="1">
                <a:latin typeface="Arial" charset="0"/>
              </a:rPr>
              <a:t>басынан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өткізген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Отбасы-рулық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топтар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барлық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уақытта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бірге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көшіп-қонатын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бірнеше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ауылдардан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құрылған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Мұны</a:t>
            </a:r>
            <a:r>
              <a:rPr lang="ru-RU" altLang="zh-CN" sz="1400" dirty="0">
                <a:latin typeface="Arial" charset="0"/>
              </a:rPr>
              <a:t> «</a:t>
            </a:r>
            <a:r>
              <a:rPr lang="ru-RU" altLang="zh-CN" sz="1400" dirty="0" err="1">
                <a:latin typeface="Arial" charset="0"/>
              </a:rPr>
              <a:t>бір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ата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баласы</a:t>
            </a:r>
            <a:r>
              <a:rPr lang="ru-RU" altLang="zh-CN" sz="1400" dirty="0">
                <a:latin typeface="Arial" charset="0"/>
              </a:rPr>
              <a:t>» </a:t>
            </a:r>
            <a:r>
              <a:rPr lang="ru-RU" altLang="zh-CN" sz="1400" dirty="0" err="1">
                <a:latin typeface="Arial" charset="0"/>
              </a:rPr>
              <a:t>деп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атайды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>
                <a:latin typeface="Arial" charset="0"/>
              </a:rPr>
              <a:t>Қазақ </a:t>
            </a:r>
            <a:r>
              <a:rPr lang="ru-RU" altLang="zh-CN" sz="1400" dirty="0" err="1">
                <a:latin typeface="Arial" charset="0"/>
              </a:rPr>
              <a:t>арасында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негізінен</a:t>
            </a:r>
            <a:r>
              <a:rPr lang="ru-RU" altLang="zh-CN" sz="1400" dirty="0">
                <a:latin typeface="Arial" charset="0"/>
              </a:rPr>
              <a:t> дара (</a:t>
            </a:r>
            <a:r>
              <a:rPr lang="ru-RU" altLang="zh-CN" sz="1400" dirty="0" err="1">
                <a:latin typeface="Arial" charset="0"/>
              </a:rPr>
              <a:t>шағын</a:t>
            </a:r>
            <a:r>
              <a:rPr lang="ru-RU" altLang="zh-CN" sz="1400" dirty="0">
                <a:latin typeface="Arial" charset="0"/>
              </a:rPr>
              <a:t>) </a:t>
            </a:r>
            <a:r>
              <a:rPr lang="ru-RU" altLang="zh-CN" sz="1400" dirty="0" err="1">
                <a:latin typeface="Arial" charset="0"/>
              </a:rPr>
              <a:t>отбасы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үстем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болған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онда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үлкен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патриархалды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отбасы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қауымының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көптеген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сипаттары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сақталып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келген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ол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ерлі-зайыптылар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үйленбеген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балалар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қарт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қариялар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сондай-ақ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үйленбеген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кіші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жақын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туыстардан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құралды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>
                <a:latin typeface="Arial" charset="0"/>
              </a:rPr>
              <a:t>Қазақ </a:t>
            </a:r>
            <a:r>
              <a:rPr lang="ru-RU" altLang="zh-CN" sz="1400" dirty="0" err="1">
                <a:latin typeface="Arial" charset="0"/>
              </a:rPr>
              <a:t>өлкесінде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үлкен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патриархалды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отбасының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ертерек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ыдырауына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көптеген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жағдайлар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себепкер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болды</a:t>
            </a:r>
            <a:r>
              <a:rPr lang="ru-RU" altLang="zh-CN" sz="1400" dirty="0">
                <a:latin typeface="Arial" charset="0"/>
              </a:rPr>
              <a:t>:</a:t>
            </a:r>
          </a:p>
          <a:p>
            <a:pPr algn="ctr"/>
            <a:r>
              <a:rPr lang="ru-RU" altLang="zh-CN" sz="1400" dirty="0">
                <a:latin typeface="Arial" charset="0"/>
              </a:rPr>
              <a:t>1) Қазақ </a:t>
            </a:r>
            <a:r>
              <a:rPr lang="ru-RU" altLang="zh-CN" sz="1400" dirty="0" err="1">
                <a:latin typeface="Arial" charset="0"/>
              </a:rPr>
              <a:t>қауымындағы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топтық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жіктелудің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күннен-күнге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күшейіп</a:t>
            </a:r>
            <a:r>
              <a:rPr lang="ru-RU" altLang="zh-CN" sz="1400" dirty="0">
                <a:latin typeface="Arial" charset="0"/>
              </a:rPr>
              <a:t>,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патриархалдық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тәртіптің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әлсірей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түсуі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әсер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етті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>
                <a:latin typeface="Arial" charset="0"/>
              </a:rPr>
              <a:t>2) </a:t>
            </a:r>
            <a:r>
              <a:rPr lang="ru-RU" altLang="zh-CN" sz="1400" dirty="0" err="1">
                <a:latin typeface="Arial" charset="0"/>
              </a:rPr>
              <a:t>Туысқандар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арасында</a:t>
            </a:r>
            <a:r>
              <a:rPr lang="ru-RU" altLang="zh-CN" sz="1400" dirty="0">
                <a:latin typeface="Arial" charset="0"/>
              </a:rPr>
              <a:t> мал </a:t>
            </a:r>
            <a:r>
              <a:rPr lang="ru-RU" altLang="zh-CN" sz="1400" dirty="0" err="1">
                <a:latin typeface="Arial" charset="0"/>
              </a:rPr>
              <a:t>және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мүлік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теңсіздігін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туғызу</a:t>
            </a:r>
            <a:r>
              <a:rPr lang="ru-RU" altLang="zh-CN" sz="1400" dirty="0">
                <a:latin typeface="Arial" charset="0"/>
              </a:rPr>
              <a:t> факторы</a:t>
            </a:r>
          </a:p>
          <a:p>
            <a:pPr algn="ctr"/>
            <a:r>
              <a:rPr lang="ru-RU" altLang="zh-CN" sz="1400" dirty="0">
                <a:latin typeface="Arial" charset="0"/>
              </a:rPr>
              <a:t>(</a:t>
            </a:r>
            <a:r>
              <a:rPr lang="ru-RU" altLang="zh-CN" sz="1400" dirty="0" err="1">
                <a:latin typeface="Arial" charset="0"/>
              </a:rPr>
              <a:t>қалың</a:t>
            </a:r>
            <a:r>
              <a:rPr lang="ru-RU" altLang="zh-CN" sz="1400" dirty="0">
                <a:latin typeface="Arial" charset="0"/>
              </a:rPr>
              <a:t> мал, </a:t>
            </a:r>
            <a:r>
              <a:rPr lang="ru-RU" altLang="zh-CN" sz="1400" dirty="0" err="1">
                <a:latin typeface="Arial" charset="0"/>
              </a:rPr>
              <a:t>жасау</a:t>
            </a:r>
            <a:r>
              <a:rPr lang="ru-RU" altLang="zh-CN" sz="1400" dirty="0">
                <a:latin typeface="Arial" charset="0"/>
              </a:rPr>
              <a:t> беру).</a:t>
            </a:r>
          </a:p>
          <a:p>
            <a:pPr algn="ctr"/>
            <a:r>
              <a:rPr lang="ru-RU" altLang="zh-CN" sz="1400" dirty="0">
                <a:latin typeface="Arial" charset="0"/>
              </a:rPr>
              <a:t>3) </a:t>
            </a:r>
            <a:r>
              <a:rPr lang="ru-RU" altLang="zh-CN" sz="1400" dirty="0" err="1">
                <a:latin typeface="Arial" charset="0"/>
              </a:rPr>
              <a:t>Экзогамалық</a:t>
            </a:r>
            <a:r>
              <a:rPr lang="ru-RU" altLang="zh-CN" sz="1400" dirty="0">
                <a:latin typeface="Arial" charset="0"/>
              </a:rPr>
              <a:t> (</a:t>
            </a:r>
            <a:r>
              <a:rPr lang="ru-RU" altLang="zh-CN" sz="1400" dirty="0" err="1">
                <a:latin typeface="Arial" charset="0"/>
              </a:rPr>
              <a:t>белгілі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бір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туыстық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шеңберінде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қыз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алыспау</a:t>
            </a:r>
            <a:r>
              <a:rPr lang="ru-RU" altLang="zh-CN" sz="1400" dirty="0">
                <a:latin typeface="Arial" charset="0"/>
              </a:rPr>
              <a:t>)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тәртіпті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сақтай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отырып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неке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құру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т.б</a:t>
            </a:r>
            <a:r>
              <a:rPr lang="ru-RU" altLang="zh-CN" sz="1400" dirty="0">
                <a:latin typeface="Arial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1A3DDB4F-92AE-4507-8640-061B159C61AC}"/>
              </a:ext>
            </a:extLst>
          </p:cNvPr>
          <p:cNvSpPr/>
          <p:nvPr/>
        </p:nvSpPr>
        <p:spPr>
          <a:xfrm>
            <a:off x="-991349" y="542588"/>
            <a:ext cx="1145689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kern="1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Әдет </a:t>
            </a:r>
            <a:r>
              <a:rPr lang="ru-RU" sz="4400" b="1" kern="10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заңындағы</a:t>
            </a:r>
            <a:r>
              <a:rPr lang="ru-RU" sz="4400" b="1" kern="1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 </a:t>
            </a:r>
            <a:r>
              <a:rPr lang="ru-RU" sz="4400" b="1" kern="10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отбасы-неке</a:t>
            </a:r>
            <a:r>
              <a:rPr lang="ru-RU" sz="4400" b="1" kern="1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 </a:t>
            </a:r>
          </a:p>
          <a:p>
            <a:pPr algn="ctr"/>
            <a:r>
              <a:rPr lang="ru-RU" sz="4400" b="1" kern="10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құқығы</a:t>
            </a:r>
            <a:endParaRPr lang="ru-RU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22CD06CC-44D1-4921-8FBF-5C95D6B95FC1}"/>
              </a:ext>
            </a:extLst>
          </p:cNvPr>
          <p:cNvSpPr/>
          <p:nvPr/>
        </p:nvSpPr>
        <p:spPr>
          <a:xfrm>
            <a:off x="380083" y="47952"/>
            <a:ext cx="838383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kern="10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/>
                <a:cs typeface="Arial"/>
              </a:rPr>
              <a:t>ӘДЕТ ЗАҢДАРЫНЫҢ ҚАМТЫҒАН САЛАЛАРЫ</a:t>
            </a:r>
            <a:endParaRPr lang="ru-RU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5"/>
          <p:cNvSpPr>
            <a:spLocks noChangeArrowheads="1"/>
          </p:cNvSpPr>
          <p:nvPr/>
        </p:nvSpPr>
        <p:spPr bwMode="auto">
          <a:xfrm>
            <a:off x="0" y="1273175"/>
            <a:ext cx="9144000" cy="558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zh-CN" dirty="0" err="1">
                <a:latin typeface="Arial" charset="0"/>
              </a:rPr>
              <a:t>Қазақта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некелесудің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түрлі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формасы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болған</a:t>
            </a:r>
            <a:r>
              <a:rPr lang="ru-RU" altLang="zh-CN" dirty="0">
                <a:latin typeface="Arial" charset="0"/>
              </a:rPr>
              <a:t>. </a:t>
            </a:r>
            <a:r>
              <a:rPr lang="ru-RU" altLang="zh-CN" dirty="0" err="1">
                <a:latin typeface="Arial" charset="0"/>
              </a:rPr>
              <a:t>Бүкіл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қазақ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халқына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тән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болған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некелесудің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ең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негізгі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түрі</a:t>
            </a:r>
            <a:r>
              <a:rPr lang="ru-RU" altLang="zh-CN" dirty="0">
                <a:latin typeface="Arial" charset="0"/>
              </a:rPr>
              <a:t> – </a:t>
            </a:r>
            <a:r>
              <a:rPr lang="ru-RU" altLang="zh-CN" dirty="0" err="1">
                <a:latin typeface="Arial" charset="0"/>
              </a:rPr>
              <a:t>қалыңдықты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қалыңмал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төлеп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сатып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алуға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негізделген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құдалық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арқылы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неке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құру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болды</a:t>
            </a:r>
            <a:r>
              <a:rPr lang="ru-RU" altLang="zh-CN" dirty="0">
                <a:latin typeface="Arial" charset="0"/>
              </a:rPr>
              <a:t>. </a:t>
            </a:r>
            <a:r>
              <a:rPr lang="ru-RU" altLang="zh-CN" dirty="0" err="1">
                <a:latin typeface="Arial" charset="0"/>
              </a:rPr>
              <a:t>Мұнымен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бірге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алғашқы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қауымдық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қоғамда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үстемдік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еткен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топтық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некенің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қалдығы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ретінде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қазақ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арасында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әмеңгерлік</a:t>
            </a:r>
            <a:r>
              <a:rPr lang="ru-RU" altLang="zh-CN" dirty="0">
                <a:latin typeface="Arial" charset="0"/>
              </a:rPr>
              <a:t> (левират) </a:t>
            </a:r>
            <a:r>
              <a:rPr lang="ru-RU" altLang="zh-CN" dirty="0" err="1">
                <a:latin typeface="Arial" charset="0"/>
              </a:rPr>
              <a:t>және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балдыз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алу</a:t>
            </a:r>
            <a:r>
              <a:rPr lang="ru-RU" altLang="zh-CN" dirty="0">
                <a:latin typeface="Arial" charset="0"/>
              </a:rPr>
              <a:t> (сорорат) </a:t>
            </a:r>
            <a:r>
              <a:rPr lang="ru-RU" altLang="zh-CN" dirty="0" err="1">
                <a:latin typeface="Arial" charset="0"/>
              </a:rPr>
              <a:t>ғұрыптары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бойынша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неке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құру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әдеті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өте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жақсы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сақталып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келді</a:t>
            </a:r>
            <a:r>
              <a:rPr lang="ru-RU" altLang="zh-CN" dirty="0">
                <a:latin typeface="Arial" charset="0"/>
              </a:rPr>
              <a:t>. </a:t>
            </a:r>
            <a:r>
              <a:rPr lang="ru-RU" altLang="zh-CN" dirty="0" err="1">
                <a:latin typeface="Arial" charset="0"/>
              </a:rPr>
              <a:t>Әртүрлі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жағдайларға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байланысты</a:t>
            </a:r>
            <a:r>
              <a:rPr lang="ru-RU" altLang="zh-CN" dirty="0">
                <a:latin typeface="Arial" charset="0"/>
              </a:rPr>
              <a:t> ел </a:t>
            </a:r>
            <a:r>
              <a:rPr lang="ru-RU" altLang="zh-CN" dirty="0" err="1">
                <a:latin typeface="Arial" charset="0"/>
              </a:rPr>
              <a:t>арасында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қыз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келіншектерді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алып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қашып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некелесу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әдеті</a:t>
            </a:r>
            <a:r>
              <a:rPr lang="ru-RU" altLang="zh-CN" dirty="0">
                <a:latin typeface="Arial" charset="0"/>
              </a:rPr>
              <a:t> де</a:t>
            </a:r>
          </a:p>
          <a:p>
            <a:pPr algn="ctr"/>
            <a:r>
              <a:rPr lang="ru-RU" altLang="zh-CN" dirty="0" err="1">
                <a:latin typeface="Arial" charset="0"/>
              </a:rPr>
              <a:t>болды</a:t>
            </a:r>
            <a:r>
              <a:rPr lang="ru-RU" altLang="zh-CN" dirty="0">
                <a:latin typeface="Arial" charset="0"/>
              </a:rPr>
              <a:t>. </a:t>
            </a:r>
            <a:r>
              <a:rPr lang="ru-RU" altLang="zh-CN" dirty="0" err="1">
                <a:latin typeface="Arial" charset="0"/>
              </a:rPr>
              <a:t>Бірақ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бұл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әдет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ХХғ</a:t>
            </a:r>
            <a:r>
              <a:rPr lang="ru-RU" altLang="zh-CN" dirty="0">
                <a:latin typeface="Arial" charset="0"/>
              </a:rPr>
              <a:t>. </a:t>
            </a:r>
            <a:r>
              <a:rPr lang="ru-RU" altLang="zh-CN" dirty="0" err="1">
                <a:latin typeface="Arial" charset="0"/>
              </a:rPr>
              <a:t>басында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құдалық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арқылы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некелесу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ғұрпымен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тығыз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байланысты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болды</a:t>
            </a:r>
            <a:r>
              <a:rPr lang="ru-RU" altLang="zh-CN" dirty="0">
                <a:latin typeface="Arial" charset="0"/>
              </a:rPr>
              <a:t>. </a:t>
            </a:r>
            <a:r>
              <a:rPr lang="ru-RU" altLang="zh-CN" dirty="0" err="1">
                <a:latin typeface="Arial" charset="0"/>
              </a:rPr>
              <a:t>Олай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дейтініміз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кей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уақытта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құдалық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арқылы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некелесу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тәртібі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алып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қашумен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аяқталса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енді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бірде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алып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қашу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арқылы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некелесу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міндетті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түрде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құдалық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ғұрпымен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қалың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төлеу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арқылы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бітетін</a:t>
            </a:r>
            <a:r>
              <a:rPr lang="ru-RU" altLang="zh-CN" dirty="0">
                <a:latin typeface="Arial" charset="0"/>
              </a:rPr>
              <a:t>.</a:t>
            </a:r>
          </a:p>
          <a:p>
            <a:pPr algn="ctr"/>
            <a:r>
              <a:rPr lang="ru-RU" altLang="zh-CN" dirty="0">
                <a:latin typeface="Arial" charset="0"/>
              </a:rPr>
              <a:t>Қазақ </a:t>
            </a:r>
            <a:r>
              <a:rPr lang="ru-RU" altLang="zh-CN" dirty="0" err="1">
                <a:latin typeface="Arial" charset="0"/>
              </a:rPr>
              <a:t>арасында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сирек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болса</a:t>
            </a:r>
            <a:r>
              <a:rPr lang="ru-RU" altLang="zh-CN" dirty="0">
                <a:latin typeface="Arial" charset="0"/>
              </a:rPr>
              <a:t> да </a:t>
            </a:r>
            <a:r>
              <a:rPr lang="ru-RU" altLang="zh-CN" dirty="0" err="1">
                <a:latin typeface="Arial" charset="0"/>
              </a:rPr>
              <a:t>ХХғ</a:t>
            </a:r>
            <a:r>
              <a:rPr lang="ru-RU" altLang="zh-CN" dirty="0">
                <a:latin typeface="Arial" charset="0"/>
              </a:rPr>
              <a:t>. </a:t>
            </a:r>
            <a:r>
              <a:rPr lang="ru-RU" altLang="zh-CN" dirty="0" err="1">
                <a:latin typeface="Arial" charset="0"/>
              </a:rPr>
              <a:t>басында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кездесіп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тұратын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некелесу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түрінің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бірі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туған-туысы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жоқ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қалың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төлеуге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шамасы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келмейтін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жалғыз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басты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жарлы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жігіттер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қыз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әкесіне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қалың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орнына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күшін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сатып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белгілі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мөлшерде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қызмет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ету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немесе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қыз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әкесінің</a:t>
            </a:r>
            <a:r>
              <a:rPr lang="ru-RU" altLang="zh-CN" dirty="0">
                <a:latin typeface="Arial" charset="0"/>
              </a:rPr>
              <a:t> ер </a:t>
            </a:r>
            <a:r>
              <a:rPr lang="ru-RU" altLang="zh-CN" dirty="0" err="1">
                <a:latin typeface="Arial" charset="0"/>
              </a:rPr>
              <a:t>балалары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болмаған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жағдайда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қолына</a:t>
            </a:r>
            <a:r>
              <a:rPr lang="ru-RU" altLang="zh-CN" dirty="0">
                <a:latin typeface="Arial" charset="0"/>
              </a:rPr>
              <a:t>, «</a:t>
            </a:r>
            <a:r>
              <a:rPr lang="ru-RU" altLang="zh-CN" dirty="0" err="1">
                <a:latin typeface="Arial" charset="0"/>
              </a:rPr>
              <a:t>күшік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күйеу</a:t>
            </a:r>
            <a:r>
              <a:rPr lang="ru-RU" altLang="zh-CN" dirty="0">
                <a:latin typeface="Arial" charset="0"/>
              </a:rPr>
              <a:t>» </a:t>
            </a:r>
            <a:r>
              <a:rPr lang="ru-RU" altLang="zh-CN" dirty="0" err="1">
                <a:latin typeface="Arial" charset="0"/>
              </a:rPr>
              <a:t>болып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кіру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арқылы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неке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құру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болды</a:t>
            </a:r>
            <a:r>
              <a:rPr lang="ru-RU" altLang="zh-CN" dirty="0">
                <a:latin typeface="Arial" charset="0"/>
              </a:rPr>
              <a:t>.</a:t>
            </a:r>
          </a:p>
          <a:p>
            <a:pPr algn="ctr"/>
            <a:r>
              <a:rPr lang="ru-RU" altLang="zh-CN" dirty="0" err="1">
                <a:latin typeface="Arial" charset="0"/>
              </a:rPr>
              <a:t>Құдалық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деген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сөздің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өзі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некелесудің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бұл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түрінің</a:t>
            </a:r>
            <a:r>
              <a:rPr lang="ru-RU" altLang="zh-CN" dirty="0">
                <a:latin typeface="Arial" charset="0"/>
              </a:rPr>
              <a:t> тек </a:t>
            </a:r>
            <a:r>
              <a:rPr lang="ru-RU" altLang="zh-CN" dirty="0" err="1">
                <a:latin typeface="Arial" charset="0"/>
              </a:rPr>
              <a:t>ата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әке</a:t>
            </a:r>
            <a:r>
              <a:rPr lang="ru-RU" altLang="zh-CN" dirty="0">
                <a:latin typeface="Arial" charset="0"/>
              </a:rPr>
              <a:t> не </a:t>
            </a:r>
            <a:r>
              <a:rPr lang="ru-RU" altLang="zh-CN" dirty="0" err="1">
                <a:latin typeface="Arial" charset="0"/>
              </a:rPr>
              <a:t>басқа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туыстар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еркіне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байланысты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тіпті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күйеу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өздігінен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өзі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алған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адам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болған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күнның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өзінде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оның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атынан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сөйлейтін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кісі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тарапынан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жүргізілетіндігін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көрсетеді</a:t>
            </a:r>
            <a:r>
              <a:rPr lang="ru-RU" altLang="zh-CN" dirty="0">
                <a:latin typeface="Arial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ACC2AFC1-E883-4E57-A03C-6431BED8574D}"/>
              </a:ext>
            </a:extLst>
          </p:cNvPr>
          <p:cNvSpPr/>
          <p:nvPr/>
        </p:nvSpPr>
        <p:spPr>
          <a:xfrm>
            <a:off x="169576" y="116632"/>
            <a:ext cx="88048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Некелесу </a:t>
            </a:r>
            <a:r>
              <a:rPr lang="ru-RU" sz="5400" b="1" kern="10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түрлері</a:t>
            </a:r>
            <a:r>
              <a:rPr lang="ru-RU" sz="5400" b="1" kern="1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, </a:t>
            </a:r>
            <a:r>
              <a:rPr lang="ru-RU" sz="5400" b="1" kern="10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тәртібі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slow">
    <p:comb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5"/>
          <p:cNvSpPr>
            <a:spLocks noChangeArrowheads="1"/>
          </p:cNvSpPr>
          <p:nvPr/>
        </p:nvSpPr>
        <p:spPr bwMode="auto">
          <a:xfrm>
            <a:off x="249238" y="1185863"/>
            <a:ext cx="8647112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zh-CN">
                <a:latin typeface="Arial" charset="0"/>
              </a:rPr>
              <a:t>Қазақ өмірінде бала асырап алу дәстүрі ежелден қалыптасқан ғұрып.</a:t>
            </a:r>
          </a:p>
          <a:p>
            <a:pPr algn="ctr"/>
            <a:r>
              <a:rPr lang="ru-RU" altLang="zh-CN">
                <a:latin typeface="Arial" charset="0"/>
              </a:rPr>
              <a:t>Негізінен өз кіндігінен ер баласы жоқ адамдар бала асырап алады. Әдетте өз</a:t>
            </a:r>
          </a:p>
          <a:p>
            <a:pPr algn="ctr"/>
            <a:r>
              <a:rPr lang="ru-RU" altLang="zh-CN">
                <a:latin typeface="Arial" charset="0"/>
              </a:rPr>
              <a:t>кіндігінен баласы барлар да бала асырап алады. Себебі, қайсы біреулер</a:t>
            </a:r>
          </a:p>
          <a:p>
            <a:pPr algn="ctr"/>
            <a:r>
              <a:rPr lang="ru-RU" altLang="zh-CN">
                <a:latin typeface="Arial" charset="0"/>
              </a:rPr>
              <a:t>шаруашылықты жүргізуде өз балаларына серік етуге, екіншілері балалы</a:t>
            </a:r>
          </a:p>
          <a:p>
            <a:pPr algn="ctr"/>
            <a:r>
              <a:rPr lang="ru-RU" altLang="zh-CN">
                <a:latin typeface="Arial" charset="0"/>
              </a:rPr>
              <a:t>ағайындардан қысым көру негізінде, немесе жетім қалған ағайын-</a:t>
            </a:r>
          </a:p>
          <a:p>
            <a:pPr algn="ctr"/>
            <a:r>
              <a:rPr lang="ru-RU" altLang="zh-CN">
                <a:latin typeface="Arial" charset="0"/>
              </a:rPr>
              <a:t>туыстарының жас балаларына шын мәнінде әкелік қамқорлық жасау</a:t>
            </a:r>
          </a:p>
          <a:p>
            <a:pPr algn="ctr"/>
            <a:r>
              <a:rPr lang="ru-RU" altLang="zh-CN">
                <a:latin typeface="Arial" charset="0"/>
              </a:rPr>
              <a:t>туысқандар арасында бір-бірімен туысқандық қатынастарын үзбей күшейте</a:t>
            </a:r>
          </a:p>
          <a:p>
            <a:pPr algn="ctr"/>
            <a:r>
              <a:rPr lang="ru-RU" altLang="zh-CN">
                <a:latin typeface="Arial" charset="0"/>
              </a:rPr>
              <a:t>түсу мақсатымен бірінің баласын бірі бауырына басатын. Баласыз адам ең</a:t>
            </a:r>
          </a:p>
          <a:p>
            <a:pPr algn="ctr"/>
            <a:r>
              <a:rPr lang="ru-RU" altLang="zh-CN">
                <a:latin typeface="Arial" charset="0"/>
              </a:rPr>
              <a:t>алдымен өзінің бірге туған туысының баласын, қала берді көңіл жетер жақын</a:t>
            </a:r>
          </a:p>
          <a:p>
            <a:pPr algn="ctr"/>
            <a:r>
              <a:rPr lang="ru-RU" altLang="zh-CN">
                <a:latin typeface="Arial" charset="0"/>
              </a:rPr>
              <a:t>ағайынның баласын алатын. Әрине, мұндай туыстары бірнеше балалары</a:t>
            </a:r>
          </a:p>
          <a:p>
            <a:pPr algn="ctr"/>
            <a:r>
              <a:rPr lang="ru-RU" altLang="zh-CN">
                <a:latin typeface="Arial" charset="0"/>
              </a:rPr>
              <a:t>болған жағдайда ғана бір баласын қимас туысына беруден бас тартпайды.</a:t>
            </a:r>
          </a:p>
          <a:p>
            <a:pPr algn="ctr"/>
            <a:r>
              <a:rPr lang="ru-RU" altLang="zh-CN">
                <a:latin typeface="Arial" charset="0"/>
              </a:rPr>
              <a:t>Кейде бөтен елдердегі тамыр-таныстарынан немесе атасы басқа жетім</a:t>
            </a:r>
          </a:p>
          <a:p>
            <a:pPr algn="ctr"/>
            <a:r>
              <a:rPr lang="ru-RU" altLang="zh-CN">
                <a:latin typeface="Arial" charset="0"/>
              </a:rPr>
              <a:t>балаларды (ертеректе тіпті құл балаларын, төрелер болса төлеңгіттерінің</a:t>
            </a:r>
          </a:p>
          <a:p>
            <a:pPr algn="ctr"/>
            <a:r>
              <a:rPr lang="ru-RU" altLang="zh-CN">
                <a:latin typeface="Arial" charset="0"/>
              </a:rPr>
              <a:t>балаларын) бауырына салып асырап, бала ету (сирек кездескенмен) болып</a:t>
            </a:r>
          </a:p>
          <a:p>
            <a:pPr algn="ctr"/>
            <a:r>
              <a:rPr lang="ru-RU" altLang="zh-CN">
                <a:latin typeface="Arial" charset="0"/>
              </a:rPr>
              <a:t>тұратын. Көбінесе ер балаларды асырап алатын. Ал ер баланың реті келмеген</a:t>
            </a:r>
          </a:p>
          <a:p>
            <a:pPr algn="ctr"/>
            <a:r>
              <a:rPr lang="ru-RU" altLang="zh-CN">
                <a:latin typeface="Arial" charset="0"/>
              </a:rPr>
              <a:t>жағдайда қыз балаларды да асырап ала беретін.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9AD8894-54A2-4A63-AB72-2D51B63300D0}"/>
              </a:ext>
            </a:extLst>
          </p:cNvPr>
          <p:cNvSpPr/>
          <p:nvPr/>
        </p:nvSpPr>
        <p:spPr>
          <a:xfrm>
            <a:off x="1540304" y="116632"/>
            <a:ext cx="60633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Бала </a:t>
            </a:r>
            <a:r>
              <a:rPr lang="ru-RU" sz="5400" b="1" kern="10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асырап</a:t>
            </a:r>
            <a:r>
              <a:rPr lang="ru-RU" sz="5400" b="1" kern="1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 </a:t>
            </a:r>
            <a:r>
              <a:rPr lang="ru-RU" sz="5400" b="1" kern="10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алу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5"/>
          <p:cNvSpPr>
            <a:spLocks noChangeArrowheads="1"/>
          </p:cNvSpPr>
          <p:nvPr/>
        </p:nvSpPr>
        <p:spPr bwMode="auto">
          <a:xfrm>
            <a:off x="0" y="1122363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zh-CN" sz="1600" dirty="0" err="1">
                <a:latin typeface="Arial" charset="0"/>
              </a:rPr>
              <a:t>Қазақтардың</a:t>
            </a:r>
            <a:r>
              <a:rPr lang="en-US" altLang="zh-CN" sz="1600" dirty="0">
                <a:latin typeface="Arial" charset="0"/>
                <a:ea typeface="SimSun" charset="-122"/>
              </a:rPr>
              <a:t> </a:t>
            </a:r>
            <a:r>
              <a:rPr lang="ru-RU" altLang="zh-CN" sz="1600" dirty="0" err="1">
                <a:latin typeface="Arial" charset="0"/>
              </a:rPr>
              <a:t>тұрмысында</a:t>
            </a:r>
            <a:r>
              <a:rPr lang="en-US" altLang="zh-CN" sz="1600" dirty="0">
                <a:latin typeface="Arial" charset="0"/>
                <a:ea typeface="SimSun" charset="-122"/>
              </a:rPr>
              <a:t> </a:t>
            </a:r>
            <a:r>
              <a:rPr lang="ru-RU" altLang="zh-CN" sz="1600" dirty="0" err="1">
                <a:latin typeface="Arial" charset="0"/>
              </a:rPr>
              <a:t>ажырасу</a:t>
            </a:r>
            <a:r>
              <a:rPr lang="en-US" altLang="zh-CN" sz="1600" dirty="0">
                <a:latin typeface="Arial" charset="0"/>
                <a:ea typeface="SimSun" charset="-122"/>
              </a:rPr>
              <a:t> </a:t>
            </a:r>
            <a:r>
              <a:rPr lang="ru-RU" altLang="zh-CN" sz="1600" dirty="0" err="1">
                <a:latin typeface="Arial" charset="0"/>
              </a:rPr>
              <a:t>өте</a:t>
            </a:r>
            <a:r>
              <a:rPr lang="en-US" altLang="zh-CN" sz="1600" dirty="0">
                <a:latin typeface="Arial" charset="0"/>
                <a:ea typeface="SimSun" charset="-122"/>
              </a:rPr>
              <a:t> </a:t>
            </a:r>
            <a:r>
              <a:rPr lang="ru-RU" altLang="zh-CN" sz="1600" dirty="0" err="1">
                <a:latin typeface="Arial" charset="0"/>
              </a:rPr>
              <a:t>сирек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болатын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жағдай</a:t>
            </a:r>
            <a:r>
              <a:rPr lang="ru-RU" altLang="zh-CN" sz="1600" dirty="0">
                <a:latin typeface="Arial" charset="0"/>
              </a:rPr>
              <a:t>. </a:t>
            </a:r>
            <a:r>
              <a:rPr lang="ru-RU" altLang="zh-CN" sz="1600" dirty="0" err="1">
                <a:latin typeface="Arial" charset="0"/>
              </a:rPr>
              <a:t>Тегінде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қазақтар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отбасының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бүтіндігін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бәрінен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жоғары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қояды</a:t>
            </a:r>
            <a:r>
              <a:rPr lang="ru-RU" altLang="zh-CN" sz="1600" dirty="0">
                <a:latin typeface="Arial" charset="0"/>
              </a:rPr>
              <a:t>. </a:t>
            </a:r>
            <a:r>
              <a:rPr lang="ru-RU" altLang="zh-CN" sz="1600" dirty="0" err="1">
                <a:latin typeface="Arial" charset="0"/>
              </a:rPr>
              <a:t>Әсіресе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әйелдерге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талап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күшті</a:t>
            </a:r>
            <a:r>
              <a:rPr lang="ru-RU" altLang="zh-CN" sz="1600" dirty="0">
                <a:latin typeface="Arial" charset="0"/>
              </a:rPr>
              <a:t>. </a:t>
            </a:r>
            <a:r>
              <a:rPr lang="ru-RU" altLang="zh-CN" sz="1600" dirty="0" err="1">
                <a:latin typeface="Arial" charset="0"/>
              </a:rPr>
              <a:t>Әйелдердің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ажырасу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жөнінде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ниет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білдіруге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құқы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жоқ</a:t>
            </a:r>
            <a:r>
              <a:rPr lang="ru-RU" altLang="zh-CN" sz="1600" dirty="0">
                <a:latin typeface="Arial" charset="0"/>
              </a:rPr>
              <a:t>. </a:t>
            </a:r>
            <a:r>
              <a:rPr lang="ru-RU" altLang="zh-CN" sz="1600" dirty="0" err="1">
                <a:latin typeface="Arial" charset="0"/>
              </a:rPr>
              <a:t>Ол</a:t>
            </a:r>
            <a:r>
              <a:rPr lang="ru-RU" altLang="zh-CN" sz="1600" dirty="0">
                <a:latin typeface="Arial" charset="0"/>
              </a:rPr>
              <a:t> тек </a:t>
            </a:r>
            <a:r>
              <a:rPr lang="ru-RU" altLang="zh-CN" sz="1600" dirty="0" err="1">
                <a:latin typeface="Arial" charset="0"/>
              </a:rPr>
              <a:t>еркектердің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еркіндегі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іс</a:t>
            </a:r>
            <a:r>
              <a:rPr lang="ru-RU" altLang="zh-CN" sz="1600" dirty="0">
                <a:latin typeface="Arial" charset="0"/>
              </a:rPr>
              <a:t>. </a:t>
            </a:r>
            <a:r>
              <a:rPr lang="ru-RU" altLang="zh-CN" sz="1600" dirty="0" err="1">
                <a:latin typeface="Arial" charset="0"/>
              </a:rPr>
              <a:t>Әйткенмен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еркектер</a:t>
            </a:r>
            <a:r>
              <a:rPr lang="ru-RU" altLang="zh-CN" sz="1600" dirty="0">
                <a:latin typeface="Arial" charset="0"/>
              </a:rPr>
              <a:t> де</a:t>
            </a:r>
          </a:p>
          <a:p>
            <a:pPr algn="ctr"/>
            <a:r>
              <a:rPr lang="ru-RU" altLang="zh-CN" sz="1600" dirty="0" err="1">
                <a:latin typeface="Arial" charset="0"/>
              </a:rPr>
              <a:t>жөн-жосықсыз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әйелдерін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тастамайды</a:t>
            </a:r>
            <a:r>
              <a:rPr lang="ru-RU" altLang="zh-CN" sz="1600" dirty="0">
                <a:latin typeface="Arial" charset="0"/>
              </a:rPr>
              <a:t>. </a:t>
            </a:r>
            <a:r>
              <a:rPr lang="ru-RU" altLang="zh-CN" sz="1600" dirty="0" err="1">
                <a:latin typeface="Arial" charset="0"/>
              </a:rPr>
              <a:t>Көбіне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көп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әйелінің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мінезі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шайпау</a:t>
            </a:r>
            <a:r>
              <a:rPr lang="ru-RU" altLang="zh-CN" sz="1600" dirty="0">
                <a:latin typeface="Arial" charset="0"/>
              </a:rPr>
              <a:t>,</a:t>
            </a:r>
          </a:p>
          <a:p>
            <a:pPr algn="ctr"/>
            <a:r>
              <a:rPr lang="ru-RU" altLang="zh-CN" sz="1600" dirty="0" err="1">
                <a:latin typeface="Arial" charset="0"/>
              </a:rPr>
              <a:t>жеңілтек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өзі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салдыр-салақ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болғандықтан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ажырасады</a:t>
            </a:r>
            <a:r>
              <a:rPr lang="ru-RU" altLang="zh-CN" sz="1600" dirty="0">
                <a:latin typeface="Arial" charset="0"/>
              </a:rPr>
              <a:t>. </a:t>
            </a:r>
            <a:r>
              <a:rPr lang="ru-RU" altLang="zh-CN" sz="1600" dirty="0" err="1">
                <a:latin typeface="Arial" charset="0"/>
              </a:rPr>
              <a:t>Еркек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әйелімен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ажырасу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үшін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ешкімнің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алдына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барып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жүгінбейді</a:t>
            </a:r>
            <a:r>
              <a:rPr lang="ru-RU" altLang="zh-CN" sz="1600" dirty="0">
                <a:latin typeface="Arial" charset="0"/>
              </a:rPr>
              <a:t>, тек </a:t>
            </a:r>
            <a:r>
              <a:rPr lang="ru-RU" altLang="zh-CN" sz="1600" dirty="0" err="1">
                <a:latin typeface="Arial" charset="0"/>
              </a:rPr>
              <a:t>бір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күннің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ішінде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әйеліне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үш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мәрте</a:t>
            </a:r>
            <a:r>
              <a:rPr lang="ru-RU" altLang="zh-CN" sz="1600" dirty="0">
                <a:latin typeface="Arial" charset="0"/>
              </a:rPr>
              <a:t> «сен </a:t>
            </a:r>
            <a:r>
              <a:rPr lang="ru-RU" altLang="zh-CN" sz="1600" dirty="0" err="1">
                <a:latin typeface="Arial" charset="0"/>
              </a:rPr>
              <a:t>талақ</a:t>
            </a:r>
            <a:r>
              <a:rPr lang="ru-RU" altLang="zh-CN" sz="1600" dirty="0">
                <a:latin typeface="Arial" charset="0"/>
              </a:rPr>
              <a:t>» </a:t>
            </a:r>
            <a:r>
              <a:rPr lang="ru-RU" altLang="zh-CN" sz="1600" dirty="0" err="1">
                <a:latin typeface="Arial" charset="0"/>
              </a:rPr>
              <a:t>деп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айтса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болғаны</a:t>
            </a:r>
            <a:r>
              <a:rPr lang="ru-RU" altLang="zh-CN" sz="1600" dirty="0">
                <a:latin typeface="Arial" charset="0"/>
              </a:rPr>
              <a:t>. </a:t>
            </a:r>
            <a:r>
              <a:rPr lang="ru-RU" altLang="zh-CN" sz="1600" dirty="0" err="1">
                <a:latin typeface="Arial" charset="0"/>
              </a:rPr>
              <a:t>Егер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күйеуі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әйелін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талақ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тастамай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екі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жақ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өзара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келісімге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келіп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ажырасса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үш</a:t>
            </a:r>
            <a:r>
              <a:rPr lang="ru-RU" altLang="zh-CN" sz="1600" dirty="0">
                <a:latin typeface="Arial" charset="0"/>
              </a:rPr>
              <a:t> ай, он </a:t>
            </a:r>
            <a:r>
              <a:rPr lang="ru-RU" altLang="zh-CN" sz="1600" dirty="0" err="1">
                <a:latin typeface="Arial" charset="0"/>
              </a:rPr>
              <a:t>күн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өткеннен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кейін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қайта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жарасуларына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болады</a:t>
            </a:r>
            <a:r>
              <a:rPr lang="ru-RU" altLang="zh-CN" sz="1600" dirty="0">
                <a:latin typeface="Arial" charset="0"/>
              </a:rPr>
              <a:t>. Тек </a:t>
            </a:r>
            <a:r>
              <a:rPr lang="ru-RU" altLang="zh-CN" sz="1600" dirty="0" err="1">
                <a:latin typeface="Arial" charset="0"/>
              </a:rPr>
              <a:t>некелерін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қайта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қидыруға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тиіс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 err="1">
                <a:latin typeface="Arial" charset="0"/>
              </a:rPr>
              <a:t>Сондай-ақ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еркек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әйеліне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бір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немесе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екі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рет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қана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талақ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айтса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онда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қайта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қосылуларына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болады</a:t>
            </a:r>
            <a:r>
              <a:rPr lang="ru-RU" altLang="zh-CN" sz="1600" dirty="0">
                <a:latin typeface="Arial" charset="0"/>
              </a:rPr>
              <a:t>. </a:t>
            </a:r>
            <a:r>
              <a:rPr lang="ru-RU" altLang="zh-CN" sz="1600" dirty="0" err="1">
                <a:latin typeface="Arial" charset="0"/>
              </a:rPr>
              <a:t>Ол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үшін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талақ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болған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әйел</a:t>
            </a:r>
            <a:r>
              <a:rPr lang="ru-RU" altLang="zh-CN" sz="1600" dirty="0">
                <a:latin typeface="Arial" charset="0"/>
              </a:rPr>
              <a:t> сырт </a:t>
            </a:r>
            <a:r>
              <a:rPr lang="ru-RU" altLang="zh-CN" sz="1600" dirty="0" err="1">
                <a:latin typeface="Arial" charset="0"/>
              </a:rPr>
              <a:t>көз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үшін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басқа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біреумен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некелесіп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үш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күн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тұруы</a:t>
            </a:r>
            <a:r>
              <a:rPr lang="ru-RU" altLang="zh-CN" sz="1600" dirty="0">
                <a:latin typeface="Arial" charset="0"/>
              </a:rPr>
              <a:t> керек, </a:t>
            </a:r>
            <a:r>
              <a:rPr lang="ru-RU" altLang="zh-CN" sz="1600" dirty="0" err="1">
                <a:latin typeface="Arial" charset="0"/>
              </a:rPr>
              <a:t>бірақ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онымен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ерлі-зайыптылық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қатынас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жасамайды</a:t>
            </a:r>
            <a:r>
              <a:rPr lang="ru-RU" altLang="zh-CN" sz="1600" dirty="0">
                <a:latin typeface="Arial" charset="0"/>
              </a:rPr>
              <a:t>. </a:t>
            </a:r>
            <a:r>
              <a:rPr lang="ru-RU" altLang="zh-CN" sz="1600" dirty="0" err="1">
                <a:latin typeface="Arial" charset="0"/>
              </a:rPr>
              <a:t>Үш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күн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өткеннен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кейін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әйел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жалған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күйеуінен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>
                <a:latin typeface="Arial" charset="0"/>
              </a:rPr>
              <a:t>«</a:t>
            </a:r>
            <a:r>
              <a:rPr lang="ru-RU" altLang="zh-CN" sz="1600" dirty="0" err="1">
                <a:latin typeface="Arial" charset="0"/>
              </a:rPr>
              <a:t>талақхат</a:t>
            </a:r>
            <a:r>
              <a:rPr lang="ru-RU" altLang="zh-CN" sz="1600" dirty="0">
                <a:latin typeface="Arial" charset="0"/>
              </a:rPr>
              <a:t>» </a:t>
            </a:r>
            <a:r>
              <a:rPr lang="ru-RU" altLang="zh-CN" sz="1600" dirty="0" err="1">
                <a:latin typeface="Arial" charset="0"/>
              </a:rPr>
              <a:t>алып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ажырасады</a:t>
            </a:r>
            <a:r>
              <a:rPr lang="ru-RU" altLang="zh-CN" sz="1600" dirty="0">
                <a:latin typeface="Arial" charset="0"/>
              </a:rPr>
              <a:t> да, </a:t>
            </a:r>
            <a:r>
              <a:rPr lang="ru-RU" altLang="zh-CN" sz="1600" dirty="0" err="1">
                <a:latin typeface="Arial" charset="0"/>
              </a:rPr>
              <a:t>бұрынғы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күйеуімен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қайта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некелеседі</a:t>
            </a:r>
            <a:r>
              <a:rPr lang="ru-RU" altLang="zh-CN" sz="1600" dirty="0">
                <a:latin typeface="Arial" charset="0"/>
              </a:rPr>
              <a:t>. Ал,</a:t>
            </a:r>
          </a:p>
          <a:p>
            <a:pPr algn="ctr"/>
            <a:r>
              <a:rPr lang="ru-RU" altLang="zh-CN" sz="1600" dirty="0" err="1">
                <a:latin typeface="Arial" charset="0"/>
              </a:rPr>
              <a:t>егер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еркек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әйеліне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үш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мәрте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талақ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айтса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онда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екеуінің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қосылуына</a:t>
            </a:r>
            <a:r>
              <a:rPr lang="ru-RU" altLang="zh-CN" sz="1600" dirty="0">
                <a:latin typeface="Arial" charset="0"/>
              </a:rPr>
              <a:t> еш </a:t>
            </a:r>
            <a:r>
              <a:rPr lang="ru-RU" altLang="zh-CN" sz="1600" dirty="0" err="1">
                <a:latin typeface="Arial" charset="0"/>
              </a:rPr>
              <a:t>еркі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жоқ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 err="1">
                <a:latin typeface="Arial" charset="0"/>
              </a:rPr>
              <a:t>Егер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әйелі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өліп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еркек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тұл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қалса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қайын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жұртына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әйелінің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сәукелесі</a:t>
            </a:r>
            <a:r>
              <a:rPr lang="ru-RU" altLang="zh-CN" sz="1600" dirty="0">
                <a:latin typeface="Arial" charset="0"/>
              </a:rPr>
              <a:t> мен</a:t>
            </a:r>
          </a:p>
          <a:p>
            <a:pPr algn="ctr"/>
            <a:r>
              <a:rPr lang="ru-RU" altLang="zh-CN" sz="1600" dirty="0" err="1">
                <a:latin typeface="Arial" charset="0"/>
              </a:rPr>
              <a:t>кейбір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бағалы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заттарын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қайтарумен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оның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марқұм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зайыбының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алдындағы</a:t>
            </a:r>
            <a:r>
              <a:rPr lang="ru-RU" altLang="zh-CN" sz="1600" dirty="0">
                <a:latin typeface="Arial" charset="0"/>
              </a:rPr>
              <a:t> бар</a:t>
            </a:r>
          </a:p>
          <a:p>
            <a:pPr algn="ctr"/>
            <a:r>
              <a:rPr lang="ru-RU" altLang="zh-CN" sz="1600" dirty="0" err="1">
                <a:latin typeface="Arial" charset="0"/>
              </a:rPr>
              <a:t>борышы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бітеді</a:t>
            </a:r>
            <a:r>
              <a:rPr lang="ru-RU" altLang="zh-CN" sz="1600" dirty="0">
                <a:latin typeface="Arial" charset="0"/>
              </a:rPr>
              <a:t>. </a:t>
            </a:r>
            <a:r>
              <a:rPr lang="ru-RU" altLang="zh-CN" sz="1600" dirty="0" err="1">
                <a:latin typeface="Arial" charset="0"/>
              </a:rPr>
              <a:t>Ол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жесір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құсап</a:t>
            </a:r>
            <a:r>
              <a:rPr lang="ru-RU" altLang="zh-CN" sz="1600" dirty="0">
                <a:latin typeface="Arial" charset="0"/>
              </a:rPr>
              <a:t> аза </a:t>
            </a:r>
            <a:r>
              <a:rPr lang="ru-RU" altLang="zh-CN" sz="1600" dirty="0" err="1">
                <a:latin typeface="Arial" charset="0"/>
              </a:rPr>
              <a:t>тұтуға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өлген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әйелінің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соңын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күтуге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міндетті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емес</a:t>
            </a:r>
            <a:r>
              <a:rPr lang="ru-RU" altLang="zh-CN" sz="1600" dirty="0">
                <a:latin typeface="Arial" charset="0"/>
              </a:rPr>
              <a:t>. </a:t>
            </a:r>
            <a:r>
              <a:rPr lang="ru-RU" altLang="zh-CN" sz="1600" dirty="0" err="1">
                <a:latin typeface="Arial" charset="0"/>
              </a:rPr>
              <a:t>Екінші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рет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қашан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үйленем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десе</a:t>
            </a:r>
            <a:r>
              <a:rPr lang="ru-RU" altLang="zh-CN" sz="1600" dirty="0">
                <a:latin typeface="Arial" charset="0"/>
              </a:rPr>
              <a:t> де </a:t>
            </a:r>
            <a:r>
              <a:rPr lang="ru-RU" altLang="zh-CN" sz="1600" dirty="0" err="1">
                <a:latin typeface="Arial" charset="0"/>
              </a:rPr>
              <a:t>ерікті</a:t>
            </a:r>
            <a:r>
              <a:rPr lang="ru-RU" altLang="zh-CN" sz="1600" dirty="0">
                <a:latin typeface="Arial" charset="0"/>
              </a:rPr>
              <a:t>. Ал, </a:t>
            </a:r>
            <a:r>
              <a:rPr lang="ru-RU" altLang="zh-CN" sz="1600" dirty="0" err="1">
                <a:latin typeface="Arial" charset="0"/>
              </a:rPr>
              <a:t>жесір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әйел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қара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жамылып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оның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орнын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бір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жыл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күтеді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сонда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ол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борышын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ақтағаны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деп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саналады</a:t>
            </a:r>
            <a:r>
              <a:rPr lang="ru-RU" altLang="zh-CN" sz="1600" dirty="0">
                <a:latin typeface="Arial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3F26A70-E2D2-4E56-AAC3-A873A209C756}"/>
              </a:ext>
            </a:extLst>
          </p:cNvPr>
          <p:cNvSpPr/>
          <p:nvPr/>
        </p:nvSpPr>
        <p:spPr>
          <a:xfrm>
            <a:off x="755576" y="185905"/>
            <a:ext cx="69658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Ажырасу </a:t>
            </a:r>
            <a:r>
              <a:rPr lang="ru-RU" sz="5400" b="1" kern="10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тәртіптері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5"/>
          <p:cNvSpPr>
            <a:spLocks noChangeArrowheads="1"/>
          </p:cNvSpPr>
          <p:nvPr/>
        </p:nvSpPr>
        <p:spPr bwMode="auto">
          <a:xfrm>
            <a:off x="0" y="1268413"/>
            <a:ext cx="9144000" cy="519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zh-CN" sz="1400" dirty="0">
                <a:latin typeface="Arial" charset="0"/>
              </a:rPr>
              <a:t>Меншік – </a:t>
            </a:r>
            <a:r>
              <a:rPr lang="ru-RU" altLang="zh-CN" sz="1400" dirty="0" err="1">
                <a:latin typeface="Arial" charset="0"/>
              </a:rPr>
              <a:t>көшпелілердің</a:t>
            </a:r>
            <a:r>
              <a:rPr lang="ru-RU" altLang="zh-CN" sz="1400" dirty="0">
                <a:latin typeface="Arial" charset="0"/>
              </a:rPr>
              <a:t>  дала </a:t>
            </a:r>
            <a:r>
              <a:rPr lang="ru-RU" altLang="zh-CN" sz="1400" dirty="0" err="1">
                <a:latin typeface="Arial" charset="0"/>
              </a:rPr>
              <a:t>өмірдегі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мәнгілік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мүдде</a:t>
            </a:r>
            <a:r>
              <a:rPr lang="ru-RU" altLang="zh-CN" sz="1400" dirty="0">
                <a:latin typeface="Arial" charset="0"/>
              </a:rPr>
              <a:t>. Жеке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отбасынан</a:t>
            </a:r>
            <a:r>
              <a:rPr lang="ru-RU" altLang="zh-CN" sz="1400" dirty="0">
                <a:latin typeface="Arial" charset="0"/>
              </a:rPr>
              <a:t> ел </a:t>
            </a:r>
            <a:r>
              <a:rPr lang="ru-RU" altLang="zh-CN" sz="1400" dirty="0" err="1">
                <a:latin typeface="Arial" charset="0"/>
              </a:rPr>
              <a:t>билігіне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дейінгі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әлеуметтік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өзгерісті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туындататын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тетік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Одан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туған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түсініспестік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өзгеріс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және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зиян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берісі</a:t>
            </a:r>
            <a:r>
              <a:rPr lang="ru-RU" altLang="zh-CN" sz="1400" dirty="0">
                <a:latin typeface="Arial" charset="0"/>
              </a:rPr>
              <a:t> – </a:t>
            </a:r>
            <a:r>
              <a:rPr lang="ru-RU" altLang="zh-CN" sz="1400" dirty="0" err="1">
                <a:latin typeface="Arial" charset="0"/>
              </a:rPr>
              <a:t>рулар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арасында</a:t>
            </a:r>
            <a:r>
              <a:rPr lang="ru-RU" altLang="zh-CN" sz="1400" dirty="0">
                <a:latin typeface="Arial" charset="0"/>
              </a:rPr>
              <a:t> дау-</a:t>
            </a:r>
            <a:r>
              <a:rPr lang="ru-RU" altLang="zh-CN" sz="1400" dirty="0" err="1">
                <a:latin typeface="Arial" charset="0"/>
              </a:rPr>
              <a:t>дамай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тудырады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ушыққанда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ұлыстарды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дауластырады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Сондықтан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меншік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көшпелі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өмірдің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жинақталған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бейнесі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негізі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Кіндік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Азиядағы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көшпелілер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меншік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қатынастарын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бұрыннан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жалғасып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келе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жатқан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әдет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заңдарымен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үйлестіріп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келді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Оларда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жайылымнің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рудікі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болуы</a:t>
            </a:r>
            <a:r>
              <a:rPr lang="ru-RU" altLang="zh-CN" sz="1400" dirty="0">
                <a:latin typeface="Arial" charset="0"/>
              </a:rPr>
              <a:t> мен </a:t>
            </a:r>
            <a:r>
              <a:rPr lang="ru-RU" altLang="zh-CN" sz="1400" dirty="0" err="1">
                <a:latin typeface="Arial" charset="0"/>
              </a:rPr>
              <a:t>малдың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жекенікі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болуы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меншік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ұғымының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аясына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сыйып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келді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меншік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көзқарасы</a:t>
            </a:r>
            <a:r>
              <a:rPr lang="ru-RU" altLang="zh-CN" sz="1400" dirty="0">
                <a:latin typeface="Arial" charset="0"/>
              </a:rPr>
              <a:t> мен </a:t>
            </a:r>
            <a:r>
              <a:rPr lang="ru-RU" altLang="zh-CN" sz="1400" dirty="0" err="1">
                <a:latin typeface="Arial" charset="0"/>
              </a:rPr>
              <a:t>меншік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қатынасының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өзгеруін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малға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деген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мұқтаждық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белгіледі</a:t>
            </a:r>
            <a:r>
              <a:rPr lang="ru-RU" altLang="zh-CN" sz="1400" dirty="0">
                <a:latin typeface="Arial" charset="0"/>
              </a:rPr>
              <a:t>. Мал </a:t>
            </a:r>
            <a:r>
              <a:rPr lang="ru-RU" altLang="zh-CN" sz="1400" dirty="0" err="1">
                <a:latin typeface="Arial" charset="0"/>
              </a:rPr>
              <a:t>басының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көбеюі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жайылымнің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кеңеюін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талап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етті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жайылымнің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кеңеюі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көбіне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қолда</a:t>
            </a:r>
            <a:r>
              <a:rPr lang="ru-RU" altLang="zh-CN" sz="1400" dirty="0">
                <a:latin typeface="Arial" charset="0"/>
              </a:rPr>
              <a:t> бар </a:t>
            </a:r>
            <a:r>
              <a:rPr lang="ru-RU" altLang="zh-CN" sz="1400" dirty="0" err="1">
                <a:latin typeface="Arial" charset="0"/>
              </a:rPr>
              <a:t>билікке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арқа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сүйеді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Қоғамдық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өзгерістер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адамдардың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меншік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көзқарастарын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жаңғыртты</a:t>
            </a:r>
            <a:r>
              <a:rPr lang="ru-RU" altLang="zh-CN" sz="1400" dirty="0">
                <a:latin typeface="Arial" charset="0"/>
              </a:rPr>
              <a:t>,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меншікке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деген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түсінікті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кеңейтуге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жетеледі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Бұл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жаңалықтар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үйсін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қоғамында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сілкіністер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тудырды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Отбасы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ру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және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Күнби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меншіктері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арасындағы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шекараны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айқындап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жауапкершілікті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тұрақтандыру</a:t>
            </a:r>
            <a:r>
              <a:rPr lang="ru-RU" altLang="zh-CN" sz="1400" dirty="0">
                <a:latin typeface="Arial" charset="0"/>
              </a:rPr>
              <a:t> керек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болды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бұл</a:t>
            </a:r>
            <a:r>
              <a:rPr lang="ru-RU" altLang="zh-CN" sz="1400" dirty="0">
                <a:latin typeface="Arial" charset="0"/>
              </a:rPr>
              <a:t> осы </a:t>
            </a:r>
            <a:r>
              <a:rPr lang="ru-RU" altLang="zh-CN" sz="1400" dirty="0" err="1">
                <a:latin typeface="Arial" charset="0"/>
              </a:rPr>
              <a:t>үш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меншік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мүддесін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қорғап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дамытудағы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кажеттілік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еді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Жайылым</a:t>
            </a:r>
            <a:r>
              <a:rPr lang="ru-RU" altLang="zh-CN" sz="1400" dirty="0">
                <a:latin typeface="Arial" charset="0"/>
              </a:rPr>
              <a:t> - </a:t>
            </a:r>
            <a:r>
              <a:rPr lang="ru-RU" altLang="zh-CN" sz="1400" dirty="0" err="1">
                <a:latin typeface="Arial" charset="0"/>
              </a:rPr>
              <a:t>үйсін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мемелекетіндегі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негізгі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өндіріс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құралы</a:t>
            </a:r>
            <a:r>
              <a:rPr lang="ru-RU" altLang="zh-CN" sz="1400" dirty="0">
                <a:latin typeface="Arial" charset="0"/>
              </a:rPr>
              <a:t>. Оны </a:t>
            </a:r>
            <a:r>
              <a:rPr lang="ru-RU" altLang="zh-CN" sz="1400" dirty="0" err="1">
                <a:latin typeface="Arial" charset="0"/>
              </a:rPr>
              <a:t>иелену</a:t>
            </a:r>
            <a:r>
              <a:rPr lang="ru-RU" altLang="zh-CN" sz="1400" dirty="0">
                <a:latin typeface="Arial" charset="0"/>
              </a:rPr>
              <a:t> мен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пайдалану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болды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малдың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сыйымдылығы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жайылымнің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аумағымен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өлшенді</a:t>
            </a:r>
            <a:r>
              <a:rPr lang="ru-RU" altLang="zh-CN" sz="1400" dirty="0">
                <a:latin typeface="Arial" charset="0"/>
              </a:rPr>
              <a:t>,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аумақты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жайылымді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иелігінде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ұстап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отырған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Күнби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Күнби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әулеті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және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әр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деңгейдегі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ру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басылары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үйсін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қоғамындағы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меншік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санаттары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олардың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сулы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нулы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шұрайлы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жайылымдарды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иелену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керектігі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үздіксіз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артпаса</a:t>
            </a:r>
            <a:r>
              <a:rPr lang="ru-RU" altLang="zh-CN" sz="1400" dirty="0">
                <a:latin typeface="Arial" charset="0"/>
              </a:rPr>
              <a:t>,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бәсеңсімеді</a:t>
            </a:r>
            <a:r>
              <a:rPr lang="ru-RU" altLang="zh-CN" sz="1400" dirty="0">
                <a:latin typeface="Arial" charset="0"/>
              </a:rPr>
              <a:t>. Осы </a:t>
            </a:r>
            <a:r>
              <a:rPr lang="ru-RU" altLang="zh-CN" sz="1400" dirty="0" err="1">
                <a:latin typeface="Arial" charset="0"/>
              </a:rPr>
              <a:t>қанағатсыз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иемдену</a:t>
            </a:r>
            <a:r>
              <a:rPr lang="ru-RU" altLang="zh-CN" sz="1400" dirty="0">
                <a:latin typeface="Arial" charset="0"/>
              </a:rPr>
              <a:t> мен </a:t>
            </a:r>
            <a:r>
              <a:rPr lang="ru-RU" altLang="zh-CN" sz="1400" dirty="0" err="1">
                <a:latin typeface="Arial" charset="0"/>
              </a:rPr>
              <a:t>шектеулі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жайылым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арасындағы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қайшылық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үйсін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мемлекетінің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қоғамдық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саяси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өміріндегі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басты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қайшылық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болды</a:t>
            </a:r>
            <a:r>
              <a:rPr lang="ru-RU" altLang="zh-CN" sz="1400" dirty="0">
                <a:latin typeface="Arial" charset="0"/>
              </a:rPr>
              <a:t>.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24155E2-2E7F-4916-9862-33050AC8FF0D}"/>
              </a:ext>
            </a:extLst>
          </p:cNvPr>
          <p:cNvSpPr/>
          <p:nvPr/>
        </p:nvSpPr>
        <p:spPr>
          <a:xfrm>
            <a:off x="1404594" y="345083"/>
            <a:ext cx="63348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Меншік </a:t>
            </a:r>
            <a:r>
              <a:rPr lang="ru-RU" sz="5400" b="1" kern="10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әдет</a:t>
            </a:r>
            <a:r>
              <a:rPr lang="ru-RU" sz="5400" b="1" kern="1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 </a:t>
            </a:r>
            <a:r>
              <a:rPr lang="ru-RU" sz="5400" b="1" kern="10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заңы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5"/>
          <p:cNvSpPr>
            <a:spLocks noChangeArrowheads="1"/>
          </p:cNvSpPr>
          <p:nvPr/>
        </p:nvSpPr>
        <p:spPr bwMode="auto">
          <a:xfrm>
            <a:off x="0" y="1327150"/>
            <a:ext cx="9144000" cy="547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zh-CN" sz="1600" dirty="0" err="1">
                <a:latin typeface="Arial" charset="0"/>
              </a:rPr>
              <a:t>Қазақ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халқы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ежелден-ақ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мұрагерлікке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ерекше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көңіл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бөлген</a:t>
            </a:r>
            <a:r>
              <a:rPr lang="ru-RU" altLang="zh-CN" sz="1600" dirty="0">
                <a:latin typeface="Arial" charset="0"/>
              </a:rPr>
              <a:t>. </a:t>
            </a:r>
            <a:r>
              <a:rPr lang="ru-RU" altLang="zh-CN" sz="1600" dirty="0" err="1">
                <a:latin typeface="Arial" charset="0"/>
              </a:rPr>
              <a:t>Қайсы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заманда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қандай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заң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шығарылса</a:t>
            </a:r>
            <a:r>
              <a:rPr lang="ru-RU" altLang="zh-CN" sz="1600" dirty="0">
                <a:latin typeface="Arial" charset="0"/>
              </a:rPr>
              <a:t> да </a:t>
            </a:r>
            <a:r>
              <a:rPr lang="ru-RU" altLang="zh-CN" sz="1600" dirty="0" err="1">
                <a:latin typeface="Arial" charset="0"/>
              </a:rPr>
              <a:t>мұрагерлік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ол</a:t>
            </a:r>
            <a:r>
              <a:rPr lang="ru-RU" altLang="zh-CN" sz="1600" dirty="0">
                <a:latin typeface="Arial" charset="0"/>
              </a:rPr>
              <a:t> – </a:t>
            </a:r>
            <a:r>
              <a:rPr lang="ru-RU" altLang="zh-CN" sz="1600" dirty="0" err="1">
                <a:latin typeface="Arial" charset="0"/>
              </a:rPr>
              <a:t>заңдардан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шет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қала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алмаған</a:t>
            </a:r>
            <a:r>
              <a:rPr lang="ru-RU" altLang="zh-CN" sz="1600" dirty="0">
                <a:latin typeface="Arial" charset="0"/>
              </a:rPr>
              <a:t>. «</a:t>
            </a:r>
            <a:r>
              <a:rPr lang="ru-RU" altLang="zh-CN" sz="1600" dirty="0" err="1">
                <a:latin typeface="Arial" charset="0"/>
              </a:rPr>
              <a:t>Қасым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ханның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қасқа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жолында</a:t>
            </a:r>
            <a:r>
              <a:rPr lang="ru-RU" altLang="zh-CN" sz="1600" dirty="0">
                <a:latin typeface="Arial" charset="0"/>
              </a:rPr>
              <a:t> да», «</a:t>
            </a:r>
            <a:r>
              <a:rPr lang="ru-RU" altLang="zh-CN" sz="1600" dirty="0" err="1">
                <a:latin typeface="Arial" charset="0"/>
              </a:rPr>
              <a:t>Есім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ханның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ескі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жолында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>
                <a:latin typeface="Arial" charset="0"/>
              </a:rPr>
              <a:t>да», </a:t>
            </a:r>
            <a:r>
              <a:rPr lang="ru-RU" altLang="zh-CN" sz="1600" dirty="0" err="1">
                <a:latin typeface="Arial" charset="0"/>
              </a:rPr>
              <a:t>Тәуке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ханның</a:t>
            </a:r>
            <a:r>
              <a:rPr lang="ru-RU" altLang="zh-CN" sz="1600" dirty="0">
                <a:latin typeface="Arial" charset="0"/>
              </a:rPr>
              <a:t> «</a:t>
            </a:r>
            <a:r>
              <a:rPr lang="ru-RU" altLang="zh-CN" sz="1600" dirty="0" err="1">
                <a:latin typeface="Arial" charset="0"/>
              </a:rPr>
              <a:t>Жеті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жарғысында</a:t>
            </a:r>
            <a:r>
              <a:rPr lang="ru-RU" altLang="zh-CN" sz="1600" dirty="0">
                <a:latin typeface="Arial" charset="0"/>
              </a:rPr>
              <a:t>» да </a:t>
            </a:r>
            <a:r>
              <a:rPr lang="ru-RU" altLang="zh-CN" sz="1600" dirty="0" err="1">
                <a:latin typeface="Arial" charset="0"/>
              </a:rPr>
              <a:t>тіпті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Ресей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боданы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кезінде</a:t>
            </a:r>
            <a:r>
              <a:rPr lang="ru-RU" altLang="zh-CN" sz="1600" dirty="0">
                <a:latin typeface="Arial" charset="0"/>
              </a:rPr>
              <a:t> де </a:t>
            </a:r>
            <a:r>
              <a:rPr lang="ru-RU" altLang="zh-CN" sz="1600" dirty="0" err="1">
                <a:latin typeface="Arial" charset="0"/>
              </a:rPr>
              <a:t>бұл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мәселе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көрнекті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орын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алған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 err="1">
                <a:latin typeface="Arial" charset="0"/>
              </a:rPr>
              <a:t>Ежелден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келе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жатқан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әдет-ғұрып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қағидалары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бойынша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әке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мұрасына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иелік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ететіндер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марқұмның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балалары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әке-шешесі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аға-інілері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жақын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туыстары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қала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берді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аталас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ағайындары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болатын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 err="1">
                <a:latin typeface="Arial" charset="0"/>
              </a:rPr>
              <a:t>Әке</a:t>
            </a:r>
            <a:r>
              <a:rPr lang="ru-RU" altLang="zh-CN" sz="1600" dirty="0">
                <a:latin typeface="Arial" charset="0"/>
              </a:rPr>
              <a:t> орта </a:t>
            </a:r>
            <a:r>
              <a:rPr lang="ru-RU" altLang="zh-CN" sz="1600" dirty="0" err="1">
                <a:latin typeface="Arial" charset="0"/>
              </a:rPr>
              <a:t>жастан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асып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немесе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қартайып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өлген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уақытта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ол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өзінің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тіршілігінде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артында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қалатын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мұрагерлеріне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тиісті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үлестерін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беріп</a:t>
            </a:r>
            <a:r>
              <a:rPr lang="ru-RU" altLang="zh-CN" sz="1600" dirty="0">
                <a:latin typeface="Arial" charset="0"/>
              </a:rPr>
              <a:t> «</a:t>
            </a:r>
            <a:r>
              <a:rPr lang="ru-RU" altLang="zh-CN" sz="1600" dirty="0" err="1">
                <a:latin typeface="Arial" charset="0"/>
              </a:rPr>
              <a:t>ұлын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ұяға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қызын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қияға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ұшырып</a:t>
            </a:r>
            <a:r>
              <a:rPr lang="ru-RU" altLang="zh-CN" sz="1600" dirty="0">
                <a:latin typeface="Arial" charset="0"/>
              </a:rPr>
              <a:t>» </a:t>
            </a:r>
            <a:r>
              <a:rPr lang="ru-RU" altLang="zh-CN" sz="1600" dirty="0" err="1">
                <a:latin typeface="Arial" charset="0"/>
              </a:rPr>
              <a:t>үлгерген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жағдайда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қара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шаңыраққа</a:t>
            </a:r>
            <a:r>
              <a:rPr lang="ru-RU" altLang="zh-CN" sz="1600" dirty="0">
                <a:latin typeface="Arial" charset="0"/>
              </a:rPr>
              <a:t>, мал-</a:t>
            </a:r>
            <a:r>
              <a:rPr lang="ru-RU" altLang="zh-CN" sz="1600" dirty="0" err="1">
                <a:latin typeface="Arial" charset="0"/>
              </a:rPr>
              <a:t>мүлкіне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ешкімнің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дауы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болмай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оған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енші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алмаған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кенже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баласы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түгелдей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ие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болып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қалады</a:t>
            </a:r>
            <a:r>
              <a:rPr lang="ru-RU" altLang="zh-CN" sz="1600" dirty="0">
                <a:latin typeface="Arial" charset="0"/>
              </a:rPr>
              <a:t>. </a:t>
            </a:r>
            <a:r>
              <a:rPr lang="ru-RU" altLang="zh-CN" sz="1600" dirty="0" err="1">
                <a:latin typeface="Arial" charset="0"/>
              </a:rPr>
              <a:t>Мұндай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жағдайда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әке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артында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тірі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қалған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шеше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алдында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екінші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рет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күйеуге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шығу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мәселесі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күн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тәртібінде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болмайтындықтан</a:t>
            </a:r>
            <a:r>
              <a:rPr lang="ru-RU" altLang="zh-CN" sz="1600" dirty="0">
                <a:latin typeface="Arial" charset="0"/>
              </a:rPr>
              <a:t> «</a:t>
            </a:r>
            <a:r>
              <a:rPr lang="ru-RU" altLang="zh-CN" sz="1600" dirty="0" err="1">
                <a:latin typeface="Arial" charset="0"/>
              </a:rPr>
              <a:t>мұрагерлік</a:t>
            </a:r>
            <a:r>
              <a:rPr lang="ru-RU" altLang="zh-CN" sz="1600" dirty="0">
                <a:latin typeface="Arial" charset="0"/>
              </a:rPr>
              <a:t>» </a:t>
            </a:r>
            <a:r>
              <a:rPr lang="ru-RU" altLang="zh-CN" sz="1600" dirty="0" err="1">
                <a:latin typeface="Arial" charset="0"/>
              </a:rPr>
              <a:t>әңгіме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болмай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кіші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баласының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үйінде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отыра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береді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>
                <a:latin typeface="Arial" charset="0"/>
              </a:rPr>
              <a:t>Ал, </a:t>
            </a:r>
            <a:r>
              <a:rPr lang="ru-RU" altLang="zh-CN" sz="1600" dirty="0" err="1">
                <a:latin typeface="Arial" charset="0"/>
              </a:rPr>
              <a:t>әке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жастай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өліп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артында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жас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балалары</a:t>
            </a:r>
            <a:r>
              <a:rPr lang="ru-RU" altLang="zh-CN" sz="1600" dirty="0">
                <a:latin typeface="Arial" charset="0"/>
              </a:rPr>
              <a:t> мен </a:t>
            </a:r>
            <a:r>
              <a:rPr lang="ru-RU" altLang="zh-CN" sz="1600" dirty="0" err="1">
                <a:latin typeface="Arial" charset="0"/>
              </a:rPr>
              <a:t>жас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әйелі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қалса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онда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әмеңгерлік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әдет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қағидасы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бойынша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өлген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адамның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бірге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туған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ағасы</a:t>
            </a:r>
            <a:r>
              <a:rPr lang="ru-RU" altLang="zh-CN" sz="1600" dirty="0">
                <a:latin typeface="Arial" charset="0"/>
              </a:rPr>
              <a:t> не </a:t>
            </a:r>
            <a:r>
              <a:rPr lang="ru-RU" altLang="zh-CN" sz="1600" dirty="0" err="1">
                <a:latin typeface="Arial" charset="0"/>
              </a:rPr>
              <a:t>інісі</a:t>
            </a:r>
            <a:r>
              <a:rPr lang="ru-RU" altLang="zh-CN" sz="1600" dirty="0">
                <a:latin typeface="Arial" charset="0"/>
              </a:rPr>
              <a:t>,</a:t>
            </a:r>
          </a:p>
          <a:p>
            <a:pPr algn="ctr"/>
            <a:r>
              <a:rPr lang="ru-RU" altLang="zh-CN" sz="1600" dirty="0" err="1">
                <a:latin typeface="Arial" charset="0"/>
              </a:rPr>
              <a:t>ондай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туысы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болмаса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немере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шөбере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туысқандары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қала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берді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аталас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ең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жақын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жанашыры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жеңгесіне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үйленіп</a:t>
            </a:r>
            <a:r>
              <a:rPr lang="ru-RU" altLang="zh-CN" sz="1600" dirty="0">
                <a:latin typeface="Arial" charset="0"/>
              </a:rPr>
              <a:t>, мал-</a:t>
            </a:r>
            <a:r>
              <a:rPr lang="ru-RU" altLang="zh-CN" sz="1600" dirty="0" err="1">
                <a:latin typeface="Arial" charset="0"/>
              </a:rPr>
              <a:t>мүлкіне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заңды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түрде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иелік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ететін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 err="1">
                <a:latin typeface="Arial" charset="0"/>
              </a:rPr>
              <a:t>Жесір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қалған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ана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тұрмысқа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шықпай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балаларын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бағып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отыра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беремін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десе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оған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зорлық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жасалмаған</a:t>
            </a:r>
            <a:r>
              <a:rPr lang="ru-RU" altLang="zh-CN" sz="1600" dirty="0">
                <a:latin typeface="Arial" charset="0"/>
              </a:rPr>
              <a:t>. </a:t>
            </a:r>
            <a:r>
              <a:rPr lang="ru-RU" altLang="zh-CN" sz="1600" dirty="0" err="1">
                <a:latin typeface="Arial" charset="0"/>
              </a:rPr>
              <a:t>Қайта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бүкіл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туыстастары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жетім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қалған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балалар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>
                <a:latin typeface="Arial" charset="0"/>
              </a:rPr>
              <a:t>мен </a:t>
            </a:r>
            <a:r>
              <a:rPr lang="ru-RU" altLang="zh-CN" sz="1600" dirty="0" err="1">
                <a:latin typeface="Arial" charset="0"/>
              </a:rPr>
              <a:t>жесір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әйелге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қамқорлық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жасаған</a:t>
            </a:r>
            <a:r>
              <a:rPr lang="ru-RU" altLang="zh-CN" sz="1600" dirty="0">
                <a:latin typeface="Arial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A7DBBC2A-5D28-4019-803A-A497C172B64C}"/>
              </a:ext>
            </a:extLst>
          </p:cNvPr>
          <p:cNvSpPr/>
          <p:nvPr/>
        </p:nvSpPr>
        <p:spPr>
          <a:xfrm>
            <a:off x="1462622" y="188640"/>
            <a:ext cx="62187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Мұрагерлік </a:t>
            </a:r>
            <a:r>
              <a:rPr lang="ru-RU" sz="5400" b="1" kern="10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құқық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5"/>
          <p:cNvSpPr>
            <a:spLocks noChangeArrowheads="1"/>
          </p:cNvSpPr>
          <p:nvPr/>
        </p:nvSpPr>
        <p:spPr bwMode="auto">
          <a:xfrm>
            <a:off x="0" y="1279525"/>
            <a:ext cx="9144000" cy="557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altLang="zh-CN" sz="1500">
                <a:latin typeface="Arial" charset="0"/>
              </a:rPr>
              <a:t>Қылмыс адамдардың бас амандығына, денсаулығына, құқына және</a:t>
            </a:r>
          </a:p>
          <a:p>
            <a:pPr algn="ctr"/>
            <a:r>
              <a:rPr lang="ru-RU" altLang="zh-CN" sz="1500">
                <a:latin typeface="Arial" charset="0"/>
              </a:rPr>
              <a:t>мүддесіне зиянды әрекет. Отбасының тыныштығы, қауымның тұрақтылығы,</a:t>
            </a:r>
          </a:p>
          <a:p>
            <a:pPr algn="ctr"/>
            <a:r>
              <a:rPr lang="ru-RU" altLang="zh-CN" sz="1500">
                <a:latin typeface="Arial" charset="0"/>
              </a:rPr>
              <a:t>мемлекет билігінің орнықтылығы шаруашылықты өркендетуді, мәдениетті</a:t>
            </a:r>
          </a:p>
          <a:p>
            <a:pPr algn="ctr"/>
            <a:r>
              <a:rPr lang="ru-RU" altLang="zh-CN" sz="1500">
                <a:latin typeface="Arial" charset="0"/>
              </a:rPr>
              <a:t>дамытуды, қоғамды ілгері бастыруды қажет етеді. Керісінше, алаңсыз өмірге</a:t>
            </a:r>
          </a:p>
          <a:p>
            <a:pPr algn="ctr"/>
            <a:r>
              <a:rPr lang="ru-RU" altLang="zh-CN" sz="1500">
                <a:latin typeface="Arial" charset="0"/>
              </a:rPr>
              <a:t>пәлекет тисе, әлеумет ойран болса, онда бәрі де кері кетеді, құриды.</a:t>
            </a:r>
          </a:p>
          <a:p>
            <a:pPr algn="ctr"/>
            <a:r>
              <a:rPr lang="ru-RU" altLang="zh-CN" sz="1500">
                <a:latin typeface="Arial" charset="0"/>
              </a:rPr>
              <a:t>Сондықтан, қылмысты ауыздықтау, жеке адамның құқын қорғау, қоғамдық</a:t>
            </a:r>
          </a:p>
          <a:p>
            <a:pPr algn="ctr"/>
            <a:r>
              <a:rPr lang="ru-RU" altLang="zh-CN" sz="1500">
                <a:latin typeface="Arial" charset="0"/>
              </a:rPr>
              <a:t>топтардың мүддесін үйлестіру, қоғамдық қатынастарды жөнге салып отыру</a:t>
            </a:r>
          </a:p>
          <a:p>
            <a:pPr algn="ctr"/>
            <a:r>
              <a:rPr lang="ru-RU" altLang="zh-CN" sz="1500">
                <a:latin typeface="Arial" charset="0"/>
              </a:rPr>
              <a:t>үшін қылмысқа қарсы заң керек болды.</a:t>
            </a:r>
          </a:p>
          <a:p>
            <a:pPr algn="ctr"/>
            <a:r>
              <a:rPr lang="ru-RU" altLang="zh-CN" sz="1500">
                <a:latin typeface="Arial" charset="0"/>
              </a:rPr>
              <a:t>Қылмыс баяғыдан бар қоғамдық құбылыс. Ұрлық, адам жарақаттау,</a:t>
            </a:r>
          </a:p>
          <a:p>
            <a:pPr algn="ctr"/>
            <a:r>
              <a:rPr lang="ru-RU" altLang="zh-CN" sz="1500">
                <a:latin typeface="Arial" charset="0"/>
              </a:rPr>
              <a:t>адам өлтіру, опасыздық дегендер сонау ертеден-ақ қылмыс қатарына</a:t>
            </a:r>
          </a:p>
          <a:p>
            <a:pPr algn="ctr"/>
            <a:r>
              <a:rPr lang="ru-RU" altLang="zh-CN" sz="1500">
                <a:latin typeface="Arial" charset="0"/>
              </a:rPr>
              <a:t>жатқызылып, тиісті жазасы беріліп келген-ді.</a:t>
            </a:r>
          </a:p>
          <a:p>
            <a:pPr algn="ctr"/>
            <a:r>
              <a:rPr lang="ru-RU" altLang="zh-CN" sz="1500">
                <a:latin typeface="Arial" charset="0"/>
              </a:rPr>
              <a:t>Ғұндарда: «Басқаға семсер жұмсағандар тектеледі, біреуге екі елі</a:t>
            </a:r>
          </a:p>
          <a:p>
            <a:pPr algn="ctr"/>
            <a:r>
              <a:rPr lang="ru-RU" altLang="zh-CN" sz="1500">
                <a:latin typeface="Arial" charset="0"/>
              </a:rPr>
              <a:t>жарақат  салғандар  өлімге  бұйырылады».  «Ұрлық  істегендердің</a:t>
            </a:r>
          </a:p>
          <a:p>
            <a:pPr algn="ctr"/>
            <a:r>
              <a:rPr lang="ru-RU" altLang="zh-CN" sz="1500">
                <a:latin typeface="Arial" charset="0"/>
              </a:rPr>
              <a:t>бала-шағалары иелікке алынады, малдары тәркіленеді». «Қылмысы жеңіл</a:t>
            </a:r>
          </a:p>
          <a:p>
            <a:pPr algn="ctr"/>
            <a:r>
              <a:rPr lang="ru-RU" altLang="zh-CN" sz="1500">
                <a:latin typeface="Arial" charset="0"/>
              </a:rPr>
              <a:t>болғандардың толарсағы шағылады, қылмысы ауыр болғандар өлімге</a:t>
            </a:r>
          </a:p>
          <a:p>
            <a:pPr algn="ctr"/>
            <a:r>
              <a:rPr lang="ru-RU" altLang="zh-CN" sz="1500">
                <a:latin typeface="Arial" charset="0"/>
              </a:rPr>
              <a:t>бұйырылады». «Абақтыға қамалғандар он күн ұсталады» деген қылмыс</a:t>
            </a:r>
          </a:p>
          <a:p>
            <a:pPr algn="ctr"/>
            <a:r>
              <a:rPr lang="ru-RU" altLang="zh-CN" sz="1500">
                <a:latin typeface="Arial" charset="0"/>
              </a:rPr>
              <a:t>заңдары болды. Ғұндардың қылмыс заңдары, көбіне ұлыстар арасындағы</a:t>
            </a:r>
          </a:p>
          <a:p>
            <a:pPr algn="ctr"/>
            <a:r>
              <a:rPr lang="ru-RU" altLang="zh-CN" sz="1500">
                <a:latin typeface="Arial" charset="0"/>
              </a:rPr>
              <a:t>қақтығыстан туындады. Әркімнің қолындағы қаруы, мейлі ол үлкен болсын,</a:t>
            </a:r>
          </a:p>
          <a:p>
            <a:pPr algn="ctr"/>
            <a:r>
              <a:rPr lang="ru-RU" altLang="zh-CN" sz="1500">
                <a:latin typeface="Arial" charset="0"/>
              </a:rPr>
              <a:t>ия шағын болсын, бәрібір, Ұлыс мүддесін қорғайтын құрал, оны дұрыс ұстау</a:t>
            </a:r>
          </a:p>
          <a:p>
            <a:pPr algn="ctr"/>
            <a:r>
              <a:rPr lang="ru-RU" altLang="zh-CN" sz="1500">
                <a:latin typeface="Arial" charset="0"/>
              </a:rPr>
              <a:t>әркімнің міндеті. «Сондықтан басқаға семсер жұмсағандар тектеледі». Ер</a:t>
            </a:r>
          </a:p>
          <a:p>
            <a:pPr algn="ctr"/>
            <a:r>
              <a:rPr lang="ru-RU" altLang="zh-CN" sz="1500">
                <a:latin typeface="Arial" charset="0"/>
              </a:rPr>
              <a:t>азамат ұлысты қорғайтын қарулы жасақтың құрамында болды. Туындауы</a:t>
            </a:r>
          </a:p>
          <a:p>
            <a:pPr algn="ctr"/>
            <a:r>
              <a:rPr lang="ru-RU" altLang="zh-CN" sz="1500">
                <a:latin typeface="Arial" charset="0"/>
              </a:rPr>
              <a:t>мүмкін болған қарулы қақтығысқа кез келген уақытта дайын тұру парыз. Ру</a:t>
            </a:r>
          </a:p>
          <a:p>
            <a:pPr algn="ctr"/>
            <a:r>
              <a:rPr lang="ru-RU" altLang="zh-CN" sz="1500">
                <a:latin typeface="Arial" charset="0"/>
              </a:rPr>
              <a:t>ішінде жанжал шығарғандар, бірін-бірі жаралағандар жасақ тәртібін</a:t>
            </a:r>
          </a:p>
          <a:p>
            <a:pPr algn="ctr"/>
            <a:r>
              <a:rPr lang="ru-RU" altLang="zh-CN" sz="1500">
                <a:latin typeface="Arial" charset="0"/>
              </a:rPr>
              <a:t>бұзғандар қатарына жатқызылды.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4D3108E3-AC56-4037-A4B4-78C0D6D01C2F}"/>
              </a:ext>
            </a:extLst>
          </p:cNvPr>
          <p:cNvSpPr/>
          <p:nvPr/>
        </p:nvSpPr>
        <p:spPr>
          <a:xfrm>
            <a:off x="683568" y="188640"/>
            <a:ext cx="80596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Қылмыстық </a:t>
            </a:r>
            <a:r>
              <a:rPr lang="ru-RU" sz="5400" b="1" kern="10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әдет</a:t>
            </a:r>
            <a:r>
              <a:rPr lang="ru-RU" sz="5400" b="1" kern="1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 </a:t>
            </a:r>
            <a:r>
              <a:rPr lang="ru-RU" sz="5400" b="1" kern="10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заңы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5"/>
          <p:cNvSpPr>
            <a:spLocks noChangeArrowheads="1"/>
          </p:cNvSpPr>
          <p:nvPr/>
        </p:nvSpPr>
        <p:spPr bwMode="auto">
          <a:xfrm>
            <a:off x="827088" y="1143000"/>
            <a:ext cx="7497762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zh-CN" sz="1600" dirty="0" err="1">
                <a:latin typeface="Arial" charset="0"/>
              </a:rPr>
              <a:t>Қылмыс</a:t>
            </a:r>
            <a:r>
              <a:rPr lang="ru-RU" altLang="zh-CN" sz="1600" dirty="0">
                <a:latin typeface="Arial" charset="0"/>
              </a:rPr>
              <a:t> пен </a:t>
            </a:r>
            <a:r>
              <a:rPr lang="ru-RU" altLang="zh-CN" sz="1600" dirty="0" err="1">
                <a:latin typeface="Arial" charset="0"/>
              </a:rPr>
              <a:t>жаза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түсінігін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зерттей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келе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қылмысты</a:t>
            </a:r>
            <a:r>
              <a:rPr lang="ru-RU" altLang="zh-CN" sz="1600" dirty="0">
                <a:latin typeface="Arial" charset="0"/>
              </a:rPr>
              <a:t> – </a:t>
            </a:r>
            <a:r>
              <a:rPr lang="ru-RU" altLang="zh-CN" sz="1600" dirty="0" err="1">
                <a:latin typeface="Arial" charset="0"/>
              </a:rPr>
              <a:t>үстемдік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етуші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топпен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құқықтық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реттелген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бекітілген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және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қоғамдық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қатынастарға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қарсы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бағытталған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қоғамға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қауіпті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әрекет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ретінде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қарастырылды</a:t>
            </a:r>
            <a:r>
              <a:rPr lang="ru-RU" altLang="zh-CN" sz="1600" dirty="0">
                <a:latin typeface="Arial" charset="0"/>
              </a:rPr>
              <a:t>. </a:t>
            </a:r>
            <a:r>
              <a:rPr lang="ru-RU" altLang="zh-CN" sz="1600" dirty="0" err="1">
                <a:latin typeface="Arial" charset="0"/>
              </a:rPr>
              <a:t>Қылмыс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түсінігі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қоғамдық-экономикалық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формациялардың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әрқайсысын</a:t>
            </a:r>
            <a:r>
              <a:rPr lang="ru-RU" altLang="zh-CN" sz="1600" dirty="0">
                <a:latin typeface="Arial" charset="0"/>
              </a:rPr>
              <a:t> да </a:t>
            </a:r>
            <a:r>
              <a:rPr lang="ru-RU" altLang="zh-CN" sz="1600" dirty="0" err="1">
                <a:latin typeface="Arial" charset="0"/>
              </a:rPr>
              <a:t>біркелкі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болмады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 err="1">
                <a:latin typeface="Arial" charset="0"/>
              </a:rPr>
              <a:t>Ол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қоғам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өзгеруіне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сәйкес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өзгеріп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отырды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>
                <a:latin typeface="Arial" charset="0"/>
              </a:rPr>
              <a:t>Қазақтың </a:t>
            </a:r>
            <a:r>
              <a:rPr lang="ru-RU" altLang="zh-CN" sz="1600" dirty="0" err="1">
                <a:latin typeface="Arial" charset="0"/>
              </a:rPr>
              <a:t>әдет</a:t>
            </a:r>
            <a:r>
              <a:rPr lang="ru-RU" altLang="zh-CN" sz="1600" dirty="0">
                <a:latin typeface="Arial" charset="0"/>
              </a:rPr>
              <a:t> құқығындағы </a:t>
            </a:r>
            <a:r>
              <a:rPr lang="ru-RU" altLang="zh-CN" sz="1600" dirty="0" err="1">
                <a:latin typeface="Arial" charset="0"/>
              </a:rPr>
              <a:t>қылмыс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түсінігі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әртүрлі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халықтардың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ежелгі</a:t>
            </a:r>
            <a:r>
              <a:rPr lang="ru-RU" altLang="zh-CN" sz="1600" dirty="0">
                <a:latin typeface="Arial" charset="0"/>
              </a:rPr>
              <a:t>  </a:t>
            </a:r>
            <a:r>
              <a:rPr lang="ru-RU" altLang="zh-CN" sz="1600" dirty="0" err="1">
                <a:latin typeface="Arial" charset="0"/>
              </a:rPr>
              <a:t>ескерткіштеріндегі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қылмыс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түсінігімен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ұқсас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жақтары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болды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 err="1">
                <a:latin typeface="Arial" charset="0"/>
              </a:rPr>
              <a:t>Мысалы</a:t>
            </a:r>
            <a:r>
              <a:rPr lang="ru-RU" altLang="zh-CN" sz="1600" dirty="0">
                <a:latin typeface="Arial" charset="0"/>
              </a:rPr>
              <a:t>: «Русская правда», «Салическая правда» </a:t>
            </a:r>
            <a:r>
              <a:rPr lang="ru-RU" altLang="zh-CN" sz="1600" dirty="0" err="1">
                <a:latin typeface="Arial" charset="0"/>
              </a:rPr>
              <a:t>т.б</a:t>
            </a:r>
            <a:r>
              <a:rPr lang="ru-RU" altLang="zh-CN" sz="1600" dirty="0">
                <a:latin typeface="Arial" charset="0"/>
              </a:rPr>
              <a:t>. </a:t>
            </a:r>
            <a:r>
              <a:rPr lang="ru-RU" altLang="zh-CN" sz="1600" dirty="0" err="1">
                <a:latin typeface="Arial" charset="0"/>
              </a:rPr>
              <a:t>Тәуке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ханның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ережесінде</a:t>
            </a:r>
            <a:r>
              <a:rPr lang="ru-RU" altLang="zh-CN" sz="1600" dirty="0">
                <a:latin typeface="Arial" charset="0"/>
              </a:rPr>
              <a:t> де, </a:t>
            </a:r>
            <a:r>
              <a:rPr lang="ru-RU" altLang="zh-CN" sz="1600" dirty="0" err="1">
                <a:latin typeface="Arial" charset="0"/>
              </a:rPr>
              <a:t>басқа</a:t>
            </a:r>
            <a:r>
              <a:rPr lang="ru-RU" altLang="zh-CN" sz="1600" dirty="0">
                <a:latin typeface="Arial" charset="0"/>
              </a:rPr>
              <a:t> да </a:t>
            </a:r>
            <a:r>
              <a:rPr lang="ru-RU" altLang="zh-CN" sz="1600" dirty="0" err="1">
                <a:latin typeface="Arial" charset="0"/>
              </a:rPr>
              <a:t>қазақ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әдет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құқығының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ескерткіштерінде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қылмыс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түсінігіне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әлеуметтік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анықтама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берілген</a:t>
            </a:r>
            <a:r>
              <a:rPr lang="ru-RU" altLang="zh-CN" sz="1600" dirty="0">
                <a:latin typeface="Arial" charset="0"/>
              </a:rPr>
              <a:t> ХІХ </a:t>
            </a:r>
            <a:r>
              <a:rPr lang="ru-RU" altLang="zh-CN" sz="1600" dirty="0" err="1">
                <a:latin typeface="Arial" charset="0"/>
              </a:rPr>
              <a:t>ғасырға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дейін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қылмыстық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құқық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деген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ұғымның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орнына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зерттеуші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заңгер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Т.М.Культеевтің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айтуы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бойынша</a:t>
            </a:r>
            <a:r>
              <a:rPr lang="ru-RU" altLang="zh-CN" sz="1600" dirty="0">
                <a:latin typeface="Arial" charset="0"/>
              </a:rPr>
              <a:t> «</a:t>
            </a:r>
            <a:r>
              <a:rPr lang="ru-RU" altLang="zh-CN" sz="1600" dirty="0" err="1">
                <a:latin typeface="Arial" charset="0"/>
              </a:rPr>
              <a:t>жаман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қылық</a:t>
            </a:r>
            <a:r>
              <a:rPr lang="ru-RU" altLang="zh-CN" sz="1600" dirty="0">
                <a:latin typeface="Arial" charset="0"/>
              </a:rPr>
              <a:t>» </a:t>
            </a:r>
            <a:r>
              <a:rPr lang="ru-RU" altLang="zh-CN" sz="1600" dirty="0" err="1">
                <a:latin typeface="Arial" charset="0"/>
              </a:rPr>
              <a:t>немесе</a:t>
            </a:r>
            <a:r>
              <a:rPr lang="ru-RU" altLang="zh-CN" sz="1600" dirty="0">
                <a:latin typeface="Arial" charset="0"/>
              </a:rPr>
              <a:t> «</a:t>
            </a:r>
            <a:r>
              <a:rPr lang="ru-RU" altLang="zh-CN" sz="1600" dirty="0" err="1">
                <a:latin typeface="Arial" charset="0"/>
              </a:rPr>
              <a:t>жаман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іс</a:t>
            </a:r>
            <a:r>
              <a:rPr lang="ru-RU" altLang="zh-CN" sz="1600" dirty="0">
                <a:latin typeface="Arial" charset="0"/>
              </a:rPr>
              <a:t>» </a:t>
            </a:r>
            <a:r>
              <a:rPr lang="ru-RU" altLang="zh-CN" sz="1600" dirty="0" err="1">
                <a:latin typeface="Arial" charset="0"/>
              </a:rPr>
              <a:t>деген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ұғым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қолданылады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>
                <a:latin typeface="Arial" charset="0"/>
              </a:rPr>
              <a:t>«</a:t>
            </a:r>
            <a:r>
              <a:rPr lang="ru-RU" altLang="zh-CN" sz="1600" dirty="0" err="1">
                <a:latin typeface="Arial" charset="0"/>
              </a:rPr>
              <a:t>Қылық</a:t>
            </a:r>
            <a:r>
              <a:rPr lang="ru-RU" altLang="zh-CN" sz="1600" dirty="0">
                <a:latin typeface="Arial" charset="0"/>
              </a:rPr>
              <a:t>» </a:t>
            </a:r>
            <a:r>
              <a:rPr lang="ru-RU" altLang="zh-CN" sz="1600" dirty="0" err="1">
                <a:latin typeface="Arial" charset="0"/>
              </a:rPr>
              <a:t>сөзінен</a:t>
            </a:r>
            <a:r>
              <a:rPr lang="ru-RU" altLang="zh-CN" sz="1600" dirty="0">
                <a:latin typeface="Arial" charset="0"/>
              </a:rPr>
              <a:t>  «</a:t>
            </a:r>
            <a:r>
              <a:rPr lang="ru-RU" altLang="zh-CN" sz="1600" dirty="0" err="1">
                <a:latin typeface="Arial" charset="0"/>
              </a:rPr>
              <a:t>қылмыс</a:t>
            </a:r>
            <a:r>
              <a:rPr lang="ru-RU" altLang="zh-CN" sz="1600" dirty="0">
                <a:latin typeface="Arial" charset="0"/>
              </a:rPr>
              <a:t>» </a:t>
            </a:r>
            <a:r>
              <a:rPr lang="ru-RU" altLang="zh-CN" sz="1600" dirty="0" err="1">
                <a:latin typeface="Arial" charset="0"/>
              </a:rPr>
              <a:t>сөзі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шыққан</a:t>
            </a:r>
            <a:r>
              <a:rPr lang="ru-RU" altLang="zh-CN" sz="1600" dirty="0">
                <a:latin typeface="Arial" charset="0"/>
              </a:rPr>
              <a:t>. </a:t>
            </a:r>
            <a:r>
              <a:rPr lang="ru-RU" altLang="zh-CN" sz="1600" dirty="0" err="1">
                <a:latin typeface="Arial" charset="0"/>
              </a:rPr>
              <a:t>Сонымен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бірге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қазақтың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құқығында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қылмыс</a:t>
            </a:r>
            <a:r>
              <a:rPr lang="ru-RU" altLang="zh-CN" sz="1600" dirty="0">
                <a:latin typeface="Arial" charset="0"/>
              </a:rPr>
              <a:t> «</a:t>
            </a:r>
            <a:r>
              <a:rPr lang="ru-RU" altLang="zh-CN" sz="1600" dirty="0" err="1">
                <a:latin typeface="Arial" charset="0"/>
              </a:rPr>
              <a:t>айыпты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әрекет</a:t>
            </a:r>
            <a:r>
              <a:rPr lang="ru-RU" altLang="zh-CN" sz="1600" dirty="0">
                <a:latin typeface="Arial" charset="0"/>
              </a:rPr>
              <a:t>» </a:t>
            </a:r>
            <a:r>
              <a:rPr lang="ru-RU" altLang="zh-CN" sz="1600" dirty="0" err="1">
                <a:latin typeface="Arial" charset="0"/>
              </a:rPr>
              <a:t>ретінде</a:t>
            </a:r>
            <a:r>
              <a:rPr lang="ru-RU" altLang="zh-CN" sz="1600" dirty="0">
                <a:latin typeface="Arial" charset="0"/>
              </a:rPr>
              <a:t> де </a:t>
            </a:r>
            <a:r>
              <a:rPr lang="ru-RU" altLang="zh-CN" sz="1600" dirty="0" err="1">
                <a:latin typeface="Arial" charset="0"/>
              </a:rPr>
              <a:t>қарастырылған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>
                <a:latin typeface="Arial" charset="0"/>
              </a:rPr>
              <a:t>Қазақтың </a:t>
            </a:r>
            <a:r>
              <a:rPr lang="ru-RU" altLang="zh-CN" sz="1600" dirty="0" err="1">
                <a:latin typeface="Arial" charset="0"/>
              </a:rPr>
              <a:t>дәстүрлі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құқық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нормаларымен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қылмыс</a:t>
            </a:r>
            <a:r>
              <a:rPr lang="ru-RU" altLang="zh-CN" sz="1600" dirty="0">
                <a:latin typeface="Arial" charset="0"/>
              </a:rPr>
              <a:t> жәбірленушіге</a:t>
            </a:r>
          </a:p>
          <a:p>
            <a:pPr algn="ctr"/>
            <a:r>
              <a:rPr lang="ru-RU" altLang="zh-CN" sz="1600" dirty="0" err="1">
                <a:latin typeface="Arial" charset="0"/>
              </a:rPr>
              <a:t>моральдық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және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материалдық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зиян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шығын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әкелетіндігі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танылған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 err="1">
                <a:latin typeface="Arial" charset="0"/>
              </a:rPr>
              <a:t>Сондықтан</a:t>
            </a:r>
            <a:r>
              <a:rPr lang="ru-RU" altLang="zh-CN" sz="1600" dirty="0">
                <a:latin typeface="Arial" charset="0"/>
              </a:rPr>
              <a:t> да </a:t>
            </a:r>
            <a:r>
              <a:rPr lang="ru-RU" altLang="zh-CN" sz="1600" dirty="0" err="1">
                <a:latin typeface="Arial" charset="0"/>
              </a:rPr>
              <a:t>көшпелілердің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пікірі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бойынша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қылмыс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жасалғанда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оған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жауап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беруге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тиіс</a:t>
            </a:r>
            <a:r>
              <a:rPr lang="ru-RU" altLang="zh-CN" sz="1600" dirty="0">
                <a:latin typeface="Arial" charset="0"/>
              </a:rPr>
              <a:t>:</a:t>
            </a:r>
          </a:p>
          <a:p>
            <a:pPr algn="ctr"/>
            <a:r>
              <a:rPr lang="ru-RU" altLang="zh-CN" sz="1600" dirty="0">
                <a:latin typeface="Arial" charset="0"/>
              </a:rPr>
              <a:t>1) </a:t>
            </a:r>
            <a:r>
              <a:rPr lang="ru-RU" altLang="zh-CN" sz="1600" dirty="0" err="1">
                <a:latin typeface="Arial" charset="0"/>
              </a:rPr>
              <a:t>Келтірілген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материалдық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шығын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толығымен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және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сол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аттармен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толтырылуы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тиіс</a:t>
            </a:r>
            <a:r>
              <a:rPr lang="ru-RU" altLang="zh-CN" sz="1600" dirty="0">
                <a:latin typeface="Arial" charset="0"/>
              </a:rPr>
              <a:t>;</a:t>
            </a:r>
          </a:p>
          <a:p>
            <a:pPr algn="ctr"/>
            <a:r>
              <a:rPr lang="ru-RU" altLang="zh-CN" sz="1600" dirty="0">
                <a:latin typeface="Arial" charset="0"/>
              </a:rPr>
              <a:t>2) </a:t>
            </a:r>
            <a:r>
              <a:rPr lang="ru-RU" altLang="zh-CN" sz="1600" dirty="0" err="1">
                <a:latin typeface="Arial" charset="0"/>
              </a:rPr>
              <a:t>Қылмыскер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өзінің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кінәлі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екенін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түсініп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өкініп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тиісті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сазайын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тартуы</a:t>
            </a:r>
            <a:r>
              <a:rPr lang="ru-RU" altLang="zh-CN" sz="1600" dirty="0">
                <a:latin typeface="Arial" charset="0"/>
              </a:rPr>
              <a:t> керек;</a:t>
            </a:r>
          </a:p>
          <a:p>
            <a:pPr algn="ctr"/>
            <a:r>
              <a:rPr lang="ru-RU" altLang="zh-CN" sz="1600" dirty="0">
                <a:latin typeface="Arial" charset="0"/>
              </a:rPr>
              <a:t>3) </a:t>
            </a:r>
            <a:r>
              <a:rPr lang="ru-RU" altLang="zh-CN" sz="1600" dirty="0" err="1">
                <a:latin typeface="Arial" charset="0"/>
              </a:rPr>
              <a:t>Аруақтар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әлемін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тыныштандыру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үшін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шаралар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қолданылатын</a:t>
            </a:r>
            <a:r>
              <a:rPr lang="ru-RU" altLang="zh-CN" sz="1600" dirty="0">
                <a:latin typeface="Arial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30A853B2-C7F5-4710-BAFD-ECE8AE083689}"/>
              </a:ext>
            </a:extLst>
          </p:cNvPr>
          <p:cNvSpPr/>
          <p:nvPr/>
        </p:nvSpPr>
        <p:spPr>
          <a:xfrm>
            <a:off x="124087" y="94682"/>
            <a:ext cx="876784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000" b="1" kern="1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Қазақтың </a:t>
            </a:r>
            <a:r>
              <a:rPr lang="ru-RU" sz="3000" b="1" kern="10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әдет</a:t>
            </a:r>
            <a:r>
              <a:rPr lang="ru-RU" sz="3000" b="1" kern="1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 </a:t>
            </a:r>
            <a:r>
              <a:rPr lang="ru-RU" sz="3000" b="1" kern="10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заңындағы</a:t>
            </a:r>
            <a:r>
              <a:rPr lang="ru-RU" sz="3000" b="1" kern="1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 </a:t>
            </a:r>
            <a:r>
              <a:rPr lang="ru-RU" sz="3000" b="1" kern="10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қылмыстық</a:t>
            </a:r>
            <a:r>
              <a:rPr lang="ru-RU" sz="3000" b="1" kern="1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 </a:t>
            </a:r>
            <a:r>
              <a:rPr lang="ru-RU" sz="3000" b="1" kern="10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істер</a:t>
            </a:r>
            <a:r>
              <a:rPr lang="ru-RU" sz="3000" b="1" kern="1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,</a:t>
            </a:r>
          </a:p>
          <a:p>
            <a:pPr algn="ctr"/>
            <a:r>
              <a:rPr lang="ru-RU" sz="3000" b="1" kern="1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 оны </a:t>
            </a:r>
            <a:r>
              <a:rPr lang="ru-RU" sz="3000" b="1" kern="10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жазалау</a:t>
            </a:r>
            <a:endParaRPr lang="ru-RU" sz="3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28262E9-8D60-47A2-B349-1BF83C0CA52C}"/>
              </a:ext>
            </a:extLst>
          </p:cNvPr>
          <p:cNvSpPr/>
          <p:nvPr/>
        </p:nvSpPr>
        <p:spPr>
          <a:xfrm>
            <a:off x="1918327" y="2967335"/>
            <a:ext cx="54192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kern="10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/>
                <a:cs typeface="Times New Roman"/>
              </a:rPr>
              <a:t>ЖАЗА ТҮРЛЕРІ</a:t>
            </a:r>
            <a:endParaRPr lang="ru-RU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73046B86-58D7-4F72-8DD7-3F8F6E9E9955}"/>
              </a:ext>
            </a:extLst>
          </p:cNvPr>
          <p:cNvSpPr/>
          <p:nvPr/>
        </p:nvSpPr>
        <p:spPr>
          <a:xfrm>
            <a:off x="1900852" y="1988840"/>
            <a:ext cx="5342296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/>
                <a:cs typeface="Times New Roman"/>
              </a:rPr>
              <a:t>ЖАЗА ТҮРЛЕРІ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5"/>
          <p:cNvSpPr>
            <a:spLocks noChangeArrowheads="1"/>
          </p:cNvSpPr>
          <p:nvPr/>
        </p:nvSpPr>
        <p:spPr bwMode="auto">
          <a:xfrm>
            <a:off x="342900" y="1873250"/>
            <a:ext cx="8458200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zh-CN" dirty="0" err="1">
                <a:latin typeface="Arial" charset="0"/>
              </a:rPr>
              <a:t>Қылмыскерді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жазалаудың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өлім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жазасы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халық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жиналысының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шешімі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бойынша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қолданылды</a:t>
            </a:r>
            <a:r>
              <a:rPr lang="ru-RU" altLang="zh-CN" dirty="0">
                <a:latin typeface="Arial" charset="0"/>
              </a:rPr>
              <a:t>. </a:t>
            </a:r>
            <a:r>
              <a:rPr lang="ru-RU" altLang="zh-CN" dirty="0" err="1">
                <a:latin typeface="Arial" charset="0"/>
              </a:rPr>
              <a:t>Тәуке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заңы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бойынша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кісі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өлтіру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әйелді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ұрлау</a:t>
            </a:r>
            <a:r>
              <a:rPr lang="ru-RU" altLang="zh-CN" dirty="0">
                <a:latin typeface="Arial" charset="0"/>
              </a:rPr>
              <a:t> мен </a:t>
            </a:r>
            <a:r>
              <a:rPr lang="ru-RU" altLang="zh-CN" dirty="0" err="1">
                <a:latin typeface="Arial" charset="0"/>
              </a:rPr>
              <a:t>зорлау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бірнеше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қайтара</a:t>
            </a:r>
            <a:r>
              <a:rPr lang="ru-RU" altLang="zh-CN" dirty="0">
                <a:latin typeface="Arial" charset="0"/>
              </a:rPr>
              <a:t> мал </a:t>
            </a:r>
            <a:r>
              <a:rPr lang="ru-RU" altLang="zh-CN" dirty="0" err="1">
                <a:latin typeface="Arial" charset="0"/>
              </a:rPr>
              <a:t>ұрлау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сияқты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қылмыс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түрлерінде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кінәлі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адамдарға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өлім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жазасы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берілген</a:t>
            </a:r>
            <a:r>
              <a:rPr lang="ru-RU" altLang="zh-CN" dirty="0">
                <a:latin typeface="Arial" charset="0"/>
              </a:rPr>
              <a:t>. Осы </a:t>
            </a:r>
            <a:r>
              <a:rPr lang="ru-RU" altLang="zh-CN" dirty="0" err="1">
                <a:latin typeface="Arial" charset="0"/>
              </a:rPr>
              <a:t>заң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бойынша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жәбірленушінің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немесе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оның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жақын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туыстарының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келісімімен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өлім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жазасы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басқа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жаза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түрімен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құн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төлеу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құл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етіп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алу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дене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немесе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ұялтатын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жазаларымен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ауыстырылуы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мүмкін</a:t>
            </a:r>
            <a:r>
              <a:rPr lang="ru-RU" altLang="zh-CN" dirty="0">
                <a:latin typeface="Arial" charset="0"/>
              </a:rPr>
              <a:t>. </a:t>
            </a:r>
            <a:r>
              <a:rPr lang="ru-RU" altLang="zh-CN" dirty="0" err="1">
                <a:latin typeface="Arial" charset="0"/>
              </a:rPr>
              <a:t>Тәуке</a:t>
            </a:r>
            <a:r>
              <a:rPr lang="ru-RU" altLang="zh-CN" dirty="0">
                <a:latin typeface="Arial" charset="0"/>
              </a:rPr>
              <a:t> хан </a:t>
            </a:r>
            <a:r>
              <a:rPr lang="ru-RU" altLang="zh-CN" dirty="0" err="1">
                <a:latin typeface="Arial" charset="0"/>
              </a:rPr>
              <a:t>заманында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өлім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жазасы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сирек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қолданылған</a:t>
            </a:r>
            <a:r>
              <a:rPr lang="ru-RU" altLang="zh-CN" dirty="0">
                <a:latin typeface="Arial" charset="0"/>
              </a:rPr>
              <a:t>.</a:t>
            </a:r>
          </a:p>
          <a:p>
            <a:pPr algn="ctr"/>
            <a:r>
              <a:rPr lang="ru-RU" altLang="zh-CN" dirty="0">
                <a:latin typeface="Arial" charset="0"/>
              </a:rPr>
              <a:t>Өлім </a:t>
            </a:r>
            <a:r>
              <a:rPr lang="ru-RU" altLang="zh-CN" dirty="0" err="1">
                <a:latin typeface="Arial" charset="0"/>
              </a:rPr>
              <a:t>жазасының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қолданылуы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жаңа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қылмыстың</a:t>
            </a:r>
            <a:r>
              <a:rPr lang="ru-RU" altLang="zh-CN" dirty="0">
                <a:latin typeface="Arial" charset="0"/>
              </a:rPr>
              <a:t> (</a:t>
            </a:r>
            <a:r>
              <a:rPr lang="ru-RU" altLang="zh-CN" dirty="0" err="1">
                <a:latin typeface="Arial" charset="0"/>
              </a:rPr>
              <a:t>барымта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немесе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ру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аралық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тартыстар</a:t>
            </a:r>
            <a:r>
              <a:rPr lang="ru-RU" altLang="zh-CN" dirty="0">
                <a:latin typeface="Arial" charset="0"/>
              </a:rPr>
              <a:t>) </a:t>
            </a:r>
            <a:r>
              <a:rPr lang="ru-RU" altLang="zh-CN" dirty="0" err="1">
                <a:latin typeface="Arial" charset="0"/>
              </a:rPr>
              <a:t>тууының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себепшісі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болды</a:t>
            </a:r>
            <a:r>
              <a:rPr lang="ru-RU" altLang="zh-CN" dirty="0">
                <a:latin typeface="Arial" charset="0"/>
              </a:rPr>
              <a:t>. </a:t>
            </a:r>
            <a:r>
              <a:rPr lang="ru-RU" altLang="zh-CN" dirty="0" err="1">
                <a:latin typeface="Arial" charset="0"/>
              </a:rPr>
              <a:t>Хандар</a:t>
            </a:r>
            <a:r>
              <a:rPr lang="ru-RU" altLang="zh-CN" dirty="0">
                <a:latin typeface="Arial" charset="0"/>
              </a:rPr>
              <a:t> мен </a:t>
            </a:r>
            <a:r>
              <a:rPr lang="ru-RU" altLang="zh-CN" dirty="0" err="1">
                <a:latin typeface="Arial" charset="0"/>
              </a:rPr>
              <a:t>сұлтандар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сондықтан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өлім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жазасына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күшті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тірегі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жоқ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іздеушісі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жоқтарды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ғана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кесті</a:t>
            </a:r>
            <a:r>
              <a:rPr lang="ru-RU" altLang="zh-CN" dirty="0">
                <a:latin typeface="Arial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5CF25A38-3E57-41E8-B5CF-86CB244DD5C8}"/>
              </a:ext>
            </a:extLst>
          </p:cNvPr>
          <p:cNvSpPr/>
          <p:nvPr/>
        </p:nvSpPr>
        <p:spPr>
          <a:xfrm>
            <a:off x="2051720" y="620688"/>
            <a:ext cx="46488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Өлім </a:t>
            </a:r>
            <a:r>
              <a:rPr lang="ru-RU" sz="54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жазасы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5"/>
          <p:cNvSpPr>
            <a:spLocks noChangeArrowheads="1"/>
          </p:cNvSpPr>
          <p:nvPr/>
        </p:nvSpPr>
        <p:spPr bwMode="auto">
          <a:xfrm>
            <a:off x="395288" y="981075"/>
            <a:ext cx="8315325" cy="558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zh-CN" dirty="0" err="1">
                <a:latin typeface="Arial" charset="0"/>
              </a:rPr>
              <a:t>Дәстүрлі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құқық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нормалары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негізінде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дене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және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ұялтатын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жазалар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жеке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тұлғаға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қарсы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қылмысқа</a:t>
            </a:r>
            <a:r>
              <a:rPr lang="ru-RU" altLang="zh-CN" dirty="0">
                <a:latin typeface="Arial" charset="0"/>
              </a:rPr>
              <a:t>,</a:t>
            </a:r>
          </a:p>
          <a:p>
            <a:pPr algn="ctr"/>
            <a:r>
              <a:rPr lang="ru-RU" altLang="zh-CN" dirty="0" err="1">
                <a:latin typeface="Arial" charset="0"/>
              </a:rPr>
              <a:t>мүліктік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қылмысқа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және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басқа</a:t>
            </a:r>
            <a:r>
              <a:rPr lang="ru-RU" altLang="zh-CN" dirty="0">
                <a:latin typeface="Arial" charset="0"/>
              </a:rPr>
              <a:t> да </a:t>
            </a:r>
            <a:r>
              <a:rPr lang="ru-RU" altLang="zh-CN" dirty="0" err="1">
                <a:latin typeface="Arial" charset="0"/>
              </a:rPr>
              <a:t>қылмыс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категорияларына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қолданылды</a:t>
            </a:r>
            <a:r>
              <a:rPr lang="ru-RU" altLang="zh-CN" dirty="0">
                <a:latin typeface="Arial" charset="0"/>
              </a:rPr>
              <a:t>.</a:t>
            </a:r>
          </a:p>
          <a:p>
            <a:pPr algn="ctr"/>
            <a:r>
              <a:rPr lang="ru-RU" altLang="zh-CN" dirty="0" err="1">
                <a:latin typeface="Arial" charset="0"/>
              </a:rPr>
              <a:t>Мұндай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жаза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түрлері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жеке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немесе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екеуі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бір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мезгілде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қолданылуы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мүмкін</a:t>
            </a:r>
            <a:r>
              <a:rPr lang="ru-RU" altLang="zh-CN" dirty="0">
                <a:latin typeface="Arial" charset="0"/>
              </a:rPr>
              <a:t>.</a:t>
            </a:r>
          </a:p>
          <a:p>
            <a:pPr algn="ctr"/>
            <a:r>
              <a:rPr lang="ru-RU" altLang="zh-CN" dirty="0" err="1">
                <a:latin typeface="Arial" charset="0"/>
              </a:rPr>
              <a:t>Тәуке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заңында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айтылады</a:t>
            </a:r>
            <a:r>
              <a:rPr lang="ru-RU" altLang="zh-CN" dirty="0">
                <a:latin typeface="Arial" charset="0"/>
              </a:rPr>
              <a:t>: «</a:t>
            </a:r>
            <a:r>
              <a:rPr lang="ru-RU" altLang="zh-CN" dirty="0" err="1">
                <a:latin typeface="Arial" charset="0"/>
              </a:rPr>
              <a:t>Егер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қылмыс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үлкен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болмаса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онда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өлім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жазасының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орнына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қылмыскерді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жартылай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жалаңаштап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оның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бетіне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күйе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жағып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мойнына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қара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құрым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киіз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байлап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аттың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құйрығына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байлаған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жіпті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тісімен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ұстауды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бұйырып</a:t>
            </a:r>
            <a:r>
              <a:rPr lang="ru-RU" altLang="zh-CN" dirty="0">
                <a:latin typeface="Arial" charset="0"/>
              </a:rPr>
              <a:t>, оны </a:t>
            </a:r>
            <a:r>
              <a:rPr lang="ru-RU" altLang="zh-CN" dirty="0" err="1">
                <a:latin typeface="Arial" charset="0"/>
              </a:rPr>
              <a:t>аттың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соңынан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жүгіруге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мәжбүр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етеді</a:t>
            </a:r>
            <a:r>
              <a:rPr lang="ru-RU" altLang="zh-CN" dirty="0">
                <a:latin typeface="Arial" charset="0"/>
              </a:rPr>
              <a:t>».</a:t>
            </a:r>
          </a:p>
          <a:p>
            <a:pPr algn="ctr"/>
            <a:r>
              <a:rPr lang="ru-RU" altLang="zh-CN" dirty="0">
                <a:latin typeface="Arial" charset="0"/>
              </a:rPr>
              <a:t>Дене </a:t>
            </a:r>
            <a:r>
              <a:rPr lang="ru-RU" altLang="zh-CN" dirty="0" err="1">
                <a:latin typeface="Arial" charset="0"/>
              </a:rPr>
              <a:t>жарақатында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жиі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қолданылатын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әдіс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дүре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соғу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яғни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жуандығы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ортаңғы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саусақтай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болатын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қамшымен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көпшіліктің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көзінше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жазалау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болды</a:t>
            </a:r>
            <a:r>
              <a:rPr lang="ru-RU" altLang="zh-CN" dirty="0">
                <a:latin typeface="Arial" charset="0"/>
              </a:rPr>
              <a:t>.</a:t>
            </a:r>
          </a:p>
          <a:p>
            <a:pPr algn="ctr"/>
            <a:r>
              <a:rPr lang="ru-RU" altLang="zh-CN" dirty="0">
                <a:latin typeface="Arial" charset="0"/>
              </a:rPr>
              <a:t>Қазақ </a:t>
            </a:r>
            <a:r>
              <a:rPr lang="ru-RU" altLang="zh-CN" dirty="0" err="1">
                <a:latin typeface="Arial" charset="0"/>
              </a:rPr>
              <a:t>дәстүрлі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құқұғының</a:t>
            </a:r>
            <a:r>
              <a:rPr lang="ru-RU" altLang="zh-CN" dirty="0">
                <a:latin typeface="Arial" charset="0"/>
              </a:rPr>
              <a:t> шариат </a:t>
            </a:r>
            <a:r>
              <a:rPr lang="ru-RU" altLang="zh-CN" dirty="0" err="1">
                <a:latin typeface="Arial" charset="0"/>
              </a:rPr>
              <a:t>заңынан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айырмашылығы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соққы</a:t>
            </a:r>
            <a:r>
              <a:rPr lang="ru-RU" altLang="zh-CN" dirty="0">
                <a:latin typeface="Arial" charset="0"/>
              </a:rPr>
              <a:t> саны</a:t>
            </a:r>
          </a:p>
          <a:p>
            <a:pPr algn="ctr"/>
            <a:r>
              <a:rPr lang="ru-RU" altLang="zh-CN" dirty="0" err="1">
                <a:latin typeface="Arial" charset="0"/>
              </a:rPr>
              <a:t>алдын</a:t>
            </a:r>
            <a:r>
              <a:rPr lang="ru-RU" altLang="zh-CN" dirty="0">
                <a:latin typeface="Arial" charset="0"/>
              </a:rPr>
              <a:t> ала </a:t>
            </a:r>
            <a:r>
              <a:rPr lang="ru-RU" altLang="zh-CN" dirty="0" err="1">
                <a:latin typeface="Arial" charset="0"/>
              </a:rPr>
              <a:t>анық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болмады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ол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бидің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шешіміне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байланысты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болды</a:t>
            </a:r>
            <a:r>
              <a:rPr lang="ru-RU" altLang="zh-CN" dirty="0">
                <a:latin typeface="Arial" charset="0"/>
              </a:rPr>
              <a:t>. Дене</a:t>
            </a:r>
          </a:p>
          <a:p>
            <a:pPr algn="ctr"/>
            <a:r>
              <a:rPr lang="ru-RU" altLang="zh-CN" dirty="0" err="1">
                <a:latin typeface="Arial" charset="0"/>
              </a:rPr>
              <a:t>жазасы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қанжығамен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немесе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көк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шыбықпен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ұру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түрінде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қолданылды</a:t>
            </a:r>
            <a:r>
              <a:rPr lang="ru-RU" altLang="zh-CN" dirty="0">
                <a:latin typeface="Arial" charset="0"/>
              </a:rPr>
              <a:t>.</a:t>
            </a:r>
          </a:p>
          <a:p>
            <a:pPr algn="ctr"/>
            <a:r>
              <a:rPr lang="ru-RU" altLang="zh-CN" dirty="0">
                <a:latin typeface="Arial" charset="0"/>
              </a:rPr>
              <a:t>«</a:t>
            </a:r>
            <a:r>
              <a:rPr lang="ru-RU" altLang="zh-CN" dirty="0" err="1">
                <a:latin typeface="Arial" charset="0"/>
              </a:rPr>
              <a:t>Әкесіне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немесе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шешесіне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тіл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тигізген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немесе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ұрып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соққан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адамды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қара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сиырға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теріс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қаратып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отырғызып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мойнына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құрым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киіз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байлайды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сиырды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ауылдың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ішімен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жүргізіп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үстінде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отырғанды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қамшылап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ұрады</a:t>
            </a:r>
            <a:r>
              <a:rPr lang="ru-RU" altLang="zh-CN" dirty="0">
                <a:latin typeface="Arial" charset="0"/>
              </a:rPr>
              <a:t>».</a:t>
            </a:r>
          </a:p>
          <a:p>
            <a:pPr algn="ctr"/>
            <a:r>
              <a:rPr lang="ru-RU" altLang="zh-CN" dirty="0">
                <a:latin typeface="Arial" charset="0"/>
              </a:rPr>
              <a:t>«</a:t>
            </a:r>
            <a:r>
              <a:rPr lang="ru-RU" altLang="zh-CN" dirty="0" err="1">
                <a:latin typeface="Arial" charset="0"/>
              </a:rPr>
              <a:t>Қара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найза</a:t>
            </a:r>
            <a:r>
              <a:rPr lang="ru-RU" altLang="zh-CN" dirty="0">
                <a:latin typeface="Arial" charset="0"/>
              </a:rPr>
              <a:t>» - </a:t>
            </a:r>
            <a:r>
              <a:rPr lang="ru-RU" altLang="zh-CN" dirty="0" err="1">
                <a:latin typeface="Arial" charset="0"/>
              </a:rPr>
              <a:t>жазалаудың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ең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ежелгі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түрі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айыптыны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жерге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қағылған</a:t>
            </a:r>
            <a:r>
              <a:rPr lang="ru-RU" altLang="zh-CN" dirty="0">
                <a:latin typeface="Arial" charset="0"/>
              </a:rPr>
              <a:t>,</a:t>
            </a:r>
          </a:p>
          <a:p>
            <a:pPr algn="ctr"/>
            <a:r>
              <a:rPr lang="ru-RU" altLang="zh-CN" dirty="0" err="1">
                <a:latin typeface="Arial" charset="0"/>
              </a:rPr>
              <a:t>жоғарғы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ұштары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түйіскен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үш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найзаның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астына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отырғызып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қоятын</a:t>
            </a:r>
            <a:r>
              <a:rPr lang="ru-RU" altLang="zh-CN" dirty="0">
                <a:latin typeface="Arial" charset="0"/>
              </a:rPr>
              <a:t>. </a:t>
            </a:r>
            <a:r>
              <a:rPr lang="ru-RU" altLang="zh-CN" dirty="0" err="1">
                <a:latin typeface="Arial" charset="0"/>
              </a:rPr>
              <a:t>Сонымен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қатар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билер</a:t>
            </a:r>
            <a:r>
              <a:rPr lang="ru-RU" altLang="zh-CN" dirty="0">
                <a:latin typeface="Arial" charset="0"/>
              </a:rPr>
              <a:t> «</a:t>
            </a:r>
            <a:r>
              <a:rPr lang="ru-RU" altLang="zh-CN" dirty="0" err="1">
                <a:latin typeface="Arial" charset="0"/>
              </a:rPr>
              <a:t>сөгіп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тастау</a:t>
            </a:r>
            <a:r>
              <a:rPr lang="ru-RU" altLang="zh-CN" dirty="0">
                <a:latin typeface="Arial" charset="0"/>
              </a:rPr>
              <a:t>» </a:t>
            </a:r>
            <a:r>
              <a:rPr lang="ru-RU" altLang="zh-CN" dirty="0" err="1">
                <a:latin typeface="Arial" charset="0"/>
              </a:rPr>
              <a:t>және</a:t>
            </a:r>
            <a:r>
              <a:rPr lang="ru-RU" altLang="zh-CN" dirty="0">
                <a:latin typeface="Arial" charset="0"/>
              </a:rPr>
              <a:t> «</a:t>
            </a:r>
            <a:r>
              <a:rPr lang="ru-RU" altLang="zh-CN" dirty="0" err="1">
                <a:latin typeface="Arial" charset="0"/>
              </a:rPr>
              <a:t>түкіріктеу</a:t>
            </a:r>
            <a:r>
              <a:rPr lang="ru-RU" altLang="zh-CN" dirty="0">
                <a:latin typeface="Arial" charset="0"/>
              </a:rPr>
              <a:t>» </a:t>
            </a:r>
            <a:r>
              <a:rPr lang="ru-RU" altLang="zh-CN" dirty="0" err="1">
                <a:latin typeface="Arial" charset="0"/>
              </a:rPr>
              <a:t>сияқты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жазаны</a:t>
            </a:r>
            <a:r>
              <a:rPr lang="ru-RU" altLang="zh-CN" dirty="0">
                <a:latin typeface="Arial" charset="0"/>
              </a:rPr>
              <a:t> да </a:t>
            </a:r>
            <a:r>
              <a:rPr lang="ru-RU" altLang="zh-CN" dirty="0" err="1">
                <a:latin typeface="Arial" charset="0"/>
              </a:rPr>
              <a:t>қолданып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жүрді</a:t>
            </a:r>
            <a:r>
              <a:rPr lang="ru-RU" altLang="zh-CN" dirty="0">
                <a:latin typeface="Arial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052CBBC-3BAA-45B3-8E97-8607270B14B0}"/>
              </a:ext>
            </a:extLst>
          </p:cNvPr>
          <p:cNvSpPr/>
          <p:nvPr/>
        </p:nvSpPr>
        <p:spPr>
          <a:xfrm>
            <a:off x="395288" y="136683"/>
            <a:ext cx="847456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kern="1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Дене </a:t>
            </a:r>
            <a:r>
              <a:rPr lang="ru-RU" sz="4400" b="1" kern="10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жарақаты</a:t>
            </a:r>
            <a:r>
              <a:rPr lang="ru-RU" sz="4400" b="1" kern="1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 </a:t>
            </a:r>
            <a:r>
              <a:rPr lang="ru-RU" sz="4400" b="1" kern="10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және</a:t>
            </a:r>
            <a:r>
              <a:rPr lang="ru-RU" sz="4400" b="1" kern="1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 </a:t>
            </a:r>
            <a:r>
              <a:rPr lang="ru-RU" sz="4400" b="1" kern="10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жазалар</a:t>
            </a:r>
            <a:endParaRPr lang="ru-RU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5"/>
          <p:cNvSpPr>
            <a:spLocks noChangeArrowheads="1"/>
          </p:cNvSpPr>
          <p:nvPr/>
        </p:nvSpPr>
        <p:spPr bwMode="auto">
          <a:xfrm>
            <a:off x="1403350" y="1557338"/>
            <a:ext cx="6570663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zh-CN" sz="1400" dirty="0">
                <a:latin typeface="Arial" charset="0"/>
              </a:rPr>
              <a:t>Қылмыстық </a:t>
            </a:r>
            <a:r>
              <a:rPr lang="ru-RU" altLang="zh-CN" sz="1400" dirty="0" err="1">
                <a:latin typeface="Arial" charset="0"/>
              </a:rPr>
              <a:t>іс</a:t>
            </a:r>
            <a:r>
              <a:rPr lang="ru-RU" altLang="zh-CN" sz="1400" dirty="0">
                <a:latin typeface="Arial" charset="0"/>
              </a:rPr>
              <a:t> - </a:t>
            </a:r>
            <a:r>
              <a:rPr lang="ru-RU" altLang="zh-CN" sz="1400" dirty="0" err="1">
                <a:latin typeface="Arial" charset="0"/>
              </a:rPr>
              <a:t>әрекеттер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үшін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жауапкершіліктің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мүліктік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түрлері</a:t>
            </a:r>
            <a:r>
              <a:rPr lang="ru-RU" altLang="zh-CN" sz="1400" dirty="0">
                <a:latin typeface="Arial" charset="0"/>
              </a:rPr>
              <a:t> де (</a:t>
            </a:r>
            <a:r>
              <a:rPr lang="ru-RU" altLang="zh-CN" sz="1400" dirty="0" err="1">
                <a:latin typeface="Arial" charset="0"/>
              </a:rPr>
              <a:t>құн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айып</a:t>
            </a:r>
            <a:r>
              <a:rPr lang="ru-RU" altLang="zh-CN" sz="1400" dirty="0">
                <a:latin typeface="Arial" charset="0"/>
              </a:rPr>
              <a:t>) </a:t>
            </a:r>
            <a:r>
              <a:rPr lang="ru-RU" altLang="zh-CN" sz="1400" dirty="0" err="1">
                <a:latin typeface="Arial" charset="0"/>
              </a:rPr>
              <a:t>кең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қолданылды</a:t>
            </a:r>
            <a:r>
              <a:rPr lang="ru-RU" altLang="zh-CN" sz="1400" dirty="0">
                <a:latin typeface="Arial" charset="0"/>
              </a:rPr>
              <a:t>. Қазақтың </a:t>
            </a:r>
            <a:r>
              <a:rPr lang="ru-RU" altLang="zh-CN" sz="1400" dirty="0" err="1">
                <a:latin typeface="Arial" charset="0"/>
              </a:rPr>
              <a:t>дәстүрлі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құқығы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жүйесінде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кең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тараған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жаза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түрі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болды</a:t>
            </a:r>
            <a:r>
              <a:rPr lang="ru-RU" altLang="zh-CN" sz="1400" dirty="0">
                <a:latin typeface="Arial" charset="0"/>
              </a:rPr>
              <a:t>. Адам </a:t>
            </a:r>
            <a:r>
              <a:rPr lang="ru-RU" altLang="zh-CN" sz="1400" dirty="0" err="1">
                <a:latin typeface="Arial" charset="0"/>
              </a:rPr>
              <a:t>өлтіру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және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оған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теңестірілген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қылмыс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түрлері</a:t>
            </a:r>
            <a:r>
              <a:rPr lang="ru-RU" altLang="zh-CN" sz="1400" dirty="0">
                <a:latin typeface="Arial" charset="0"/>
              </a:rPr>
              <a:t> (</a:t>
            </a:r>
            <a:r>
              <a:rPr lang="ru-RU" altLang="zh-CN" sz="1400" dirty="0" err="1">
                <a:latin typeface="Arial" charset="0"/>
              </a:rPr>
              <a:t>денені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ауыр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жарақаттау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зорлау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зинақорлық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әйел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ұрлау</a:t>
            </a:r>
            <a:r>
              <a:rPr lang="ru-RU" altLang="zh-CN" sz="1400" dirty="0">
                <a:latin typeface="Arial" charset="0"/>
              </a:rPr>
              <a:t>)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үшін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төлететін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Ежелгі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құрамы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бірнеше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бөліктен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тұратын</a:t>
            </a:r>
            <a:r>
              <a:rPr lang="ru-RU" altLang="zh-CN" sz="1400" dirty="0">
                <a:latin typeface="Arial" charset="0"/>
              </a:rPr>
              <a:t>:</a:t>
            </a:r>
          </a:p>
          <a:p>
            <a:pPr algn="ctr"/>
            <a:r>
              <a:rPr lang="ru-RU" altLang="zh-CN" sz="1400" dirty="0">
                <a:latin typeface="Arial" charset="0"/>
              </a:rPr>
              <a:t>1) </a:t>
            </a:r>
            <a:r>
              <a:rPr lang="ru-RU" altLang="zh-CN" sz="1400" dirty="0" err="1">
                <a:latin typeface="Arial" charset="0"/>
              </a:rPr>
              <a:t>Өлтірілген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адамның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еліне</a:t>
            </a:r>
            <a:r>
              <a:rPr lang="ru-RU" altLang="zh-CN" sz="1400" dirty="0">
                <a:latin typeface="Arial" charset="0"/>
              </a:rPr>
              <a:t> (</a:t>
            </a:r>
            <a:r>
              <a:rPr lang="ru-RU" altLang="zh-CN" sz="1400" dirty="0" err="1">
                <a:latin typeface="Arial" charset="0"/>
              </a:rPr>
              <a:t>руына</a:t>
            </a:r>
            <a:r>
              <a:rPr lang="ru-RU" altLang="zh-CN" sz="1400" dirty="0">
                <a:latin typeface="Arial" charset="0"/>
              </a:rPr>
              <a:t>) </a:t>
            </a:r>
            <a:r>
              <a:rPr lang="ru-RU" altLang="zh-CN" sz="1400" dirty="0" err="1">
                <a:latin typeface="Arial" charset="0"/>
              </a:rPr>
              <a:t>басқа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адам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берілетін</a:t>
            </a:r>
            <a:r>
              <a:rPr lang="ru-RU" altLang="zh-CN" sz="1400" dirty="0">
                <a:latin typeface="Arial" charset="0"/>
              </a:rPr>
              <a:t> (</a:t>
            </a:r>
            <a:r>
              <a:rPr lang="ru-RU" altLang="zh-CN" sz="1400" dirty="0" err="1">
                <a:latin typeface="Arial" charset="0"/>
              </a:rPr>
              <a:t>тұтқын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құл</a:t>
            </a:r>
            <a:r>
              <a:rPr lang="ru-RU" altLang="zh-CN" sz="1400" dirty="0">
                <a:latin typeface="Arial" charset="0"/>
              </a:rPr>
              <a:t>,</a:t>
            </a:r>
          </a:p>
          <a:p>
            <a:pPr algn="ctr"/>
            <a:r>
              <a:rPr lang="ru-RU" altLang="zh-CN" sz="1400" dirty="0">
                <a:latin typeface="Arial" charset="0"/>
              </a:rPr>
              <a:t>«ясырь», </a:t>
            </a:r>
            <a:r>
              <a:rPr lang="ru-RU" altLang="zh-CN" sz="1400" dirty="0" err="1">
                <a:latin typeface="Arial" charset="0"/>
              </a:rPr>
              <a:t>әйел</a:t>
            </a:r>
            <a:r>
              <a:rPr lang="ru-RU" altLang="zh-CN" sz="1400" dirty="0">
                <a:latin typeface="Arial" charset="0"/>
              </a:rPr>
              <a:t>). </a:t>
            </a:r>
            <a:r>
              <a:rPr lang="ru-RU" altLang="zh-CN" sz="1400" dirty="0" err="1">
                <a:latin typeface="Arial" charset="0"/>
              </a:rPr>
              <a:t>Бұл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адам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өлтіру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арқылы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келтірілген</a:t>
            </a:r>
            <a:r>
              <a:rPr lang="ru-RU" altLang="zh-CN" sz="1400" dirty="0">
                <a:latin typeface="Arial" charset="0"/>
              </a:rPr>
              <a:t> «</a:t>
            </a:r>
            <a:r>
              <a:rPr lang="ru-RU" altLang="zh-CN" sz="1400" dirty="0" err="1">
                <a:latin typeface="Arial" charset="0"/>
              </a:rPr>
              <a:t>зиянның</a:t>
            </a:r>
            <a:r>
              <a:rPr lang="ru-RU" altLang="zh-CN" sz="1400" dirty="0">
                <a:latin typeface="Arial" charset="0"/>
              </a:rPr>
              <a:t>» </a:t>
            </a:r>
            <a:r>
              <a:rPr lang="ru-RU" altLang="zh-CN" sz="1400" dirty="0" err="1">
                <a:latin typeface="Arial" charset="0"/>
              </a:rPr>
              <a:t>орнын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нақты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толтырудың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белгісі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еді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>
                <a:latin typeface="Arial" charset="0"/>
              </a:rPr>
              <a:t>2) </a:t>
            </a:r>
            <a:r>
              <a:rPr lang="ru-RU" altLang="zh-CN" sz="1400" dirty="0" err="1">
                <a:latin typeface="Arial" charset="0"/>
              </a:rPr>
              <a:t>Кісі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өлтірушінің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аты</a:t>
            </a:r>
            <a:r>
              <a:rPr lang="ru-RU" altLang="zh-CN" sz="1400" dirty="0">
                <a:latin typeface="Arial" charset="0"/>
              </a:rPr>
              <a:t> мен </a:t>
            </a:r>
            <a:r>
              <a:rPr lang="ru-RU" altLang="zh-CN" sz="1400" dirty="0" err="1">
                <a:latin typeface="Arial" charset="0"/>
              </a:rPr>
              <a:t>қару-жарағы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берілетін</a:t>
            </a:r>
            <a:r>
              <a:rPr lang="ru-RU" altLang="zh-CN" sz="1400" dirty="0">
                <a:latin typeface="Arial" charset="0"/>
              </a:rPr>
              <a:t> («</a:t>
            </a:r>
            <a:r>
              <a:rPr lang="ru-RU" altLang="zh-CN" sz="1400" dirty="0" err="1">
                <a:latin typeface="Arial" charset="0"/>
              </a:rPr>
              <a:t>қанды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қаралы</a:t>
            </a:r>
            <a:r>
              <a:rPr lang="ru-RU" altLang="zh-CN" sz="1400" dirty="0">
                <a:latin typeface="Arial" charset="0"/>
              </a:rPr>
              <a:t>»,</a:t>
            </a:r>
          </a:p>
          <a:p>
            <a:pPr algn="ctr"/>
            <a:r>
              <a:rPr lang="ru-RU" altLang="zh-CN" sz="1400" dirty="0">
                <a:latin typeface="Arial" charset="0"/>
              </a:rPr>
              <a:t>«</a:t>
            </a:r>
            <a:r>
              <a:rPr lang="ru-RU" altLang="zh-CN" sz="1400" dirty="0" err="1">
                <a:latin typeface="Arial" charset="0"/>
              </a:rPr>
              <a:t>құйрығы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кесілген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ат</a:t>
            </a:r>
            <a:r>
              <a:rPr lang="ru-RU" altLang="zh-CN" sz="1400" dirty="0">
                <a:latin typeface="Arial" charset="0"/>
              </a:rPr>
              <a:t>», </a:t>
            </a:r>
            <a:r>
              <a:rPr lang="ru-RU" altLang="zh-CN" sz="1400" dirty="0" err="1">
                <a:latin typeface="Arial" charset="0"/>
              </a:rPr>
              <a:t>сауыт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мылтық</a:t>
            </a:r>
            <a:r>
              <a:rPr lang="ru-RU" altLang="zh-CN" sz="1400" dirty="0">
                <a:latin typeface="Arial" charset="0"/>
              </a:rPr>
              <a:t>). </a:t>
            </a:r>
            <a:r>
              <a:rPr lang="ru-RU" altLang="zh-CN" sz="1400" dirty="0" err="1">
                <a:latin typeface="Arial" charset="0"/>
              </a:rPr>
              <a:t>Бұл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арқылы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татуласу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ымыраға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келу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туралы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тілек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өтініш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білдіретін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>
                <a:latin typeface="Arial" charset="0"/>
              </a:rPr>
              <a:t>3) </a:t>
            </a:r>
            <a:r>
              <a:rPr lang="ru-RU" altLang="zh-CN" sz="1400" dirty="0" err="1">
                <a:latin typeface="Arial" charset="0"/>
              </a:rPr>
              <a:t>Өлтірілген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кісінің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еліне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біршама</a:t>
            </a:r>
            <a:r>
              <a:rPr lang="ru-RU" altLang="zh-CN" sz="1400" dirty="0">
                <a:latin typeface="Arial" charset="0"/>
              </a:rPr>
              <a:t> мал, </a:t>
            </a:r>
            <a:r>
              <a:rPr lang="ru-RU" altLang="zh-CN" sz="1400" dirty="0" err="1">
                <a:latin typeface="Arial" charset="0"/>
              </a:rPr>
              <a:t>басқа</a:t>
            </a:r>
            <a:r>
              <a:rPr lang="ru-RU" altLang="zh-CN" sz="1400" dirty="0">
                <a:latin typeface="Arial" charset="0"/>
              </a:rPr>
              <a:t> да </a:t>
            </a:r>
            <a:r>
              <a:rPr lang="ru-RU" altLang="zh-CN" sz="1400" dirty="0" err="1">
                <a:latin typeface="Arial" charset="0"/>
              </a:rPr>
              <a:t>заттар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берілетін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>
                <a:latin typeface="Arial" charset="0"/>
              </a:rPr>
              <a:t>(</a:t>
            </a:r>
            <a:r>
              <a:rPr lang="ru-RU" altLang="zh-CN" sz="1400" dirty="0" err="1">
                <a:latin typeface="Arial" charset="0"/>
              </a:rPr>
              <a:t>кілем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жабылған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қара</a:t>
            </a:r>
            <a:r>
              <a:rPr lang="ru-RU" altLang="zh-CN" sz="1400" dirty="0">
                <a:latin typeface="Arial" charset="0"/>
              </a:rPr>
              <a:t> нар, </a:t>
            </a:r>
            <a:r>
              <a:rPr lang="ru-RU" altLang="zh-CN" sz="1400" dirty="0" err="1">
                <a:latin typeface="Arial" charset="0"/>
              </a:rPr>
              <a:t>қара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шапан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орамал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т.б</a:t>
            </a:r>
            <a:r>
              <a:rPr lang="ru-RU" altLang="zh-CN" sz="1400" dirty="0">
                <a:latin typeface="Arial" charset="0"/>
              </a:rPr>
              <a:t>.). </a:t>
            </a:r>
            <a:r>
              <a:rPr lang="ru-RU" altLang="zh-CN" sz="1400" dirty="0" err="1">
                <a:latin typeface="Arial" charset="0"/>
              </a:rPr>
              <a:t>Бұл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арқылы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өлтірілген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адамның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аруағымен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татуласу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салты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жерлеу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және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қара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жамылу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жүзеге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асырылатын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Кейінірек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құнның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құрамы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өзгеріп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ол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негізінен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малдан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тұратын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болды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>
                <a:latin typeface="Arial" charset="0"/>
              </a:rPr>
              <a:t>Ер </a:t>
            </a:r>
            <a:r>
              <a:rPr lang="ru-RU" altLang="zh-CN" sz="1400" dirty="0" err="1">
                <a:latin typeface="Arial" charset="0"/>
              </a:rPr>
              <a:t>адамды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өлтірген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үшін</a:t>
            </a:r>
            <a:r>
              <a:rPr lang="ru-RU" altLang="zh-CN" sz="1400" dirty="0">
                <a:latin typeface="Arial" charset="0"/>
              </a:rPr>
              <a:t> 1000 </a:t>
            </a:r>
            <a:r>
              <a:rPr lang="ru-RU" altLang="zh-CN" sz="1400" dirty="0" err="1">
                <a:latin typeface="Arial" charset="0"/>
              </a:rPr>
              <a:t>қой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әйелді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өлтіргені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үшін</a:t>
            </a:r>
            <a:r>
              <a:rPr lang="ru-RU" altLang="zh-CN" sz="1400" dirty="0">
                <a:latin typeface="Arial" charset="0"/>
              </a:rPr>
              <a:t> 500 </a:t>
            </a:r>
            <a:r>
              <a:rPr lang="ru-RU" altLang="zh-CN" sz="1400" dirty="0" err="1">
                <a:latin typeface="Arial" charset="0"/>
              </a:rPr>
              <a:t>қой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берілетін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>
                <a:latin typeface="Arial" charset="0"/>
              </a:rPr>
              <a:t>ХІХ </a:t>
            </a:r>
            <a:r>
              <a:rPr lang="ru-RU" altLang="zh-CN" sz="1400" dirty="0" err="1">
                <a:latin typeface="Arial" charset="0"/>
              </a:rPr>
              <a:t>ғасырдың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екінші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жартысынан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бастап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сауданың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дамуына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байланысты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ақшамен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төлеу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жүргізілді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Құнды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қылмыскер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төлемеді</a:t>
            </a:r>
            <a:r>
              <a:rPr lang="ru-RU" altLang="zh-CN" sz="1400" dirty="0">
                <a:latin typeface="Arial" charset="0"/>
              </a:rPr>
              <a:t>, оны </a:t>
            </a:r>
            <a:r>
              <a:rPr lang="ru-RU" altLang="zh-CN" sz="1400" dirty="0" err="1">
                <a:latin typeface="Arial" charset="0"/>
              </a:rPr>
              <a:t>руы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бөліп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төледі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Қылмыскер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жеке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өзі</a:t>
            </a:r>
            <a:r>
              <a:rPr lang="ru-RU" altLang="zh-CN" sz="1400" dirty="0">
                <a:latin typeface="Arial" charset="0"/>
              </a:rPr>
              <a:t> 50 </a:t>
            </a:r>
            <a:r>
              <a:rPr lang="ru-RU" altLang="zh-CN" sz="1400" dirty="0" err="1">
                <a:latin typeface="Arial" charset="0"/>
              </a:rPr>
              <a:t>қой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бір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түйе</a:t>
            </a:r>
            <a:r>
              <a:rPr lang="ru-RU" altLang="zh-CN" sz="1400" dirty="0">
                <a:latin typeface="Arial" charset="0"/>
              </a:rPr>
              <a:t> мен </a:t>
            </a:r>
            <a:r>
              <a:rPr lang="ru-RU" altLang="zh-CN" sz="1400" dirty="0" err="1">
                <a:latin typeface="Arial" charset="0"/>
              </a:rPr>
              <a:t>ат</a:t>
            </a:r>
            <a:r>
              <a:rPr lang="ru-RU" altLang="zh-CN" sz="1400" dirty="0">
                <a:latin typeface="Arial" charset="0"/>
              </a:rPr>
              <a:t>, ал </a:t>
            </a:r>
            <a:r>
              <a:rPr lang="ru-RU" altLang="zh-CN" sz="1400" dirty="0" err="1">
                <a:latin typeface="Arial" charset="0"/>
              </a:rPr>
              <a:t>жақын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туыстары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>
                <a:latin typeface="Arial" charset="0"/>
              </a:rPr>
              <a:t>10-нан 20-ға </a:t>
            </a:r>
            <a:r>
              <a:rPr lang="ru-RU" altLang="zh-CN" sz="1400" dirty="0" err="1">
                <a:latin typeface="Arial" charset="0"/>
              </a:rPr>
              <a:t>дейін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қой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алыс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ағайындары</a:t>
            </a:r>
            <a:r>
              <a:rPr lang="ru-RU" altLang="zh-CN" sz="1400" dirty="0">
                <a:latin typeface="Arial" charset="0"/>
              </a:rPr>
              <a:t> 1-2 </a:t>
            </a:r>
            <a:r>
              <a:rPr lang="ru-RU" altLang="zh-CN" sz="1400" dirty="0" err="1">
                <a:latin typeface="Arial" charset="0"/>
              </a:rPr>
              <a:t>қойдан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беруі</a:t>
            </a:r>
            <a:r>
              <a:rPr lang="ru-RU" altLang="zh-CN" sz="1400" dirty="0">
                <a:latin typeface="Arial" charset="0"/>
              </a:rPr>
              <a:t> керек </a:t>
            </a:r>
            <a:r>
              <a:rPr lang="ru-RU" altLang="zh-CN" sz="1400" dirty="0" err="1">
                <a:latin typeface="Arial" charset="0"/>
              </a:rPr>
              <a:t>болды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Құнның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қалған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бөлігі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ру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мүшелеріне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тең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бөлінді</a:t>
            </a:r>
            <a:r>
              <a:rPr lang="ru-RU" altLang="zh-CN" sz="1400" dirty="0">
                <a:latin typeface="Arial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327C5B5-8D03-4DB2-ABB8-89332AF4AD53}"/>
              </a:ext>
            </a:extLst>
          </p:cNvPr>
          <p:cNvSpPr/>
          <p:nvPr/>
        </p:nvSpPr>
        <p:spPr>
          <a:xfrm>
            <a:off x="3570764" y="209734"/>
            <a:ext cx="200247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Құн</a:t>
            </a:r>
            <a:endParaRPr lang="ru-RU" sz="8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5"/>
          <p:cNvSpPr>
            <a:spLocks noChangeArrowheads="1"/>
          </p:cNvSpPr>
          <p:nvPr/>
        </p:nvSpPr>
        <p:spPr bwMode="auto">
          <a:xfrm>
            <a:off x="755650" y="1412875"/>
            <a:ext cx="7516813" cy="498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zh-CN" sz="1600" dirty="0">
                <a:latin typeface="Arial" charset="0"/>
              </a:rPr>
              <a:t>Қазақ </a:t>
            </a:r>
            <a:r>
              <a:rPr lang="ru-RU" altLang="zh-CN" sz="1600" dirty="0" err="1">
                <a:latin typeface="Arial" charset="0"/>
              </a:rPr>
              <a:t>қоғамында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келтірілген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шығынның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орнын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толтыру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және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кекті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қанағаттандыруда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кең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тараған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жазаның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түрі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айып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болып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табылды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 err="1">
                <a:latin typeface="Arial" charset="0"/>
              </a:rPr>
              <a:t>Көбіне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мүліктік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қылмыстарға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сондай-ақ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жеке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тұлғаға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қарсы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қылмыс</a:t>
            </a:r>
            <a:r>
              <a:rPr lang="ru-RU" altLang="zh-CN" sz="1600" dirty="0">
                <a:latin typeface="Arial" charset="0"/>
              </a:rPr>
              <a:t> (</a:t>
            </a:r>
            <a:r>
              <a:rPr lang="ru-RU" altLang="zh-CN" sz="1600" dirty="0" err="1">
                <a:latin typeface="Arial" charset="0"/>
              </a:rPr>
              <a:t>ауыр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дене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жарақаты</a:t>
            </a:r>
            <a:r>
              <a:rPr lang="ru-RU" altLang="zh-CN" sz="1600" dirty="0">
                <a:latin typeface="Arial" charset="0"/>
              </a:rPr>
              <a:t> мен </a:t>
            </a:r>
            <a:r>
              <a:rPr lang="ru-RU" altLang="zh-CN" sz="1600" dirty="0" err="1">
                <a:latin typeface="Arial" charset="0"/>
              </a:rPr>
              <a:t>кісі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өлтіруден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басқа</a:t>
            </a:r>
            <a:r>
              <a:rPr lang="ru-RU" altLang="zh-CN" sz="1600" dirty="0">
                <a:latin typeface="Arial" charset="0"/>
              </a:rPr>
              <a:t>), </a:t>
            </a:r>
            <a:r>
              <a:rPr lang="ru-RU" altLang="zh-CN" sz="1600" dirty="0" err="1">
                <a:latin typeface="Arial" charset="0"/>
              </a:rPr>
              <a:t>басқару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тәртібіне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қарсы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және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басқа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>
                <a:latin typeface="Arial" charset="0"/>
              </a:rPr>
              <a:t>да </a:t>
            </a:r>
            <a:r>
              <a:rPr lang="ru-RU" altLang="zh-CN" sz="1600" dirty="0" err="1">
                <a:latin typeface="Arial" charset="0"/>
              </a:rPr>
              <a:t>қылмыс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категорияларына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белгіленді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 err="1">
                <a:latin typeface="Arial" charset="0"/>
              </a:rPr>
              <a:t>Айып</a:t>
            </a:r>
            <a:r>
              <a:rPr lang="ru-RU" altLang="zh-CN" sz="1600" dirty="0">
                <a:latin typeface="Arial" charset="0"/>
              </a:rPr>
              <a:t>  </a:t>
            </a:r>
            <a:r>
              <a:rPr lang="ru-RU" altLang="zh-CN" sz="1600" dirty="0" err="1">
                <a:latin typeface="Arial" charset="0"/>
              </a:rPr>
              <a:t>мөлшері</a:t>
            </a:r>
            <a:r>
              <a:rPr lang="ru-RU" altLang="zh-CN" sz="1600" dirty="0">
                <a:latin typeface="Arial" charset="0"/>
              </a:rPr>
              <a:t>  </a:t>
            </a:r>
            <a:r>
              <a:rPr lang="ru-RU" altLang="zh-CN" sz="1600" dirty="0" err="1">
                <a:latin typeface="Arial" charset="0"/>
              </a:rPr>
              <a:t>әлеуметтік-экономикалық</a:t>
            </a:r>
            <a:r>
              <a:rPr lang="ru-RU" altLang="zh-CN" sz="1600" dirty="0">
                <a:latin typeface="Arial" charset="0"/>
              </a:rPr>
              <a:t>  </a:t>
            </a:r>
            <a:r>
              <a:rPr lang="ru-RU" altLang="zh-CN" sz="1600" dirty="0" err="1">
                <a:latin typeface="Arial" charset="0"/>
              </a:rPr>
              <a:t>қатынастың</a:t>
            </a:r>
            <a:r>
              <a:rPr lang="ru-RU" altLang="zh-CN" sz="1600" dirty="0">
                <a:latin typeface="Arial" charset="0"/>
              </a:rPr>
              <a:t>  </a:t>
            </a:r>
            <a:r>
              <a:rPr lang="ru-RU" altLang="zh-CN" sz="1600" dirty="0" err="1">
                <a:latin typeface="Arial" charset="0"/>
              </a:rPr>
              <a:t>өзгеруі</a:t>
            </a:r>
            <a:r>
              <a:rPr lang="ru-RU" altLang="zh-CN" sz="1600" dirty="0">
                <a:latin typeface="Arial" charset="0"/>
              </a:rPr>
              <a:t>,</a:t>
            </a:r>
          </a:p>
          <a:p>
            <a:pPr algn="ctr"/>
            <a:r>
              <a:rPr lang="ru-RU" altLang="zh-CN" sz="1600" dirty="0" err="1">
                <a:latin typeface="Arial" charset="0"/>
              </a:rPr>
              <a:t>қорғалатын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объектінің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әлеуметтік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табиғаты</a:t>
            </a:r>
            <a:r>
              <a:rPr lang="ru-RU" altLang="zh-CN" sz="1600" dirty="0">
                <a:latin typeface="Arial" charset="0"/>
              </a:rPr>
              <a:t> мен </a:t>
            </a:r>
            <a:r>
              <a:rPr lang="ru-RU" altLang="zh-CN" sz="1600" dirty="0" err="1">
                <a:latin typeface="Arial" charset="0"/>
              </a:rPr>
              <a:t>әрекет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ауырлығына</a:t>
            </a:r>
            <a:r>
              <a:rPr lang="ru-RU" altLang="zh-CN" sz="1600" dirty="0">
                <a:latin typeface="Arial" charset="0"/>
              </a:rPr>
              <a:t> да</a:t>
            </a:r>
          </a:p>
          <a:p>
            <a:pPr algn="ctr"/>
            <a:r>
              <a:rPr lang="ru-RU" altLang="zh-CN" sz="1600" dirty="0" err="1">
                <a:latin typeface="Arial" charset="0"/>
              </a:rPr>
              <a:t>байланысты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болды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 err="1">
                <a:latin typeface="Arial" charset="0"/>
              </a:rPr>
              <a:t>Феодалдардың</a:t>
            </a:r>
            <a:r>
              <a:rPr lang="ru-RU" altLang="zh-CN" sz="1600" dirty="0">
                <a:latin typeface="Arial" charset="0"/>
              </a:rPr>
              <a:t>   </a:t>
            </a:r>
            <a:r>
              <a:rPr lang="ru-RU" altLang="zh-CN" sz="1600" dirty="0" err="1">
                <a:latin typeface="Arial" charset="0"/>
              </a:rPr>
              <a:t>мүддесі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қарапайым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халыққа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қарағанда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жоғары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дәрежеде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қорғалып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үлкен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мөлшерде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айып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төленді</a:t>
            </a:r>
            <a:r>
              <a:rPr lang="ru-RU" altLang="zh-CN" sz="1600" dirty="0">
                <a:latin typeface="Arial" charset="0"/>
              </a:rPr>
              <a:t>. </a:t>
            </a:r>
            <a:r>
              <a:rPr lang="ru-RU" altLang="zh-CN" sz="1600" dirty="0" err="1">
                <a:latin typeface="Arial" charset="0"/>
              </a:rPr>
              <a:t>Айып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мөлшерін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әдетте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билер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белгіледі</a:t>
            </a:r>
            <a:r>
              <a:rPr lang="ru-RU" altLang="zh-CN" sz="1600" dirty="0">
                <a:latin typeface="Arial" charset="0"/>
              </a:rPr>
              <a:t>. Әдет </a:t>
            </a:r>
            <a:r>
              <a:rPr lang="ru-RU" altLang="zh-CN" sz="1600" dirty="0" err="1">
                <a:latin typeface="Arial" charset="0"/>
              </a:rPr>
              <a:t>заңдарына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әркез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қосымшалар</a:t>
            </a:r>
            <a:r>
              <a:rPr lang="ru-RU" altLang="zh-CN" sz="1600" dirty="0">
                <a:latin typeface="Arial" charset="0"/>
              </a:rPr>
              <a:t> мен </a:t>
            </a:r>
            <a:r>
              <a:rPr lang="ru-RU" altLang="zh-CN" sz="1600" dirty="0" err="1">
                <a:latin typeface="Arial" charset="0"/>
              </a:rPr>
              <a:t>өзгерістер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енгізіліп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отырды</a:t>
            </a:r>
            <a:r>
              <a:rPr lang="ru-RU" altLang="zh-CN" sz="1600" dirty="0">
                <a:latin typeface="Arial" charset="0"/>
              </a:rPr>
              <a:t>. </a:t>
            </a:r>
            <a:r>
              <a:rPr lang="ru-RU" altLang="zh-CN" sz="1600" dirty="0" err="1">
                <a:latin typeface="Arial" charset="0"/>
              </a:rPr>
              <a:t>Айыптың</a:t>
            </a:r>
            <a:r>
              <a:rPr lang="ru-RU" altLang="zh-CN" sz="1600" dirty="0">
                <a:latin typeface="Arial" charset="0"/>
              </a:rPr>
              <a:t> 3 </a:t>
            </a:r>
            <a:r>
              <a:rPr lang="ru-RU" altLang="zh-CN" sz="1600" dirty="0" err="1">
                <a:latin typeface="Arial" charset="0"/>
              </a:rPr>
              <a:t>түрі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болатын</a:t>
            </a:r>
            <a:r>
              <a:rPr lang="ru-RU" altLang="zh-CN" sz="1600" dirty="0">
                <a:latin typeface="Arial" charset="0"/>
              </a:rPr>
              <a:t>:</a:t>
            </a:r>
          </a:p>
          <a:p>
            <a:pPr algn="ctr"/>
            <a:r>
              <a:rPr lang="ru-RU" altLang="zh-CN" sz="1600" dirty="0">
                <a:latin typeface="Arial" charset="0"/>
              </a:rPr>
              <a:t>1) </a:t>
            </a:r>
            <a:r>
              <a:rPr lang="ru-RU" altLang="zh-CN" sz="1600" dirty="0" err="1">
                <a:latin typeface="Arial" charset="0"/>
              </a:rPr>
              <a:t>мойнына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қосақ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>
                <a:latin typeface="Arial" charset="0"/>
              </a:rPr>
              <a:t>2) </a:t>
            </a:r>
            <a:r>
              <a:rPr lang="ru-RU" altLang="zh-CN" sz="1600" dirty="0" err="1">
                <a:latin typeface="Arial" charset="0"/>
              </a:rPr>
              <a:t>тоғыз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>
                <a:latin typeface="Arial" charset="0"/>
              </a:rPr>
              <a:t>3) </a:t>
            </a:r>
            <a:r>
              <a:rPr lang="ru-RU" altLang="zh-CN" sz="1600" dirty="0" err="1">
                <a:latin typeface="Arial" charset="0"/>
              </a:rPr>
              <a:t>ат</a:t>
            </a:r>
            <a:r>
              <a:rPr lang="ru-RU" altLang="zh-CN" sz="1600" dirty="0">
                <a:latin typeface="Arial" charset="0"/>
              </a:rPr>
              <a:t>-тон</a:t>
            </a:r>
          </a:p>
          <a:p>
            <a:pPr algn="ctr"/>
            <a:r>
              <a:rPr lang="ru-RU" altLang="zh-CN" sz="1600" dirty="0" err="1">
                <a:latin typeface="Arial" charset="0"/>
              </a:rPr>
              <a:t>Тоғыздың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үш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түрі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болатынын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Д'Андре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былай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жазды</a:t>
            </a:r>
            <a:r>
              <a:rPr lang="ru-RU" altLang="zh-CN" sz="1600" dirty="0">
                <a:latin typeface="Arial" charset="0"/>
              </a:rPr>
              <a:t>: «</a:t>
            </a:r>
            <a:r>
              <a:rPr lang="ru-RU" altLang="zh-CN" sz="1600" dirty="0" err="1">
                <a:latin typeface="Arial" charset="0"/>
              </a:rPr>
              <a:t>Тоғыздың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бірінші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ең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үлкен</a:t>
            </a:r>
            <a:r>
              <a:rPr lang="ru-RU" altLang="zh-CN" sz="1600" dirty="0">
                <a:latin typeface="Arial" charset="0"/>
              </a:rPr>
              <a:t> де </a:t>
            </a:r>
            <a:r>
              <a:rPr lang="ru-RU" altLang="zh-CN" sz="1600" dirty="0" err="1">
                <a:latin typeface="Arial" charset="0"/>
              </a:rPr>
              <a:t>ауыр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түрі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тоғыз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ірі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малдан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атап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айтқанда</a:t>
            </a:r>
            <a:r>
              <a:rPr lang="ru-RU" altLang="zh-CN" sz="1600" dirty="0">
                <a:latin typeface="Arial" charset="0"/>
              </a:rPr>
              <a:t> – 1 </a:t>
            </a:r>
            <a:r>
              <a:rPr lang="ru-RU" altLang="zh-CN" sz="1600" dirty="0" err="1">
                <a:latin typeface="Arial" charset="0"/>
              </a:rPr>
              <a:t>түйе</a:t>
            </a:r>
            <a:r>
              <a:rPr lang="ru-RU" altLang="zh-CN" sz="1600" dirty="0">
                <a:latin typeface="Arial" charset="0"/>
              </a:rPr>
              <a:t>,</a:t>
            </a:r>
          </a:p>
          <a:p>
            <a:pPr algn="ctr"/>
            <a:r>
              <a:rPr lang="ru-RU" altLang="zh-CN" sz="1600" dirty="0" err="1">
                <a:latin typeface="Arial" charset="0"/>
              </a:rPr>
              <a:t>сауылатын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екі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бие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екі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тайдан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тұрады</a:t>
            </a:r>
            <a:r>
              <a:rPr lang="ru-RU" altLang="zh-CN" sz="1600" dirty="0">
                <a:latin typeface="Arial" charset="0"/>
              </a:rPr>
              <a:t>».</a:t>
            </a:r>
          </a:p>
          <a:p>
            <a:pPr algn="ctr"/>
            <a:r>
              <a:rPr lang="ru-RU" altLang="zh-CN" sz="1600" dirty="0" err="1">
                <a:latin typeface="Arial" charset="0"/>
              </a:rPr>
              <a:t>Ескерту</a:t>
            </a:r>
            <a:r>
              <a:rPr lang="ru-RU" altLang="zh-CN" sz="1600" dirty="0">
                <a:latin typeface="Arial" charset="0"/>
              </a:rPr>
              <a:t>: </a:t>
            </a:r>
            <a:r>
              <a:rPr lang="ru-RU" altLang="zh-CN" sz="1600" dirty="0" err="1">
                <a:latin typeface="Arial" charset="0"/>
              </a:rPr>
              <a:t>Сауылатын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жылқы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үш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малға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саналады</a:t>
            </a:r>
            <a:r>
              <a:rPr lang="ru-RU" altLang="zh-CN" sz="1600" dirty="0">
                <a:latin typeface="Arial" charset="0"/>
              </a:rPr>
              <a:t>: </a:t>
            </a:r>
            <a:r>
              <a:rPr lang="ru-RU" altLang="zh-CN" sz="1600" dirty="0" err="1">
                <a:latin typeface="Arial" charset="0"/>
              </a:rPr>
              <a:t>еміп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жүрген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құлын</a:t>
            </a:r>
            <a:r>
              <a:rPr lang="ru-RU" altLang="zh-CN" sz="1600" dirty="0">
                <a:latin typeface="Arial" charset="0"/>
              </a:rPr>
              <a:t>,</a:t>
            </a:r>
          </a:p>
          <a:p>
            <a:pPr algn="ctr"/>
            <a:r>
              <a:rPr lang="ru-RU" altLang="zh-CN" sz="1600" dirty="0" err="1">
                <a:latin typeface="Arial" charset="0"/>
              </a:rPr>
              <a:t>төл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және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биенің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өзі</a:t>
            </a:r>
            <a:r>
              <a:rPr lang="ru-RU" altLang="zh-CN" sz="1600" dirty="0">
                <a:latin typeface="Arial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08EBD89B-784E-492B-8421-BD78586CA270}"/>
              </a:ext>
            </a:extLst>
          </p:cNvPr>
          <p:cNvSpPr/>
          <p:nvPr/>
        </p:nvSpPr>
        <p:spPr>
          <a:xfrm>
            <a:off x="3092834" y="332656"/>
            <a:ext cx="284244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kern="1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АЙЫП</a:t>
            </a:r>
            <a:endParaRPr lang="ru-RU" sz="6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5"/>
          <p:cNvSpPr>
            <a:spLocks noChangeArrowheads="1"/>
          </p:cNvSpPr>
          <p:nvPr/>
        </p:nvSpPr>
        <p:spPr bwMode="auto">
          <a:xfrm>
            <a:off x="317500" y="2559050"/>
            <a:ext cx="8510588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zh-CN" dirty="0" err="1">
                <a:latin typeface="Arial" charset="0"/>
              </a:rPr>
              <a:t>Бұл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жаза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дәстүрлі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құқықта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кінәлі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адам</a:t>
            </a:r>
            <a:r>
              <a:rPr lang="ru-RU" altLang="zh-CN" dirty="0">
                <a:latin typeface="Arial" charset="0"/>
              </a:rPr>
              <a:t> сот </a:t>
            </a:r>
            <a:r>
              <a:rPr lang="ru-RU" altLang="zh-CN" dirty="0" err="1">
                <a:latin typeface="Arial" charset="0"/>
              </a:rPr>
              <a:t>белгілеген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құнды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немесе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айыпты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төлей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алмаған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кезде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қолданылды</a:t>
            </a:r>
            <a:r>
              <a:rPr lang="ru-RU" altLang="zh-CN" dirty="0">
                <a:latin typeface="Arial" charset="0"/>
              </a:rPr>
              <a:t>. </a:t>
            </a:r>
            <a:r>
              <a:rPr lang="ru-RU" altLang="zh-CN" dirty="0" err="1">
                <a:latin typeface="Arial" charset="0"/>
              </a:rPr>
              <a:t>Екі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жағдайда</a:t>
            </a:r>
            <a:r>
              <a:rPr lang="ru-RU" altLang="zh-CN" dirty="0">
                <a:latin typeface="Arial" charset="0"/>
              </a:rPr>
              <a:t> да </a:t>
            </a:r>
            <a:r>
              <a:rPr lang="ru-RU" altLang="zh-CN" dirty="0" err="1">
                <a:latin typeface="Arial" charset="0"/>
              </a:rPr>
              <a:t>айыпкер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құл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ретінде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белгілеген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айып</a:t>
            </a:r>
            <a:r>
              <a:rPr lang="ru-RU" altLang="zh-CN" dirty="0">
                <a:latin typeface="Arial" charset="0"/>
              </a:rPr>
              <a:t> пен </a:t>
            </a:r>
            <a:r>
              <a:rPr lang="ru-RU" altLang="zh-CN" dirty="0" err="1">
                <a:latin typeface="Arial" charset="0"/>
              </a:rPr>
              <a:t>құн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мөлшерін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өтегенше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қызмет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етті</a:t>
            </a:r>
            <a:r>
              <a:rPr lang="ru-RU" altLang="zh-CN" dirty="0">
                <a:latin typeface="Arial" charset="0"/>
              </a:rPr>
              <a:t>. </a:t>
            </a:r>
            <a:r>
              <a:rPr lang="ru-RU" altLang="zh-CN" dirty="0" err="1">
                <a:latin typeface="Arial" charset="0"/>
              </a:rPr>
              <a:t>Кейбір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айып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немесе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құн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үшін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құлға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айналған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адамдардың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балаларына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құлдық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қалып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отырды</a:t>
            </a:r>
            <a:r>
              <a:rPr lang="ru-RU" altLang="zh-CN" dirty="0">
                <a:latin typeface="Arial" charset="0"/>
              </a:rPr>
              <a:t>. </a:t>
            </a:r>
            <a:r>
              <a:rPr lang="ru-RU" altLang="zh-CN" dirty="0" err="1">
                <a:latin typeface="Arial" charset="0"/>
              </a:rPr>
              <a:t>Бұл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жаза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түрі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үстем</a:t>
            </a:r>
            <a:r>
              <a:rPr lang="ru-RU" altLang="zh-CN" dirty="0">
                <a:latin typeface="Arial" charset="0"/>
              </a:rPr>
              <a:t> тап </a:t>
            </a:r>
            <a:r>
              <a:rPr lang="ru-RU" altLang="zh-CN" dirty="0" err="1">
                <a:latin typeface="Arial" charset="0"/>
              </a:rPr>
              <a:t>өкілдерінің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жұмысшы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халықтың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өзіне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қарсылығын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басудың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бірден-бір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күшті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құралы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болды</a:t>
            </a:r>
            <a:r>
              <a:rPr lang="ru-RU" altLang="zh-CN" dirty="0">
                <a:latin typeface="Arial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A48A8-8EF7-4690-BF4A-2E50AD6460FA}"/>
              </a:ext>
            </a:extLst>
          </p:cNvPr>
          <p:cNvSpPr/>
          <p:nvPr/>
        </p:nvSpPr>
        <p:spPr>
          <a:xfrm>
            <a:off x="770492" y="548680"/>
            <a:ext cx="7774308" cy="141577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Құлға </a:t>
            </a:r>
            <a:r>
              <a:rPr lang="ru-RU" sz="32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айналдыру</a:t>
            </a:r>
            <a:r>
              <a:rPr lang="ru-RU" sz="32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 мен </a:t>
            </a:r>
            <a:r>
              <a:rPr lang="ru-RU" sz="32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кінәлі</a:t>
            </a:r>
            <a:r>
              <a:rPr lang="ru-RU" sz="32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 </a:t>
            </a:r>
            <a:r>
              <a:rPr lang="ru-RU" sz="32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адамды</a:t>
            </a:r>
            <a:r>
              <a:rPr lang="ru-RU" sz="32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 </a:t>
            </a:r>
          </a:p>
          <a:p>
            <a:pPr algn="ctr"/>
            <a:r>
              <a:rPr lang="ru-RU" sz="32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жәбірленушіге </a:t>
            </a:r>
            <a:r>
              <a:rPr lang="ru-RU" sz="32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қызмет</a:t>
            </a:r>
            <a:r>
              <a:rPr lang="ru-RU" sz="32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 </a:t>
            </a:r>
            <a:r>
              <a:rPr lang="ru-RU" sz="32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етуге</a:t>
            </a:r>
            <a:r>
              <a:rPr lang="ru-RU" sz="3200" b="1" kern="1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 </a:t>
            </a:r>
            <a:r>
              <a:rPr lang="ru-RU" sz="32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беру.</a:t>
            </a:r>
            <a:r>
              <a:rPr lang="ru-RU" sz="54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 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5"/>
          <p:cNvSpPr>
            <a:spLocks noChangeArrowheads="1"/>
          </p:cNvSpPr>
          <p:nvPr/>
        </p:nvSpPr>
        <p:spPr bwMode="auto">
          <a:xfrm>
            <a:off x="460375" y="2971800"/>
            <a:ext cx="82232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zh-CN" dirty="0" err="1">
                <a:latin typeface="Arial" charset="0"/>
              </a:rPr>
              <a:t>Мұнда</a:t>
            </a:r>
            <a:r>
              <a:rPr lang="ru-RU" altLang="zh-CN" dirty="0">
                <a:latin typeface="Arial" charset="0"/>
              </a:rPr>
              <a:t> жәбірленушіге </a:t>
            </a:r>
            <a:r>
              <a:rPr lang="ru-RU" altLang="zh-CN" dirty="0" err="1">
                <a:latin typeface="Arial" charset="0"/>
              </a:rPr>
              <a:t>немесе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оның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туыстарына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айыпкерді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береді</a:t>
            </a:r>
            <a:r>
              <a:rPr lang="ru-RU" altLang="zh-CN" dirty="0">
                <a:latin typeface="Arial" charset="0"/>
              </a:rPr>
              <a:t>. Беглов: «</a:t>
            </a:r>
            <a:r>
              <a:rPr lang="ru-RU" altLang="zh-CN" dirty="0" err="1">
                <a:latin typeface="Arial" charset="0"/>
              </a:rPr>
              <a:t>Кінәлі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адам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талапкер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еркіне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берілсе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ол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онымен</a:t>
            </a:r>
            <a:r>
              <a:rPr lang="ru-RU" altLang="zh-CN" dirty="0">
                <a:latin typeface="Arial" charset="0"/>
              </a:rPr>
              <a:t> не </a:t>
            </a:r>
            <a:r>
              <a:rPr lang="ru-RU" altLang="zh-CN" dirty="0" err="1">
                <a:latin typeface="Arial" charset="0"/>
              </a:rPr>
              <a:t>істегісі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келсе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соны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істейді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тіпті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өлтіріп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тастауға</a:t>
            </a:r>
            <a:r>
              <a:rPr lang="ru-RU" altLang="zh-CN" dirty="0">
                <a:latin typeface="Arial" charset="0"/>
              </a:rPr>
              <a:t> да </a:t>
            </a:r>
            <a:r>
              <a:rPr lang="ru-RU" altLang="zh-CN" dirty="0" err="1">
                <a:latin typeface="Arial" charset="0"/>
              </a:rPr>
              <a:t>құқы</a:t>
            </a:r>
            <a:r>
              <a:rPr lang="ru-RU" altLang="zh-CN" dirty="0">
                <a:latin typeface="Arial" charset="0"/>
              </a:rPr>
              <a:t> бар» - </a:t>
            </a:r>
            <a:r>
              <a:rPr lang="ru-RU" altLang="zh-CN" dirty="0" err="1">
                <a:latin typeface="Arial" charset="0"/>
              </a:rPr>
              <a:t>деп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жазды</a:t>
            </a:r>
            <a:r>
              <a:rPr lang="ru-RU" altLang="zh-CN" dirty="0">
                <a:latin typeface="Arial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0FA3E4B8-D399-40EB-A043-03D22665ED4C}"/>
              </a:ext>
            </a:extLst>
          </p:cNvPr>
          <p:cNvSpPr/>
          <p:nvPr/>
        </p:nvSpPr>
        <p:spPr>
          <a:xfrm>
            <a:off x="2555776" y="1484784"/>
            <a:ext cx="42664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Басын беру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5"/>
          <p:cNvSpPr>
            <a:spLocks noChangeArrowheads="1"/>
          </p:cNvSpPr>
          <p:nvPr/>
        </p:nvSpPr>
        <p:spPr bwMode="auto">
          <a:xfrm>
            <a:off x="323850" y="1052513"/>
            <a:ext cx="8497888" cy="531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zh-CN" dirty="0">
                <a:latin typeface="Arial" charset="0"/>
              </a:rPr>
              <a:t>Барлық </a:t>
            </a:r>
            <a:r>
              <a:rPr lang="ru-RU" altLang="zh-CN" dirty="0" err="1">
                <a:latin typeface="Arial" charset="0"/>
              </a:rPr>
              <a:t>мүлкін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тәркілеу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жазасы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дәстүрлі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құқықтың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жекелеген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жазбаларында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хандық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билікте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басқа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дінді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қабылдау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кезінде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қолданылды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деп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көрсетілген</a:t>
            </a:r>
            <a:r>
              <a:rPr lang="ru-RU" altLang="zh-CN" dirty="0">
                <a:latin typeface="Arial" charset="0"/>
              </a:rPr>
              <a:t>. </a:t>
            </a:r>
            <a:r>
              <a:rPr lang="ru-RU" altLang="zh-CN" dirty="0" err="1">
                <a:latin typeface="Arial" charset="0"/>
              </a:rPr>
              <a:t>Бірақ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мұндай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жағдай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сирек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кездескен</a:t>
            </a:r>
            <a:r>
              <a:rPr lang="ru-RU" altLang="zh-CN" dirty="0">
                <a:latin typeface="Arial" charset="0"/>
              </a:rPr>
              <a:t>.</a:t>
            </a:r>
          </a:p>
          <a:p>
            <a:pPr algn="ctr"/>
            <a:r>
              <a:rPr lang="ru-RU" altLang="zh-CN" dirty="0" err="1">
                <a:latin typeface="Arial" charset="0"/>
              </a:rPr>
              <a:t>Дәстүрлі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құқықта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кінәлі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адамды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рулық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бөлімшеден</a:t>
            </a:r>
            <a:r>
              <a:rPr lang="ru-RU" altLang="zh-CN" dirty="0">
                <a:latin typeface="Arial" charset="0"/>
              </a:rPr>
              <a:t> (</a:t>
            </a:r>
            <a:r>
              <a:rPr lang="ru-RU" altLang="zh-CN" dirty="0" err="1">
                <a:latin typeface="Arial" charset="0"/>
              </a:rPr>
              <a:t>ауылдан</a:t>
            </a:r>
            <a:r>
              <a:rPr lang="ru-RU" altLang="zh-CN" dirty="0">
                <a:latin typeface="Arial" charset="0"/>
              </a:rPr>
              <a:t>) </a:t>
            </a:r>
            <a:r>
              <a:rPr lang="ru-RU" altLang="zh-CN" dirty="0" err="1">
                <a:latin typeface="Arial" charset="0"/>
              </a:rPr>
              <a:t>немесе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көшпелі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қауымнан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қуу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жазасы</a:t>
            </a:r>
            <a:r>
              <a:rPr lang="ru-RU" altLang="zh-CN" dirty="0">
                <a:latin typeface="Arial" charset="0"/>
              </a:rPr>
              <a:t> да </a:t>
            </a:r>
            <a:r>
              <a:rPr lang="ru-RU" altLang="zh-CN" dirty="0" err="1">
                <a:latin typeface="Arial" charset="0"/>
              </a:rPr>
              <a:t>белгілі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болды</a:t>
            </a:r>
            <a:r>
              <a:rPr lang="ru-RU" altLang="zh-CN" dirty="0">
                <a:latin typeface="Arial" charset="0"/>
              </a:rPr>
              <a:t>. </a:t>
            </a:r>
            <a:r>
              <a:rPr lang="ru-RU" altLang="zh-CN" dirty="0" err="1">
                <a:latin typeface="Arial" charset="0"/>
              </a:rPr>
              <a:t>Бұл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көбінесе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өз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ауылының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старшыны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немесе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ауыл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ақсақалдарының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келісімінсіз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қылмыскерді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жасырған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тұлғаларға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қатысты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қолданылды</a:t>
            </a:r>
            <a:r>
              <a:rPr lang="ru-RU" altLang="zh-CN" dirty="0">
                <a:latin typeface="Arial" charset="0"/>
              </a:rPr>
              <a:t>. </a:t>
            </a:r>
            <a:r>
              <a:rPr lang="ru-RU" altLang="zh-CN" dirty="0" err="1">
                <a:latin typeface="Arial" charset="0"/>
              </a:rPr>
              <a:t>Кейіннен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егер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кімде-кім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қауымнан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қуылған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адамды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өлтірсе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ол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үшін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жауапкершілікке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тартылмады</a:t>
            </a:r>
            <a:r>
              <a:rPr lang="ru-RU" altLang="zh-CN" dirty="0">
                <a:latin typeface="Arial" charset="0"/>
              </a:rPr>
              <a:t>.</a:t>
            </a:r>
          </a:p>
          <a:p>
            <a:pPr algn="ctr"/>
            <a:r>
              <a:rPr lang="ru-RU" altLang="zh-CN" dirty="0">
                <a:latin typeface="Arial" charset="0"/>
              </a:rPr>
              <a:t>1822 </a:t>
            </a:r>
            <a:r>
              <a:rPr lang="ru-RU" altLang="zh-CN" dirty="0" err="1">
                <a:latin typeface="Arial" charset="0"/>
              </a:rPr>
              <a:t>жылғы</a:t>
            </a:r>
            <a:r>
              <a:rPr lang="ru-RU" altLang="zh-CN" dirty="0">
                <a:latin typeface="Arial" charset="0"/>
              </a:rPr>
              <a:t> устав </a:t>
            </a:r>
            <a:r>
              <a:rPr lang="ru-RU" altLang="zh-CN" dirty="0" err="1">
                <a:latin typeface="Arial" charset="0"/>
              </a:rPr>
              <a:t>бойынша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қылмыстық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істің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зорлау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ұрлық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таяққа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жығу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т.б</a:t>
            </a:r>
            <a:r>
              <a:rPr lang="ru-RU" altLang="zh-CN" dirty="0">
                <a:latin typeface="Arial" charset="0"/>
              </a:rPr>
              <a:t>. </a:t>
            </a:r>
            <a:r>
              <a:rPr lang="ru-RU" altLang="zh-CN" dirty="0" err="1">
                <a:latin typeface="Arial" charset="0"/>
              </a:rPr>
              <a:t>түрлерін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билер</a:t>
            </a:r>
            <a:r>
              <a:rPr lang="ru-RU" altLang="zh-CN" dirty="0">
                <a:latin typeface="Arial" charset="0"/>
              </a:rPr>
              <a:t> соты </a:t>
            </a:r>
            <a:r>
              <a:rPr lang="ru-RU" altLang="zh-CN" dirty="0" err="1">
                <a:latin typeface="Arial" charset="0"/>
              </a:rPr>
              <a:t>қарады</a:t>
            </a:r>
            <a:r>
              <a:rPr lang="ru-RU" altLang="zh-CN" dirty="0">
                <a:latin typeface="Arial" charset="0"/>
              </a:rPr>
              <a:t>. </a:t>
            </a:r>
            <a:r>
              <a:rPr lang="ru-RU" altLang="zh-CN" dirty="0" err="1">
                <a:latin typeface="Arial" charset="0"/>
              </a:rPr>
              <a:t>Сібір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қырғыздарына</a:t>
            </a:r>
            <a:r>
              <a:rPr lang="ru-RU" altLang="zh-CN" dirty="0">
                <a:latin typeface="Arial" charset="0"/>
              </a:rPr>
              <a:t> империя</a:t>
            </a:r>
          </a:p>
          <a:p>
            <a:pPr algn="ctr"/>
            <a:r>
              <a:rPr lang="ru-RU" altLang="zh-CN" dirty="0" err="1">
                <a:latin typeface="Arial" charset="0"/>
              </a:rPr>
              <a:t>заңының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таралуы</a:t>
            </a:r>
            <a:r>
              <a:rPr lang="ru-RU" altLang="zh-CN" dirty="0">
                <a:latin typeface="Arial" charset="0"/>
              </a:rPr>
              <a:t>» </a:t>
            </a:r>
            <a:r>
              <a:rPr lang="ru-RU" altLang="zh-CN" dirty="0" err="1">
                <a:latin typeface="Arial" charset="0"/>
              </a:rPr>
              <a:t>деп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аталатын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заңдар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жинағы</a:t>
            </a:r>
            <a:r>
              <a:rPr lang="ru-RU" altLang="zh-CN" dirty="0">
                <a:latin typeface="Arial" charset="0"/>
              </a:rPr>
              <a:t> империя </a:t>
            </a:r>
            <a:r>
              <a:rPr lang="ru-RU" altLang="zh-CN" dirty="0" err="1">
                <a:latin typeface="Arial" charset="0"/>
              </a:rPr>
              <a:t>сотына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жататын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қылмыстар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санын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көбейтті</a:t>
            </a:r>
            <a:r>
              <a:rPr lang="ru-RU" altLang="zh-CN" dirty="0">
                <a:latin typeface="Arial" charset="0"/>
              </a:rPr>
              <a:t>. </a:t>
            </a:r>
            <a:r>
              <a:rPr lang="ru-RU" altLang="zh-CN" dirty="0" err="1">
                <a:latin typeface="Arial" charset="0"/>
              </a:rPr>
              <a:t>Оған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үкіметке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қарсы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істер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өртеу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ақша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жүйесіне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байланысты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істер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және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патша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ұрлық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үстінде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ұсталса</a:t>
            </a:r>
            <a:r>
              <a:rPr lang="ru-RU" altLang="zh-CN" dirty="0">
                <a:latin typeface="Arial" charset="0"/>
              </a:rPr>
              <a:t> 10-60 </a:t>
            </a:r>
            <a:r>
              <a:rPr lang="ru-RU" altLang="zh-CN" dirty="0" err="1">
                <a:latin typeface="Arial" charset="0"/>
              </a:rPr>
              <a:t>дүре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соғуды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енгізді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қылмыскерді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жеті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күннен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бір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айға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дейін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қамауға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алды</a:t>
            </a:r>
            <a:r>
              <a:rPr lang="ru-RU" altLang="zh-CN" dirty="0">
                <a:latin typeface="Arial" charset="0"/>
              </a:rPr>
              <a:t>. </a:t>
            </a:r>
            <a:r>
              <a:rPr lang="ru-RU" altLang="zh-CN" dirty="0" err="1">
                <a:latin typeface="Arial" charset="0"/>
              </a:rPr>
              <a:t>Билер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енді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халықты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орыс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заңымен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қорқытып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қылмыскерге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айып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құн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төлетті</a:t>
            </a:r>
            <a:r>
              <a:rPr lang="ru-RU" altLang="zh-CN" dirty="0">
                <a:latin typeface="Arial" charset="0"/>
              </a:rPr>
              <a:t>.</a:t>
            </a:r>
          </a:p>
          <a:p>
            <a:pPr algn="ctr"/>
            <a:r>
              <a:rPr lang="ru-RU" altLang="zh-CN" dirty="0">
                <a:latin typeface="Arial" charset="0"/>
              </a:rPr>
              <a:t>ХІ </a:t>
            </a:r>
            <a:r>
              <a:rPr lang="ru-RU" altLang="zh-CN" dirty="0" err="1">
                <a:latin typeface="Arial" charset="0"/>
              </a:rPr>
              <a:t>ғасырдың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екінші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жартысы</a:t>
            </a:r>
            <a:r>
              <a:rPr lang="ru-RU" altLang="zh-CN" dirty="0">
                <a:latin typeface="Arial" charset="0"/>
              </a:rPr>
              <a:t> ХХ </a:t>
            </a:r>
            <a:r>
              <a:rPr lang="ru-RU" altLang="zh-CN" dirty="0" err="1">
                <a:latin typeface="Arial" charset="0"/>
              </a:rPr>
              <a:t>ғасырдың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басында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Қазақстанда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жалпы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империялық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заң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Ресей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империясының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ұлт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аймақтары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үшін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заңы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және</a:t>
            </a:r>
            <a:endParaRPr lang="ru-RU" altLang="zh-CN" dirty="0">
              <a:latin typeface="Arial" charset="0"/>
            </a:endParaRPr>
          </a:p>
          <a:p>
            <a:pPr algn="ctr"/>
            <a:r>
              <a:rPr lang="ru-RU" altLang="zh-CN" dirty="0" err="1">
                <a:latin typeface="Arial" charset="0"/>
              </a:rPr>
              <a:t>қазақтардың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дәстүрлі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заңы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қатар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жүргізілді</a:t>
            </a:r>
            <a:r>
              <a:rPr lang="ru-RU" altLang="zh-CN" dirty="0">
                <a:latin typeface="Arial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E5CC38ED-3DEC-4171-AAA7-7CCECD62ED7C}"/>
              </a:ext>
            </a:extLst>
          </p:cNvPr>
          <p:cNvSpPr/>
          <p:nvPr/>
        </p:nvSpPr>
        <p:spPr>
          <a:xfrm>
            <a:off x="899592" y="116632"/>
            <a:ext cx="7024552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kern="1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Барлық </a:t>
            </a:r>
            <a:r>
              <a:rPr lang="ru-RU" sz="3200" b="1" kern="10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мүлкін</a:t>
            </a:r>
            <a:r>
              <a:rPr lang="ru-RU" sz="3200" b="1" kern="1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 </a:t>
            </a:r>
            <a:r>
              <a:rPr lang="ru-RU" sz="3200" b="1" kern="10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тәркілеу</a:t>
            </a:r>
            <a:r>
              <a:rPr lang="ru-RU" sz="3200" b="1" kern="1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 мен оны </a:t>
            </a:r>
          </a:p>
          <a:p>
            <a:pPr algn="ctr"/>
            <a:r>
              <a:rPr lang="ru-RU" sz="3200" b="1" kern="10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қауымнан</a:t>
            </a:r>
            <a:r>
              <a:rPr lang="ru-RU" sz="3200" b="1" kern="10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 </a:t>
            </a:r>
            <a:r>
              <a:rPr lang="ru-RU" sz="3200" b="1" kern="10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/>
                <a:cs typeface="Arial"/>
              </a:rPr>
              <a:t>қуу</a:t>
            </a:r>
            <a:endParaRPr lang="ru-RU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5"/>
          <p:cNvSpPr>
            <a:spLocks noChangeArrowheads="1"/>
          </p:cNvSpPr>
          <p:nvPr/>
        </p:nvSpPr>
        <p:spPr bwMode="auto">
          <a:xfrm>
            <a:off x="1331913" y="1412875"/>
            <a:ext cx="6502400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zh-CN" sz="1400" dirty="0" err="1">
                <a:latin typeface="Arial" charset="0"/>
              </a:rPr>
              <a:t>Көшпелі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және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жартылай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көшпелі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өмір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сүрген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қазақтарға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Қазақстанда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тараған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мұсылман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діні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қатты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әсер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етті</a:t>
            </a:r>
            <a:r>
              <a:rPr lang="ru-RU" altLang="zh-CN" sz="1400" dirty="0">
                <a:latin typeface="Arial" charset="0"/>
              </a:rPr>
              <a:t>. Қазақтың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дәстүрлі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құқығында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мұсылман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құқығы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шариаттың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ықпалы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қазақ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қоғамында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дінге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қарсы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қылмыс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түсінігін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тудырды</a:t>
            </a:r>
            <a:r>
              <a:rPr lang="ru-RU" altLang="zh-CN" sz="1400" dirty="0">
                <a:latin typeface="Arial" charset="0"/>
              </a:rPr>
              <a:t>. Қазақ </a:t>
            </a:r>
            <a:r>
              <a:rPr lang="ru-RU" altLang="zh-CN" sz="1400" dirty="0" err="1">
                <a:latin typeface="Arial" charset="0"/>
              </a:rPr>
              <a:t>қоғамында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дінге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қарсы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қылмысқа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үстемдік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етуші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патриархалды-феодалдық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қатынасқа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қарсы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бағытталған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және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шариаттың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діни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нормаларын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бұзған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әрекеттер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жатқызылды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Тәуке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заңында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діни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қылмыстың</a:t>
            </a:r>
            <a:r>
              <a:rPr lang="ru-RU" altLang="zh-CN" sz="1400" dirty="0">
                <a:latin typeface="Arial" charset="0"/>
              </a:rPr>
              <a:t> 2 </a:t>
            </a:r>
            <a:r>
              <a:rPr lang="ru-RU" altLang="zh-CN" sz="1400" dirty="0" err="1">
                <a:latin typeface="Arial" charset="0"/>
              </a:rPr>
              <a:t>түрі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құдайға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тіл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тигізу</a:t>
            </a:r>
            <a:r>
              <a:rPr lang="ru-RU" altLang="zh-CN" sz="1400" dirty="0">
                <a:latin typeface="Arial" charset="0"/>
              </a:rPr>
              <a:t> мен </a:t>
            </a:r>
            <a:r>
              <a:rPr lang="ru-RU" altLang="zh-CN" sz="1400" dirty="0" err="1">
                <a:latin typeface="Arial" charset="0"/>
              </a:rPr>
              <a:t>оған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сенбеу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белгілі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болды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Жеті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кісі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куәлік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етсе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құдайға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тіл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тигізуші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таспен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атып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өлтіріледі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Кәпір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болған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адамның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бүкіл</a:t>
            </a:r>
            <a:r>
              <a:rPr lang="ru-RU" altLang="zh-CN" sz="1400" dirty="0">
                <a:latin typeface="Arial" charset="0"/>
              </a:rPr>
              <a:t> мал-</a:t>
            </a:r>
            <a:r>
              <a:rPr lang="ru-RU" altLang="zh-CN" sz="1400" dirty="0" err="1">
                <a:latin typeface="Arial" charset="0"/>
              </a:rPr>
              <a:t>мүлкін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оның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туған-туыстарының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қарамағына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өтеді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>
                <a:latin typeface="Arial" charset="0"/>
              </a:rPr>
              <a:t>ХІХ </a:t>
            </a:r>
            <a:r>
              <a:rPr lang="ru-RU" altLang="zh-CN" sz="1400" dirty="0" err="1">
                <a:latin typeface="Arial" charset="0"/>
              </a:rPr>
              <a:t>ғасырдың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бірінші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жартысынан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бастап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дінге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қарсы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бағытталған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әрекеттерге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жаза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түрлері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кеңейе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бастады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Дәстүрлі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құқықта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бейіттерді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бұзу</a:t>
            </a:r>
            <a:r>
              <a:rPr lang="ru-RU" altLang="zh-CN" sz="1400" dirty="0">
                <a:latin typeface="Arial" charset="0"/>
              </a:rPr>
              <a:t>,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қорымдарды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ашу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құдайға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тіл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тигізу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сияқты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түрлеріне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жауапкершілік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белгіленді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Бұл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сол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уақытта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Қазақстанда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мұсылман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дінінің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күшеюімен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байланысты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болды</a:t>
            </a:r>
            <a:r>
              <a:rPr lang="ru-RU" altLang="zh-CN" sz="1400" dirty="0">
                <a:latin typeface="Arial" charset="0"/>
              </a:rPr>
              <a:t>. Дінге </a:t>
            </a:r>
            <a:r>
              <a:rPr lang="ru-RU" altLang="zh-CN" sz="1400" dirty="0" err="1">
                <a:latin typeface="Arial" charset="0"/>
              </a:rPr>
              <a:t>қарсы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қылмысқа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жауапкершілік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жүктейтін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әдет-ғұрып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нормалары</a:t>
            </a:r>
            <a:r>
              <a:rPr lang="ru-RU" altLang="zh-CN" sz="1400" dirty="0">
                <a:latin typeface="Arial" charset="0"/>
              </a:rPr>
              <a:t> шариат </a:t>
            </a:r>
            <a:r>
              <a:rPr lang="ru-RU" altLang="zh-CN" sz="1400" dirty="0" err="1">
                <a:latin typeface="Arial" charset="0"/>
              </a:rPr>
              <a:t>нормаларымен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астарласып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араласып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кетті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>
                <a:latin typeface="Arial" charset="0"/>
              </a:rPr>
              <a:t>ХІХ </a:t>
            </a:r>
            <a:r>
              <a:rPr lang="ru-RU" altLang="zh-CN" sz="1400" dirty="0" err="1">
                <a:latin typeface="Arial" charset="0"/>
              </a:rPr>
              <a:t>ғасырдың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екінші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жартысында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Қазақстанның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Ресейге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қосылу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процесінің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аяқталуына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байланысты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бұрын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қылмыс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болып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есептелмеген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кей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әрекеттер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енді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қылмыс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болып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саналады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Ішімдіктер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қолдану</a:t>
            </a:r>
            <a:r>
              <a:rPr lang="ru-RU" altLang="zh-CN" sz="1400" dirty="0">
                <a:latin typeface="Arial" charset="0"/>
              </a:rPr>
              <a:t>, намаз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ережелерін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бұзу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т.б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дінге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қарсы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қылмыс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деп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табылатын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әрекеттер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қарала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бастады</a:t>
            </a:r>
            <a:r>
              <a:rPr lang="ru-RU" altLang="zh-CN" sz="1400" dirty="0">
                <a:latin typeface="Arial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EA1CBBF0-7A4D-406A-A3CB-2A8C99ED8023}"/>
              </a:ext>
            </a:extLst>
          </p:cNvPr>
          <p:cNvSpPr/>
          <p:nvPr/>
        </p:nvSpPr>
        <p:spPr>
          <a:xfrm>
            <a:off x="827584" y="211435"/>
            <a:ext cx="73436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Дінге </a:t>
            </a:r>
            <a:r>
              <a:rPr lang="ru-RU" sz="54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қарсы</a:t>
            </a:r>
            <a:r>
              <a:rPr lang="ru-RU" sz="54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 </a:t>
            </a:r>
            <a:r>
              <a:rPr lang="ru-RU" sz="54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қылмыс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5"/>
          <p:cNvSpPr>
            <a:spLocks noChangeArrowheads="1"/>
          </p:cNvSpPr>
          <p:nvPr/>
        </p:nvSpPr>
        <p:spPr bwMode="auto">
          <a:xfrm>
            <a:off x="1281906" y="809625"/>
            <a:ext cx="6580187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zh-CN" sz="1400" dirty="0" err="1">
                <a:latin typeface="Arial" charset="0"/>
              </a:rPr>
              <a:t>Бір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шеті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Қара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теңіз</a:t>
            </a:r>
            <a:r>
              <a:rPr lang="ru-RU" altLang="zh-CN" sz="1400" dirty="0">
                <a:latin typeface="Arial" charset="0"/>
              </a:rPr>
              <a:t> бен </a:t>
            </a:r>
            <a:r>
              <a:rPr lang="ru-RU" altLang="zh-CN" sz="1400" dirty="0" err="1">
                <a:latin typeface="Arial" charset="0"/>
              </a:rPr>
              <a:t>шығыста</a:t>
            </a:r>
            <a:r>
              <a:rPr lang="ru-RU" altLang="zh-CN" sz="1400" dirty="0">
                <a:latin typeface="Arial" charset="0"/>
              </a:rPr>
              <a:t> Алтай </a:t>
            </a:r>
            <a:r>
              <a:rPr lang="ru-RU" altLang="zh-CN" sz="1400" dirty="0" err="1">
                <a:latin typeface="Arial" charset="0"/>
              </a:rPr>
              <a:t>тауларына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дейінгі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бір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шеті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Қытайдың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Ұлы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қорғанынан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сонау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қарлы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солтүстікке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дейінгі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аралықта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ежелден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көшіп-қонған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ата-бабаларымыз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Тәңіріні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бір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деп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біліп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Күнге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Айға</a:t>
            </a:r>
            <a:r>
              <a:rPr lang="ru-RU" altLang="zh-CN" sz="1400" dirty="0">
                <a:latin typeface="Arial" charset="0"/>
              </a:rPr>
              <a:t>,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Жұлдызға</a:t>
            </a:r>
            <a:r>
              <a:rPr lang="ru-RU" altLang="zh-CN" sz="1400" dirty="0">
                <a:latin typeface="Arial" charset="0"/>
              </a:rPr>
              <a:t> бас </a:t>
            </a:r>
            <a:r>
              <a:rPr lang="ru-RU" altLang="zh-CN" sz="1400" dirty="0" err="1">
                <a:latin typeface="Arial" charset="0"/>
              </a:rPr>
              <a:t>иіп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жерді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отты</a:t>
            </a:r>
            <a:r>
              <a:rPr lang="ru-RU" altLang="zh-CN" sz="1400" dirty="0">
                <a:latin typeface="Arial" charset="0"/>
              </a:rPr>
              <a:t>, суды </a:t>
            </a:r>
            <a:r>
              <a:rPr lang="ru-RU" altLang="zh-CN" sz="1400" dirty="0" err="1">
                <a:latin typeface="Arial" charset="0"/>
              </a:rPr>
              <a:t>қасиетті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деп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санады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аң</a:t>
            </a:r>
            <a:r>
              <a:rPr lang="ru-RU" altLang="zh-CN" sz="1400" dirty="0">
                <a:latin typeface="Arial" charset="0"/>
              </a:rPr>
              <a:t> мен </a:t>
            </a:r>
            <a:r>
              <a:rPr lang="ru-RU" altLang="zh-CN" sz="1400" dirty="0" err="1">
                <a:latin typeface="Arial" charset="0"/>
              </a:rPr>
              <a:t>құсты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киелі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деп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ұқты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Сенім</a:t>
            </a:r>
            <a:r>
              <a:rPr lang="ru-RU" altLang="zh-CN" sz="1400" dirty="0">
                <a:latin typeface="Arial" charset="0"/>
              </a:rPr>
              <a:t> мен </a:t>
            </a:r>
            <a:r>
              <a:rPr lang="ru-RU" altLang="zh-CN" sz="1400" dirty="0" err="1">
                <a:latin typeface="Arial" charset="0"/>
              </a:rPr>
              <a:t>нанымы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сол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Тәңірісіне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қарсы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шықпай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ортаны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сүюге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бағытталған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Әуелі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отбасынан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басталған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тәрбие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төркіні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ірілене</a:t>
            </a:r>
            <a:r>
              <a:rPr lang="ru-RU" altLang="zh-CN" sz="1400" dirty="0">
                <a:latin typeface="Arial" charset="0"/>
              </a:rPr>
              <a:t> ел </a:t>
            </a:r>
            <a:r>
              <a:rPr lang="ru-RU" altLang="zh-CN" sz="1400" dirty="0" err="1">
                <a:latin typeface="Arial" charset="0"/>
              </a:rPr>
              <a:t>іші</a:t>
            </a:r>
            <a:r>
              <a:rPr lang="ru-RU" altLang="zh-CN" sz="1400" dirty="0">
                <a:latin typeface="Arial" charset="0"/>
              </a:rPr>
              <a:t>-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қоғамдық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тәртіпке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ойысты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Бұл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нормалар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бірте-бірте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көбейе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түсіп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салт</a:t>
            </a:r>
            <a:r>
              <a:rPr lang="ru-RU" altLang="zh-CN" sz="1400" dirty="0">
                <a:latin typeface="Arial" charset="0"/>
              </a:rPr>
              <a:t>-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дәстүрге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әдет-ғұрып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қағидаларына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айналды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Өмірге</a:t>
            </a:r>
            <a:r>
              <a:rPr lang="ru-RU" altLang="zh-CN" sz="1400" dirty="0">
                <a:latin typeface="Arial" charset="0"/>
              </a:rPr>
              <a:t>  </a:t>
            </a:r>
            <a:r>
              <a:rPr lang="ru-RU" altLang="zh-CN" sz="1400" dirty="0" err="1">
                <a:latin typeface="Arial" charset="0"/>
              </a:rPr>
              <a:t>белсене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кірікті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Адамдардың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есі</a:t>
            </a:r>
            <a:r>
              <a:rPr lang="ru-RU" altLang="zh-CN" sz="1400" dirty="0">
                <a:latin typeface="Arial" charset="0"/>
              </a:rPr>
              <a:t> мен </a:t>
            </a:r>
            <a:r>
              <a:rPr lang="ru-RU" altLang="zh-CN" sz="1400" dirty="0" err="1">
                <a:latin typeface="Arial" charset="0"/>
              </a:rPr>
              <a:t>санасынан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мығым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орын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алып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қанына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діліне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тіліне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сіңісті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Психологиялық</a:t>
            </a:r>
            <a:r>
              <a:rPr lang="ru-RU" altLang="zh-CN" sz="1400" dirty="0">
                <a:latin typeface="Arial" charset="0"/>
              </a:rPr>
              <a:t>   </a:t>
            </a:r>
            <a:r>
              <a:rPr lang="ru-RU" altLang="zh-CN" sz="1400" dirty="0" err="1">
                <a:latin typeface="Arial" charset="0"/>
              </a:rPr>
              <a:t>мінез-құлқына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әсер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етіп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ширатыла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түсті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Әдет-ғұрыптың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қауырт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күш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алуына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географиялық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шексіздіктің</a:t>
            </a:r>
            <a:r>
              <a:rPr lang="ru-RU" altLang="zh-CN" sz="1400" dirty="0">
                <a:latin typeface="Arial" charset="0"/>
              </a:rPr>
              <a:t> де </a:t>
            </a:r>
            <a:r>
              <a:rPr lang="ru-RU" altLang="zh-CN" sz="1400" dirty="0" err="1">
                <a:latin typeface="Arial" charset="0"/>
              </a:rPr>
              <a:t>әсері</a:t>
            </a:r>
            <a:r>
              <a:rPr lang="ru-RU" altLang="zh-CN" sz="1400" dirty="0">
                <a:latin typeface="Arial" charset="0"/>
              </a:rPr>
              <a:t> мол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болды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Кең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қоныс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даяр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тамақ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рухани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биіктікке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ұмтылдырды</a:t>
            </a:r>
            <a:r>
              <a:rPr lang="ru-RU" altLang="zh-CN" sz="1400" dirty="0">
                <a:latin typeface="Arial" charset="0"/>
              </a:rPr>
              <a:t>. Адам </a:t>
            </a:r>
            <a:r>
              <a:rPr lang="ru-RU" altLang="zh-CN" sz="1400" dirty="0" err="1">
                <a:latin typeface="Arial" charset="0"/>
              </a:rPr>
              <a:t>адамға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қонақ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екені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ерте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аңғарылып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туыстастықты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адамдық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қасиеттерді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тереңінен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оятты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Кең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далада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оқта-текте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келетін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қонаққа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кең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пейілділік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көрсетуден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қонақжайлы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қазаққа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дейін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сомдады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Сөйтіп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қан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жағынан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алсаң</a:t>
            </a:r>
            <a:r>
              <a:rPr lang="ru-RU" altLang="zh-CN" sz="1400" dirty="0">
                <a:latin typeface="Arial" charset="0"/>
              </a:rPr>
              <a:t> да </a:t>
            </a:r>
            <a:r>
              <a:rPr lang="ru-RU" altLang="zh-CN" sz="1400" dirty="0" err="1">
                <a:latin typeface="Arial" charset="0"/>
              </a:rPr>
              <a:t>кез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келген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халықтан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бір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елі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төмен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тұрмайтын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қазақ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халқының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әдет-ғұрып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нормалары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қалыптаса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берді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>
                <a:latin typeface="Arial" charset="0"/>
              </a:rPr>
              <a:t>ІХ-ХІІІ </a:t>
            </a:r>
            <a:r>
              <a:rPr lang="ru-RU" altLang="zh-CN" sz="1400" dirty="0" err="1">
                <a:latin typeface="Arial" charset="0"/>
              </a:rPr>
              <a:t>ғасырлар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аралығында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қазақ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халқының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қалыптасып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әрі</a:t>
            </a:r>
            <a:r>
              <a:rPr lang="ru-RU" altLang="zh-CN" sz="1400" dirty="0">
                <a:latin typeface="Arial" charset="0"/>
              </a:rPr>
              <a:t> ислам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дініне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мойын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бұра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бастауында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басқару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оқу-білім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жүйесіндегі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тайпалардың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тұрмыс-тіршілігіндегі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өзгерістерді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еске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алсақ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бұл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дәуірді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қазақи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дәуір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деп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атауға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болады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Міне</a:t>
            </a:r>
            <a:r>
              <a:rPr lang="ru-RU" altLang="zh-CN" sz="1400" dirty="0">
                <a:latin typeface="Arial" charset="0"/>
              </a:rPr>
              <a:t>, осы </a:t>
            </a:r>
            <a:r>
              <a:rPr lang="ru-RU" altLang="zh-CN" sz="1400" dirty="0" err="1">
                <a:latin typeface="Arial" charset="0"/>
              </a:rPr>
              <a:t>дәуірде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өзіндік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ерекшеліктері</a:t>
            </a:r>
            <a:r>
              <a:rPr lang="ru-RU" altLang="zh-CN" sz="1400" dirty="0">
                <a:latin typeface="Arial" charset="0"/>
              </a:rPr>
              <a:t> бар </a:t>
            </a:r>
            <a:r>
              <a:rPr lang="ru-RU" altLang="zh-CN" sz="1400" dirty="0" err="1">
                <a:latin typeface="Arial" charset="0"/>
              </a:rPr>
              <a:t>дәстүр</a:t>
            </a:r>
            <a:r>
              <a:rPr lang="ru-RU" altLang="zh-CN" sz="1400" dirty="0">
                <a:latin typeface="Arial" charset="0"/>
              </a:rPr>
              <a:t> мен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қағидалар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қалыптасты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Бұлар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қоғамдық-экономикалық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әлеуметтік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қарым</a:t>
            </a:r>
            <a:r>
              <a:rPr lang="ru-RU" altLang="zh-CN" sz="1400" dirty="0">
                <a:latin typeface="Arial" charset="0"/>
              </a:rPr>
              <a:t>-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қатынастар</a:t>
            </a:r>
            <a:r>
              <a:rPr lang="ru-RU" altLang="zh-CN" sz="1400" dirty="0">
                <a:latin typeface="Arial" charset="0"/>
              </a:rPr>
              <a:t> мен </a:t>
            </a:r>
            <a:r>
              <a:rPr lang="ru-RU" altLang="zh-CN" sz="1400" dirty="0" err="1">
                <a:latin typeface="Arial" charset="0"/>
              </a:rPr>
              <a:t>рухани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қажеттілігін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қанағаттандырарлық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өзара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қатынас</a:t>
            </a:r>
            <a:r>
              <a:rPr lang="ru-RU" altLang="zh-CN" sz="1400" dirty="0">
                <a:latin typeface="Arial" charset="0"/>
              </a:rPr>
              <a:t>,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мәміле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мінез-құлық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халық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бірлігін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сақтайтын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нәрлі</a:t>
            </a:r>
            <a:r>
              <a:rPr lang="ru-RU" altLang="zh-CN" sz="1400" dirty="0">
                <a:latin typeface="Arial" charset="0"/>
              </a:rPr>
              <a:t> де </a:t>
            </a:r>
            <a:r>
              <a:rPr lang="ru-RU" altLang="zh-CN" sz="1400" dirty="0" err="1">
                <a:latin typeface="Arial" charset="0"/>
              </a:rPr>
              <a:t>мазмұнды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қағидалар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еді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Сонымен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бірге</a:t>
            </a:r>
            <a:r>
              <a:rPr lang="ru-RU" altLang="zh-CN" sz="1400" dirty="0">
                <a:latin typeface="Arial" charset="0"/>
              </a:rPr>
              <a:t> Орта Азия мен </a:t>
            </a:r>
            <a:r>
              <a:rPr lang="ru-RU" altLang="zh-CN" sz="1400" dirty="0" err="1">
                <a:latin typeface="Arial" charset="0"/>
              </a:rPr>
              <a:t>Қазақстанға</a:t>
            </a:r>
            <a:r>
              <a:rPr lang="ru-RU" altLang="zh-CN" sz="1400" dirty="0">
                <a:latin typeface="Arial" charset="0"/>
              </a:rPr>
              <a:t> ислам </a:t>
            </a:r>
            <a:r>
              <a:rPr lang="ru-RU" altLang="zh-CN" sz="1400" dirty="0" err="1">
                <a:latin typeface="Arial" charset="0"/>
              </a:rPr>
              <a:t>дінінің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таралуы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бұл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өңірде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өмір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сүрген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түркі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тайпалары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арасында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феодалдық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қатынастың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өркендеп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өсуіне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себепші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болды</a:t>
            </a:r>
            <a:r>
              <a:rPr lang="ru-RU" altLang="zh-CN" sz="1400" dirty="0">
                <a:latin typeface="Arial" charset="0"/>
              </a:rPr>
              <a:t>. Тап осы </a:t>
            </a:r>
            <a:r>
              <a:rPr lang="ru-RU" altLang="zh-CN" sz="1400" dirty="0" err="1">
                <a:latin typeface="Arial" charset="0"/>
              </a:rPr>
              <a:t>дәуірдегі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зиялылық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серпіліс</a:t>
            </a:r>
            <a:r>
              <a:rPr lang="ru-RU" altLang="zh-CN" sz="1400" dirty="0">
                <a:latin typeface="Arial" charset="0"/>
              </a:rPr>
              <a:t>,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мәдениет</a:t>
            </a:r>
            <a:r>
              <a:rPr lang="ru-RU" altLang="zh-CN" sz="1400" dirty="0">
                <a:latin typeface="Arial" charset="0"/>
              </a:rPr>
              <a:t> пен ой-</a:t>
            </a:r>
            <a:r>
              <a:rPr lang="ru-RU" altLang="zh-CN" sz="1400" dirty="0" err="1">
                <a:latin typeface="Arial" charset="0"/>
              </a:rPr>
              <a:t>пікірдің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жаңаша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дамуына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игі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әсер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етті</a:t>
            </a:r>
            <a:r>
              <a:rPr lang="ru-RU" altLang="zh-CN" sz="1400" dirty="0">
                <a:latin typeface="Arial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399DB36C-81F4-4928-A49B-A216A103D5D0}"/>
              </a:ext>
            </a:extLst>
          </p:cNvPr>
          <p:cNvSpPr/>
          <p:nvPr/>
        </p:nvSpPr>
        <p:spPr>
          <a:xfrm>
            <a:off x="611560" y="286405"/>
            <a:ext cx="828092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Қазақ </a:t>
            </a:r>
            <a:r>
              <a:rPr lang="ru-RU" sz="28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әдет-ғұрып</a:t>
            </a:r>
            <a:r>
              <a:rPr lang="ru-RU" sz="28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 </a:t>
            </a:r>
            <a:r>
              <a:rPr lang="ru-RU" sz="28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заңдарының</a:t>
            </a:r>
            <a:r>
              <a:rPr lang="ru-RU" sz="28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 </a:t>
            </a:r>
            <a:r>
              <a:rPr lang="ru-RU" sz="2800" b="1" kern="10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ерекшеліктері</a:t>
            </a:r>
            <a:endParaRPr lang="ru-RU" sz="2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5"/>
          <p:cNvSpPr>
            <a:spLocks noChangeArrowheads="1"/>
          </p:cNvSpPr>
          <p:nvPr/>
        </p:nvSpPr>
        <p:spPr bwMode="auto">
          <a:xfrm>
            <a:off x="1187450" y="908050"/>
            <a:ext cx="68294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zh-CN" sz="1600" dirty="0">
                <a:latin typeface="Arial" charset="0"/>
              </a:rPr>
              <a:t>1. Малым – </a:t>
            </a:r>
            <a:r>
              <a:rPr lang="ru-RU" altLang="zh-CN" sz="1600" dirty="0" err="1">
                <a:latin typeface="Arial" charset="0"/>
              </a:rPr>
              <a:t>жанымның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садақасы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жаным</a:t>
            </a:r>
            <a:r>
              <a:rPr lang="ru-RU" altLang="zh-CN" sz="1600" dirty="0">
                <a:latin typeface="Arial" charset="0"/>
              </a:rPr>
              <a:t> – </a:t>
            </a:r>
            <a:r>
              <a:rPr lang="ru-RU" altLang="zh-CN" sz="1600" dirty="0" err="1">
                <a:latin typeface="Arial" charset="0"/>
              </a:rPr>
              <a:t>арымның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садақасы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>
                <a:latin typeface="Arial" charset="0"/>
              </a:rPr>
              <a:t>2. </a:t>
            </a:r>
            <a:r>
              <a:rPr lang="ru-RU" altLang="zh-CN" sz="1600" dirty="0" err="1">
                <a:latin typeface="Arial" charset="0"/>
              </a:rPr>
              <a:t>Айғақтың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тазасы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күмәнмен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мойынға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салынады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>
                <a:latin typeface="Arial" charset="0"/>
              </a:rPr>
              <a:t>3. </a:t>
            </a:r>
            <a:r>
              <a:rPr lang="ru-RU" altLang="zh-CN" sz="1600" dirty="0" err="1">
                <a:latin typeface="Arial" charset="0"/>
              </a:rPr>
              <a:t>Шындық</a:t>
            </a:r>
            <a:r>
              <a:rPr lang="ru-RU" altLang="zh-CN" sz="1600" dirty="0">
                <a:latin typeface="Arial" charset="0"/>
              </a:rPr>
              <a:t> – </a:t>
            </a:r>
            <a:r>
              <a:rPr lang="ru-RU" altLang="zh-CN" sz="1600" dirty="0" err="1">
                <a:latin typeface="Arial" charset="0"/>
              </a:rPr>
              <a:t>ерлікке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тәрбиелеудегі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ең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бір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құнарлы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құрал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>
                <a:latin typeface="Arial" charset="0"/>
              </a:rPr>
              <a:t>4. </a:t>
            </a:r>
            <a:r>
              <a:rPr lang="ru-RU" altLang="zh-CN" sz="1600" dirty="0" err="1">
                <a:latin typeface="Arial" charset="0"/>
              </a:rPr>
              <a:t>Жазылмаған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кейбір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заңдар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жазылған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заңдардан</a:t>
            </a:r>
            <a:r>
              <a:rPr lang="ru-RU" altLang="zh-CN" sz="1600" dirty="0">
                <a:latin typeface="Arial" charset="0"/>
              </a:rPr>
              <a:t> да </a:t>
            </a:r>
            <a:r>
              <a:rPr lang="ru-RU" altLang="zh-CN" sz="1600" dirty="0" err="1">
                <a:latin typeface="Arial" charset="0"/>
              </a:rPr>
              <a:t>қатаңырақ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>
                <a:latin typeface="Arial" charset="0"/>
              </a:rPr>
              <a:t>5. </a:t>
            </a:r>
            <a:r>
              <a:rPr lang="ru-RU" altLang="zh-CN" sz="1600" dirty="0" err="1">
                <a:latin typeface="Arial" charset="0"/>
              </a:rPr>
              <a:t>Сөз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шынына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тоқтайды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пышақ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қынына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тоқтайды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>
                <a:latin typeface="Arial" charset="0"/>
              </a:rPr>
              <a:t>6. </a:t>
            </a:r>
            <a:r>
              <a:rPr lang="ru-RU" altLang="zh-CN" sz="1600" dirty="0" err="1">
                <a:latin typeface="Arial" charset="0"/>
              </a:rPr>
              <a:t>Күн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ортақ</a:t>
            </a:r>
            <a:r>
              <a:rPr lang="ru-RU" altLang="zh-CN" sz="1600" dirty="0">
                <a:latin typeface="Arial" charset="0"/>
              </a:rPr>
              <a:t>, ай </a:t>
            </a:r>
            <a:r>
              <a:rPr lang="ru-RU" altLang="zh-CN" sz="1600" dirty="0" err="1">
                <a:latin typeface="Arial" charset="0"/>
              </a:rPr>
              <a:t>ортақ</a:t>
            </a:r>
            <a:r>
              <a:rPr lang="ru-RU" altLang="zh-CN" sz="1600" dirty="0">
                <a:latin typeface="Arial" charset="0"/>
              </a:rPr>
              <a:t>. </a:t>
            </a:r>
            <a:r>
              <a:rPr lang="ru-RU" altLang="zh-CN" sz="1600" dirty="0" err="1">
                <a:latin typeface="Arial" charset="0"/>
              </a:rPr>
              <a:t>Әділ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төрелік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ортақ</a:t>
            </a:r>
            <a:r>
              <a:rPr lang="ru-RU" altLang="zh-CN" sz="1600" dirty="0">
                <a:latin typeface="Arial" charset="0"/>
              </a:rPr>
              <a:t>.                   </a:t>
            </a:r>
            <a:r>
              <a:rPr lang="ru-RU" altLang="zh-CN" sz="1600" dirty="0" err="1">
                <a:latin typeface="Arial" charset="0"/>
              </a:rPr>
              <a:t>Бір</a:t>
            </a:r>
            <a:endParaRPr lang="ru-RU" altLang="zh-CN" sz="1600" dirty="0">
              <a:latin typeface="Arial" charset="0"/>
            </a:endParaRPr>
          </a:p>
          <a:p>
            <a:pPr algn="ctr"/>
            <a:r>
              <a:rPr lang="ru-RU" altLang="zh-CN" sz="1600" dirty="0" err="1">
                <a:latin typeface="Arial" charset="0"/>
              </a:rPr>
              <a:t>нақақты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күйдіргеннен</a:t>
            </a:r>
            <a:r>
              <a:rPr lang="ru-RU" altLang="zh-CN" sz="1600" dirty="0">
                <a:latin typeface="Arial" charset="0"/>
              </a:rPr>
              <a:t>, он </a:t>
            </a:r>
            <a:r>
              <a:rPr lang="ru-RU" altLang="zh-CN" sz="1600" dirty="0" err="1">
                <a:latin typeface="Arial" charset="0"/>
              </a:rPr>
              <a:t>қылмыстыны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ағартқан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артық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>
                <a:latin typeface="Arial" charset="0"/>
              </a:rPr>
              <a:t>7. </a:t>
            </a:r>
            <a:r>
              <a:rPr lang="ru-RU" altLang="zh-CN" sz="1600" dirty="0" err="1">
                <a:latin typeface="Arial" charset="0"/>
              </a:rPr>
              <a:t>Құнды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қылышпен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алмас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қисынмен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алар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>
                <a:latin typeface="Arial" charset="0"/>
              </a:rPr>
              <a:t>8. </a:t>
            </a:r>
            <a:r>
              <a:rPr lang="ru-RU" altLang="zh-CN" sz="1600" dirty="0" err="1">
                <a:latin typeface="Arial" charset="0"/>
              </a:rPr>
              <a:t>Шеберден</a:t>
            </a:r>
            <a:r>
              <a:rPr lang="ru-RU" altLang="zh-CN" sz="1600" dirty="0">
                <a:latin typeface="Arial" charset="0"/>
              </a:rPr>
              <a:t> – </a:t>
            </a:r>
            <a:r>
              <a:rPr lang="ru-RU" altLang="zh-CN" sz="1600" dirty="0" err="1">
                <a:latin typeface="Arial" charset="0"/>
              </a:rPr>
              <a:t>олжа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шешеннен</a:t>
            </a:r>
            <a:r>
              <a:rPr lang="ru-RU" altLang="zh-CN" sz="1600" dirty="0">
                <a:latin typeface="Arial" charset="0"/>
              </a:rPr>
              <a:t> – </a:t>
            </a:r>
            <a:r>
              <a:rPr lang="ru-RU" altLang="zh-CN" sz="1600" dirty="0" err="1">
                <a:latin typeface="Arial" charset="0"/>
              </a:rPr>
              <a:t>сауға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>
                <a:latin typeface="Arial" charset="0"/>
              </a:rPr>
              <a:t>9. </a:t>
            </a:r>
            <a:r>
              <a:rPr lang="ru-RU" altLang="zh-CN" sz="1600" dirty="0" err="1">
                <a:latin typeface="Arial" charset="0"/>
              </a:rPr>
              <a:t>Заманына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қарай</a:t>
            </a:r>
            <a:r>
              <a:rPr lang="ru-RU" altLang="zh-CN" sz="1600" dirty="0">
                <a:latin typeface="Arial" charset="0"/>
              </a:rPr>
              <a:t> – </a:t>
            </a:r>
            <a:r>
              <a:rPr lang="ru-RU" altLang="zh-CN" sz="1600" dirty="0" err="1">
                <a:latin typeface="Arial" charset="0"/>
              </a:rPr>
              <a:t>заңы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тоғайына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қарай</a:t>
            </a:r>
            <a:r>
              <a:rPr lang="ru-RU" altLang="zh-CN" sz="1600" dirty="0">
                <a:latin typeface="Arial" charset="0"/>
              </a:rPr>
              <a:t> – </a:t>
            </a:r>
            <a:r>
              <a:rPr lang="ru-RU" altLang="zh-CN" sz="1600" dirty="0" err="1">
                <a:latin typeface="Arial" charset="0"/>
              </a:rPr>
              <a:t>аңы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>
                <a:latin typeface="Arial" charset="0"/>
              </a:rPr>
              <a:t>10.Ердің </a:t>
            </a:r>
            <a:r>
              <a:rPr lang="ru-RU" altLang="zh-CN" sz="1600" dirty="0" err="1">
                <a:latin typeface="Arial" charset="0"/>
              </a:rPr>
              <a:t>құнын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жастың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жайсаңы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даулайды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>
                <a:latin typeface="Arial" charset="0"/>
              </a:rPr>
              <a:t>11.Тұлпардың </a:t>
            </a:r>
            <a:r>
              <a:rPr lang="ru-RU" altLang="zh-CN" sz="1600" dirty="0" err="1">
                <a:latin typeface="Arial" charset="0"/>
              </a:rPr>
              <a:t>құны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бітпейді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тұяғы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кетпейді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>
                <a:latin typeface="Arial" charset="0"/>
              </a:rPr>
              <a:t>12.Заң </a:t>
            </a:r>
            <a:r>
              <a:rPr lang="ru-RU" altLang="zh-CN" sz="1600" dirty="0" err="1">
                <a:latin typeface="Arial" charset="0"/>
              </a:rPr>
              <a:t>адамды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бағындырады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заңды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ақыл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бағындырады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>
                <a:latin typeface="Arial" charset="0"/>
              </a:rPr>
              <a:t>13.Болмайтын </a:t>
            </a:r>
            <a:r>
              <a:rPr lang="ru-RU" altLang="zh-CN" sz="1600" dirty="0" err="1">
                <a:latin typeface="Arial" charset="0"/>
              </a:rPr>
              <a:t>істің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басында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болма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бітпейтін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даудың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қасында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болма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>
                <a:latin typeface="Arial" charset="0"/>
              </a:rPr>
              <a:t>14.У </a:t>
            </a:r>
            <a:r>
              <a:rPr lang="ru-RU" altLang="zh-CN" sz="1600" dirty="0" err="1">
                <a:latin typeface="Arial" charset="0"/>
              </a:rPr>
              <a:t>ішкен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бір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өледі</a:t>
            </a:r>
            <a:r>
              <a:rPr lang="ru-RU" altLang="zh-CN" sz="1600" dirty="0">
                <a:latin typeface="Arial" charset="0"/>
              </a:rPr>
              <a:t>, ант </a:t>
            </a:r>
            <a:r>
              <a:rPr lang="ru-RU" altLang="zh-CN" sz="1600" dirty="0" err="1">
                <a:latin typeface="Arial" charset="0"/>
              </a:rPr>
              <a:t>ішкен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мың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өледі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>
                <a:latin typeface="Arial" charset="0"/>
              </a:rPr>
              <a:t>15.Барымтамен </a:t>
            </a:r>
            <a:r>
              <a:rPr lang="ru-RU" altLang="zh-CN" sz="1600" dirty="0" err="1">
                <a:latin typeface="Arial" charset="0"/>
              </a:rPr>
              <a:t>келген</a:t>
            </a:r>
            <a:r>
              <a:rPr lang="ru-RU" altLang="zh-CN" sz="1600" dirty="0">
                <a:latin typeface="Arial" charset="0"/>
              </a:rPr>
              <a:t> мал, </a:t>
            </a:r>
            <a:r>
              <a:rPr lang="ru-RU" altLang="zh-CN" sz="1600" dirty="0" err="1">
                <a:latin typeface="Arial" charset="0"/>
              </a:rPr>
              <a:t>қарымтамен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кетеді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>
                <a:latin typeface="Arial" charset="0"/>
              </a:rPr>
              <a:t>16.Ханды </a:t>
            </a:r>
            <a:r>
              <a:rPr lang="ru-RU" altLang="zh-CN" sz="1600" dirty="0" err="1">
                <a:latin typeface="Arial" charset="0"/>
              </a:rPr>
              <a:t>құдай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ұрғаны</a:t>
            </a:r>
            <a:r>
              <a:rPr lang="ru-RU" altLang="zh-CN" sz="1600" dirty="0">
                <a:latin typeface="Arial" charset="0"/>
              </a:rPr>
              <a:t> – </a:t>
            </a:r>
            <a:r>
              <a:rPr lang="ru-RU" altLang="zh-CN" sz="1600" dirty="0" err="1">
                <a:latin typeface="Arial" charset="0"/>
              </a:rPr>
              <a:t>халқымен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жау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болғаны</a:t>
            </a:r>
            <a:r>
              <a:rPr lang="ru-RU" altLang="zh-CN" sz="1600" dirty="0">
                <a:latin typeface="Arial" charset="0"/>
              </a:rPr>
              <a:t>,</a:t>
            </a:r>
          </a:p>
          <a:p>
            <a:pPr algn="ctr"/>
            <a:r>
              <a:rPr lang="ru-RU" altLang="zh-CN" sz="1600" dirty="0" err="1">
                <a:latin typeface="Arial" charset="0"/>
              </a:rPr>
              <a:t>Биді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құдай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ұрғаны</a:t>
            </a:r>
            <a:r>
              <a:rPr lang="ru-RU" altLang="zh-CN" sz="1600" dirty="0">
                <a:latin typeface="Arial" charset="0"/>
              </a:rPr>
              <a:t> – </a:t>
            </a:r>
            <a:r>
              <a:rPr lang="ru-RU" altLang="zh-CN" sz="1600" dirty="0" err="1">
                <a:latin typeface="Arial" charset="0"/>
              </a:rPr>
              <a:t>билігі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даулы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болғаны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>
                <a:latin typeface="Arial" charset="0"/>
              </a:rPr>
              <a:t>17.Жамандықты </a:t>
            </a:r>
            <a:r>
              <a:rPr lang="ru-RU" altLang="zh-CN" sz="1600" dirty="0" err="1">
                <a:latin typeface="Arial" charset="0"/>
              </a:rPr>
              <a:t>жазаламаған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адам</a:t>
            </a:r>
            <a:r>
              <a:rPr lang="ru-RU" altLang="zh-CN" sz="1600" dirty="0">
                <a:latin typeface="Arial" charset="0"/>
              </a:rPr>
              <a:t> – </a:t>
            </a:r>
            <a:r>
              <a:rPr lang="ru-RU" altLang="zh-CN" sz="1600" dirty="0" err="1">
                <a:latin typeface="Arial" charset="0"/>
              </a:rPr>
              <a:t>оның</a:t>
            </a:r>
            <a:r>
              <a:rPr lang="ru-RU" altLang="zh-CN" sz="1600" dirty="0">
                <a:latin typeface="Arial" charset="0"/>
              </a:rPr>
              <a:t> дем </a:t>
            </a:r>
            <a:r>
              <a:rPr lang="ru-RU" altLang="zh-CN" sz="1600" dirty="0" err="1">
                <a:latin typeface="Arial" charset="0"/>
              </a:rPr>
              <a:t>берушісі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>
                <a:latin typeface="Arial" charset="0"/>
              </a:rPr>
              <a:t>18.Тәртіпке бас </a:t>
            </a:r>
            <a:r>
              <a:rPr lang="ru-RU" altLang="zh-CN" sz="1600" dirty="0" err="1">
                <a:latin typeface="Arial" charset="0"/>
              </a:rPr>
              <a:t>иген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құл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болмайды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тәрбиесіз</a:t>
            </a:r>
            <a:r>
              <a:rPr lang="ru-RU" altLang="zh-CN" sz="1600" dirty="0">
                <a:latin typeface="Arial" charset="0"/>
              </a:rPr>
              <a:t> ел </a:t>
            </a:r>
            <a:r>
              <a:rPr lang="ru-RU" altLang="zh-CN" sz="1600" dirty="0" err="1">
                <a:latin typeface="Arial" charset="0"/>
              </a:rPr>
              <a:t>болмайды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>
                <a:latin typeface="Arial" charset="0"/>
              </a:rPr>
              <a:t>19.Ұлы би </a:t>
            </a:r>
            <a:r>
              <a:rPr lang="ru-RU" altLang="zh-CN" sz="1600" dirty="0" err="1">
                <a:latin typeface="Arial" charset="0"/>
              </a:rPr>
              <a:t>қылжың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болмас</a:t>
            </a:r>
            <a:r>
              <a:rPr lang="ru-RU" altLang="zh-CN" sz="1600" dirty="0">
                <a:latin typeface="Arial" charset="0"/>
              </a:rPr>
              <a:t>, </a:t>
            </a:r>
            <a:r>
              <a:rPr lang="ru-RU" altLang="zh-CN" sz="1600" dirty="0" err="1">
                <a:latin typeface="Arial" charset="0"/>
              </a:rPr>
              <a:t>әділ</a:t>
            </a:r>
            <a:r>
              <a:rPr lang="ru-RU" altLang="zh-CN" sz="1600" dirty="0">
                <a:latin typeface="Arial" charset="0"/>
              </a:rPr>
              <a:t> би </a:t>
            </a:r>
            <a:r>
              <a:rPr lang="ru-RU" altLang="zh-CN" sz="1600" dirty="0" err="1">
                <a:latin typeface="Arial" charset="0"/>
              </a:rPr>
              <a:t>мылжың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болмас</a:t>
            </a:r>
            <a:r>
              <a:rPr lang="ru-RU" altLang="zh-CN" sz="1600" dirty="0">
                <a:latin typeface="Arial" charset="0"/>
              </a:rPr>
              <a:t>.</a:t>
            </a:r>
          </a:p>
          <a:p>
            <a:pPr algn="ctr"/>
            <a:r>
              <a:rPr lang="ru-RU" altLang="zh-CN" sz="1600" dirty="0">
                <a:latin typeface="Arial" charset="0"/>
              </a:rPr>
              <a:t>20.Жақсы </a:t>
            </a:r>
            <a:r>
              <a:rPr lang="ru-RU" altLang="zh-CN" sz="1600" dirty="0" err="1">
                <a:latin typeface="Arial" charset="0"/>
              </a:rPr>
              <a:t>тәртіп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әдетке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айналса</a:t>
            </a:r>
            <a:r>
              <a:rPr lang="ru-RU" altLang="zh-CN" sz="1600" dirty="0">
                <a:latin typeface="Arial" charset="0"/>
              </a:rPr>
              <a:t> – </a:t>
            </a:r>
            <a:r>
              <a:rPr lang="ru-RU" altLang="zh-CN" sz="1600" dirty="0" err="1">
                <a:latin typeface="Arial" charset="0"/>
              </a:rPr>
              <a:t>ырыс</a:t>
            </a:r>
            <a:r>
              <a:rPr lang="ru-RU" altLang="zh-CN" sz="1600" dirty="0">
                <a:latin typeface="Arial" charset="0"/>
              </a:rPr>
              <a:t>,</a:t>
            </a:r>
          </a:p>
          <a:p>
            <a:pPr algn="ctr"/>
            <a:r>
              <a:rPr lang="ru-RU" altLang="zh-CN" sz="1600" dirty="0" err="1">
                <a:latin typeface="Arial" charset="0"/>
              </a:rPr>
              <a:t>Жаман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тәртіп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әдетке</a:t>
            </a:r>
            <a:r>
              <a:rPr lang="ru-RU" altLang="zh-CN" sz="1600" dirty="0">
                <a:latin typeface="Arial" charset="0"/>
              </a:rPr>
              <a:t> </a:t>
            </a:r>
            <a:r>
              <a:rPr lang="ru-RU" altLang="zh-CN" sz="1600" dirty="0" err="1">
                <a:latin typeface="Arial" charset="0"/>
              </a:rPr>
              <a:t>айналса</a:t>
            </a:r>
            <a:r>
              <a:rPr lang="ru-RU" altLang="zh-CN" sz="1600" dirty="0">
                <a:latin typeface="Arial" charset="0"/>
              </a:rPr>
              <a:t> – </a:t>
            </a:r>
            <a:r>
              <a:rPr lang="ru-RU" altLang="zh-CN" sz="1600" dirty="0" err="1">
                <a:latin typeface="Arial" charset="0"/>
              </a:rPr>
              <a:t>қырсық</a:t>
            </a:r>
            <a:r>
              <a:rPr lang="ru-RU" altLang="zh-CN" sz="1600" dirty="0">
                <a:latin typeface="Arial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40989C8F-116D-4192-82D0-2FE1DD059820}"/>
              </a:ext>
            </a:extLst>
          </p:cNvPr>
          <p:cNvSpPr/>
          <p:nvPr/>
        </p:nvSpPr>
        <p:spPr>
          <a:xfrm>
            <a:off x="-1993318" y="83144"/>
            <a:ext cx="1313063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ҚАЗАҚ ӘДЕТ-ҒҰРПЫНДА ҚОЛДАНЫЛАТЫН</a:t>
            </a:r>
          </a:p>
          <a:p>
            <a:pPr algn="ctr"/>
            <a:r>
              <a:rPr lang="ru-RU" sz="2400" b="1" kern="1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  <a:cs typeface="Arial"/>
              </a:rPr>
              <a:t>ҚҰҚЫҚТЫҚ ҚАҒИДАЛАР</a:t>
            </a:r>
            <a:endParaRPr lang="ru-RU" sz="2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4"/>
          <p:cNvSpPr>
            <a:spLocks noChangeArrowheads="1"/>
          </p:cNvSpPr>
          <p:nvPr/>
        </p:nvSpPr>
        <p:spPr bwMode="auto">
          <a:xfrm>
            <a:off x="1123950" y="774700"/>
            <a:ext cx="6896100" cy="531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zh-CN" dirty="0">
                <a:latin typeface="Arial" charset="0"/>
              </a:rPr>
              <a:t>21.Сөздің </a:t>
            </a:r>
            <a:r>
              <a:rPr lang="ru-RU" altLang="zh-CN" dirty="0" err="1">
                <a:latin typeface="Arial" charset="0"/>
              </a:rPr>
              <a:t>атасы</a:t>
            </a:r>
            <a:r>
              <a:rPr lang="ru-RU" altLang="zh-CN" dirty="0">
                <a:latin typeface="Arial" charset="0"/>
              </a:rPr>
              <a:t> – </a:t>
            </a:r>
            <a:r>
              <a:rPr lang="ru-RU" altLang="zh-CN" dirty="0" err="1">
                <a:latin typeface="Arial" charset="0"/>
              </a:rPr>
              <a:t>бірлік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анасы</a:t>
            </a:r>
            <a:r>
              <a:rPr lang="ru-RU" altLang="zh-CN" dirty="0">
                <a:latin typeface="Arial" charset="0"/>
              </a:rPr>
              <a:t> – </a:t>
            </a:r>
            <a:r>
              <a:rPr lang="ru-RU" altLang="zh-CN" dirty="0" err="1">
                <a:latin typeface="Arial" charset="0"/>
              </a:rPr>
              <a:t>шындық</a:t>
            </a:r>
            <a:r>
              <a:rPr lang="ru-RU" altLang="zh-CN" dirty="0">
                <a:latin typeface="Arial" charset="0"/>
              </a:rPr>
              <a:t>.</a:t>
            </a:r>
          </a:p>
          <a:p>
            <a:pPr algn="ctr"/>
            <a:r>
              <a:rPr lang="ru-RU" altLang="zh-CN" dirty="0">
                <a:latin typeface="Arial" charset="0"/>
              </a:rPr>
              <a:t>22.Ханнан – </a:t>
            </a:r>
            <a:r>
              <a:rPr lang="ru-RU" altLang="zh-CN" dirty="0" err="1">
                <a:latin typeface="Arial" charset="0"/>
              </a:rPr>
              <a:t>қазық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биден</a:t>
            </a:r>
            <a:r>
              <a:rPr lang="ru-RU" altLang="zh-CN" dirty="0">
                <a:latin typeface="Arial" charset="0"/>
              </a:rPr>
              <a:t> – </a:t>
            </a:r>
            <a:r>
              <a:rPr lang="ru-RU" altLang="zh-CN" dirty="0" err="1">
                <a:latin typeface="Arial" charset="0"/>
              </a:rPr>
              <a:t>билік</a:t>
            </a:r>
            <a:r>
              <a:rPr lang="ru-RU" altLang="zh-CN" dirty="0">
                <a:latin typeface="Arial" charset="0"/>
              </a:rPr>
              <a:t>.</a:t>
            </a:r>
          </a:p>
          <a:p>
            <a:pPr algn="ctr"/>
            <a:r>
              <a:rPr lang="ru-RU" altLang="zh-CN" dirty="0">
                <a:latin typeface="Arial" charset="0"/>
              </a:rPr>
              <a:t>23.Тура биде </a:t>
            </a:r>
            <a:r>
              <a:rPr lang="ru-RU" altLang="zh-CN" dirty="0" err="1">
                <a:latin typeface="Arial" charset="0"/>
              </a:rPr>
              <a:t>туған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жоқ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паралы</a:t>
            </a:r>
            <a:r>
              <a:rPr lang="ru-RU" altLang="zh-CN" dirty="0">
                <a:latin typeface="Arial" charset="0"/>
              </a:rPr>
              <a:t> биде </a:t>
            </a:r>
            <a:r>
              <a:rPr lang="ru-RU" altLang="zh-CN" dirty="0" err="1">
                <a:latin typeface="Arial" charset="0"/>
              </a:rPr>
              <a:t>иман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жоқ</a:t>
            </a:r>
            <a:r>
              <a:rPr lang="ru-RU" altLang="zh-CN" dirty="0">
                <a:latin typeface="Arial" charset="0"/>
              </a:rPr>
              <a:t>.</a:t>
            </a:r>
          </a:p>
          <a:p>
            <a:pPr algn="ctr"/>
            <a:r>
              <a:rPr lang="ru-RU" altLang="zh-CN" dirty="0">
                <a:latin typeface="Arial" charset="0"/>
              </a:rPr>
              <a:t>24.Өтірік </a:t>
            </a:r>
            <a:r>
              <a:rPr lang="ru-RU" altLang="zh-CN" dirty="0" err="1">
                <a:latin typeface="Arial" charset="0"/>
              </a:rPr>
              <a:t>жарға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жығады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шындық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жеңіп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шығады</a:t>
            </a:r>
            <a:r>
              <a:rPr lang="ru-RU" altLang="zh-CN" dirty="0">
                <a:latin typeface="Arial" charset="0"/>
              </a:rPr>
              <a:t>.</a:t>
            </a:r>
          </a:p>
          <a:p>
            <a:pPr algn="ctr"/>
            <a:r>
              <a:rPr lang="ru-RU" altLang="zh-CN" dirty="0">
                <a:latin typeface="Arial" charset="0"/>
              </a:rPr>
              <a:t>25.Барымталаған мал </a:t>
            </a:r>
            <a:r>
              <a:rPr lang="ru-RU" altLang="zh-CN" dirty="0" err="1">
                <a:latin typeface="Arial" charset="0"/>
              </a:rPr>
              <a:t>болмас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қуып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алған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құн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болмас</a:t>
            </a:r>
            <a:r>
              <a:rPr lang="ru-RU" altLang="zh-CN" dirty="0">
                <a:latin typeface="Arial" charset="0"/>
              </a:rPr>
              <a:t>.</a:t>
            </a:r>
          </a:p>
          <a:p>
            <a:pPr algn="ctr"/>
            <a:r>
              <a:rPr lang="ru-RU" altLang="zh-CN" dirty="0">
                <a:latin typeface="Arial" charset="0"/>
              </a:rPr>
              <a:t>26.Ақымаққа </a:t>
            </a:r>
            <a:r>
              <a:rPr lang="ru-RU" altLang="zh-CN" dirty="0" err="1">
                <a:latin typeface="Arial" charset="0"/>
              </a:rPr>
              <a:t>арнап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заң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жазылмас</a:t>
            </a:r>
            <a:r>
              <a:rPr lang="ru-RU" altLang="zh-CN" dirty="0">
                <a:latin typeface="Arial" charset="0"/>
              </a:rPr>
              <a:t>.</a:t>
            </a:r>
          </a:p>
          <a:p>
            <a:pPr algn="ctr"/>
            <a:r>
              <a:rPr lang="ru-RU" altLang="zh-CN" dirty="0">
                <a:latin typeface="Arial" charset="0"/>
              </a:rPr>
              <a:t>27.Ісің </a:t>
            </a:r>
            <a:r>
              <a:rPr lang="ru-RU" altLang="zh-CN" dirty="0" err="1">
                <a:latin typeface="Arial" charset="0"/>
              </a:rPr>
              <a:t>ақ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болса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тәңірі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жоқ</a:t>
            </a:r>
            <a:r>
              <a:rPr lang="ru-RU" altLang="zh-CN" dirty="0">
                <a:latin typeface="Arial" charset="0"/>
              </a:rPr>
              <a:t>.</a:t>
            </a:r>
          </a:p>
          <a:p>
            <a:pPr algn="ctr"/>
            <a:r>
              <a:rPr lang="ru-RU" altLang="zh-CN" dirty="0">
                <a:latin typeface="Arial" charset="0"/>
              </a:rPr>
              <a:t>28.Ант </a:t>
            </a:r>
            <a:r>
              <a:rPr lang="ru-RU" altLang="zh-CN" dirty="0" err="1">
                <a:latin typeface="Arial" charset="0"/>
              </a:rPr>
              <a:t>бұзушы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оңбайды</a:t>
            </a:r>
            <a:r>
              <a:rPr lang="ru-RU" altLang="zh-CN" dirty="0">
                <a:latin typeface="Arial" charset="0"/>
              </a:rPr>
              <a:t>,</a:t>
            </a:r>
          </a:p>
          <a:p>
            <a:pPr algn="ctr"/>
            <a:r>
              <a:rPr lang="ru-RU" altLang="zh-CN" dirty="0" err="1">
                <a:latin typeface="Arial" charset="0"/>
              </a:rPr>
              <a:t>Салт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бұзған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сорлайды</a:t>
            </a:r>
            <a:r>
              <a:rPr lang="ru-RU" altLang="zh-CN" dirty="0">
                <a:latin typeface="Arial" charset="0"/>
              </a:rPr>
              <a:t>.</a:t>
            </a:r>
          </a:p>
          <a:p>
            <a:pPr algn="ctr"/>
            <a:r>
              <a:rPr lang="ru-RU" altLang="zh-CN" dirty="0">
                <a:latin typeface="Arial" charset="0"/>
              </a:rPr>
              <a:t>29.Өтірік </a:t>
            </a:r>
            <a:r>
              <a:rPr lang="ru-RU" altLang="zh-CN" dirty="0" err="1">
                <a:latin typeface="Arial" charset="0"/>
              </a:rPr>
              <a:t>сөз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жарақат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сияқты</a:t>
            </a:r>
            <a:r>
              <a:rPr lang="ru-RU" altLang="zh-CN" dirty="0">
                <a:latin typeface="Arial" charset="0"/>
              </a:rPr>
              <a:t>: </a:t>
            </a:r>
            <a:r>
              <a:rPr lang="ru-RU" altLang="zh-CN" dirty="0" err="1">
                <a:latin typeface="Arial" charset="0"/>
              </a:rPr>
              <a:t>жазылса</a:t>
            </a:r>
            <a:r>
              <a:rPr lang="ru-RU" altLang="zh-CN" dirty="0">
                <a:latin typeface="Arial" charset="0"/>
              </a:rPr>
              <a:t> да </a:t>
            </a:r>
            <a:r>
              <a:rPr lang="ru-RU" altLang="zh-CN" dirty="0" err="1">
                <a:latin typeface="Arial" charset="0"/>
              </a:rPr>
              <a:t>орны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қалады</a:t>
            </a:r>
            <a:r>
              <a:rPr lang="ru-RU" altLang="zh-CN" dirty="0">
                <a:latin typeface="Arial" charset="0"/>
              </a:rPr>
              <a:t>.</a:t>
            </a:r>
          </a:p>
          <a:p>
            <a:pPr algn="ctr"/>
            <a:r>
              <a:rPr lang="ru-RU" altLang="zh-CN" dirty="0">
                <a:latin typeface="Arial" charset="0"/>
              </a:rPr>
              <a:t>30.Бір </a:t>
            </a:r>
            <a:r>
              <a:rPr lang="ru-RU" altLang="zh-CN" dirty="0" err="1">
                <a:latin typeface="Arial" charset="0"/>
              </a:rPr>
              <a:t>тойда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екі</a:t>
            </a:r>
            <a:r>
              <a:rPr lang="ru-RU" altLang="zh-CN" dirty="0">
                <a:latin typeface="Arial" charset="0"/>
              </a:rPr>
              <a:t> жар </a:t>
            </a:r>
            <a:r>
              <a:rPr lang="ru-RU" altLang="zh-CN" dirty="0" err="1">
                <a:latin typeface="Arial" charset="0"/>
              </a:rPr>
              <a:t>жоқ</a:t>
            </a:r>
            <a:r>
              <a:rPr lang="ru-RU" altLang="zh-CN" dirty="0">
                <a:latin typeface="Arial" charset="0"/>
              </a:rPr>
              <a:t>, </a:t>
            </a:r>
            <a:r>
              <a:rPr lang="ru-RU" altLang="zh-CN" dirty="0" err="1">
                <a:latin typeface="Arial" charset="0"/>
              </a:rPr>
              <a:t>бір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істе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екі</a:t>
            </a:r>
            <a:r>
              <a:rPr lang="ru-RU" altLang="zh-CN" dirty="0">
                <a:latin typeface="Arial" charset="0"/>
              </a:rPr>
              <a:t> дау </a:t>
            </a:r>
            <a:r>
              <a:rPr lang="ru-RU" altLang="zh-CN" dirty="0" err="1">
                <a:latin typeface="Arial" charset="0"/>
              </a:rPr>
              <a:t>жоқ</a:t>
            </a:r>
            <a:r>
              <a:rPr lang="ru-RU" altLang="zh-CN" dirty="0">
                <a:latin typeface="Arial" charset="0"/>
              </a:rPr>
              <a:t>.</a:t>
            </a:r>
          </a:p>
          <a:p>
            <a:pPr algn="ctr"/>
            <a:r>
              <a:rPr lang="ru-RU" altLang="zh-CN" dirty="0">
                <a:latin typeface="Arial" charset="0"/>
              </a:rPr>
              <a:t>31.Сүйреткен </a:t>
            </a:r>
            <a:r>
              <a:rPr lang="ru-RU" altLang="zh-CN" dirty="0" err="1">
                <a:latin typeface="Arial" charset="0"/>
              </a:rPr>
              <a:t>ит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аңға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жарамас</a:t>
            </a:r>
            <a:r>
              <a:rPr lang="ru-RU" altLang="zh-CN" dirty="0">
                <a:latin typeface="Arial" charset="0"/>
              </a:rPr>
              <a:t>,</a:t>
            </a:r>
          </a:p>
          <a:p>
            <a:pPr algn="ctr"/>
            <a:r>
              <a:rPr lang="ru-RU" altLang="zh-CN" dirty="0" err="1">
                <a:latin typeface="Arial" charset="0"/>
              </a:rPr>
              <a:t>Үйреткен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сөз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дауға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жарамас</a:t>
            </a:r>
            <a:r>
              <a:rPr lang="ru-RU" altLang="zh-CN" dirty="0">
                <a:latin typeface="Arial" charset="0"/>
              </a:rPr>
              <a:t>.</a:t>
            </a:r>
          </a:p>
          <a:p>
            <a:pPr algn="ctr"/>
            <a:r>
              <a:rPr lang="ru-RU" altLang="zh-CN" dirty="0">
                <a:latin typeface="Arial" charset="0"/>
              </a:rPr>
              <a:t>32.Байлық не керек, </a:t>
            </a:r>
            <a:r>
              <a:rPr lang="ru-RU" altLang="zh-CN" dirty="0" err="1">
                <a:latin typeface="Arial" charset="0"/>
              </a:rPr>
              <a:t>адалдан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жимасаң</a:t>
            </a:r>
            <a:r>
              <a:rPr lang="ru-RU" altLang="zh-CN" dirty="0">
                <a:latin typeface="Arial" charset="0"/>
              </a:rPr>
              <a:t>,</a:t>
            </a:r>
          </a:p>
          <a:p>
            <a:pPr algn="ctr"/>
            <a:r>
              <a:rPr lang="ru-RU" altLang="zh-CN" dirty="0" err="1">
                <a:latin typeface="Arial" charset="0"/>
              </a:rPr>
              <a:t>Билік</a:t>
            </a:r>
            <a:r>
              <a:rPr lang="ru-RU" altLang="zh-CN" dirty="0">
                <a:latin typeface="Arial" charset="0"/>
              </a:rPr>
              <a:t> не керек, </a:t>
            </a:r>
            <a:r>
              <a:rPr lang="ru-RU" altLang="zh-CN" dirty="0" err="1">
                <a:latin typeface="Arial" charset="0"/>
              </a:rPr>
              <a:t>әділдік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құрмасаң</a:t>
            </a:r>
            <a:r>
              <a:rPr lang="ru-RU" altLang="zh-CN" dirty="0">
                <a:latin typeface="Arial" charset="0"/>
              </a:rPr>
              <a:t>.</a:t>
            </a:r>
          </a:p>
          <a:p>
            <a:pPr algn="ctr"/>
            <a:r>
              <a:rPr lang="ru-RU" altLang="zh-CN" dirty="0">
                <a:latin typeface="Arial" charset="0"/>
              </a:rPr>
              <a:t>33.Ұсынған </a:t>
            </a:r>
            <a:r>
              <a:rPr lang="ru-RU" altLang="zh-CN" dirty="0" err="1">
                <a:latin typeface="Arial" charset="0"/>
              </a:rPr>
              <a:t>басты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қылыш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кеспес</a:t>
            </a:r>
            <a:r>
              <a:rPr lang="ru-RU" altLang="zh-CN" dirty="0">
                <a:latin typeface="Arial" charset="0"/>
              </a:rPr>
              <a:t>.</a:t>
            </a:r>
          </a:p>
          <a:p>
            <a:pPr algn="ctr"/>
            <a:r>
              <a:rPr lang="ru-RU" altLang="zh-CN" dirty="0">
                <a:latin typeface="Arial" charset="0"/>
              </a:rPr>
              <a:t>34.Әділ </a:t>
            </a:r>
            <a:r>
              <a:rPr lang="ru-RU" altLang="zh-CN" dirty="0" err="1">
                <a:latin typeface="Arial" charset="0"/>
              </a:rPr>
              <a:t>бидің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өлгені</a:t>
            </a:r>
            <a:r>
              <a:rPr lang="ru-RU" altLang="zh-CN" dirty="0">
                <a:latin typeface="Arial" charset="0"/>
              </a:rPr>
              <a:t> – </a:t>
            </a:r>
            <a:r>
              <a:rPr lang="ru-RU" altLang="zh-CN" dirty="0" err="1">
                <a:latin typeface="Arial" charset="0"/>
              </a:rPr>
              <a:t>сөзінің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болса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жалғаны</a:t>
            </a:r>
            <a:r>
              <a:rPr lang="ru-RU" altLang="zh-CN" dirty="0">
                <a:latin typeface="Arial" charset="0"/>
              </a:rPr>
              <a:t>,</a:t>
            </a:r>
          </a:p>
          <a:p>
            <a:pPr algn="ctr"/>
            <a:r>
              <a:rPr lang="ru-RU" altLang="zh-CN" dirty="0" err="1">
                <a:latin typeface="Arial" charset="0"/>
              </a:rPr>
              <a:t>Ғұламанның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өлгені</a:t>
            </a:r>
            <a:r>
              <a:rPr lang="ru-RU" altLang="zh-CN" dirty="0">
                <a:latin typeface="Arial" charset="0"/>
              </a:rPr>
              <a:t> – </a:t>
            </a:r>
            <a:r>
              <a:rPr lang="ru-RU" altLang="zh-CN" dirty="0" err="1">
                <a:latin typeface="Arial" charset="0"/>
              </a:rPr>
              <a:t>болмаса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тәлім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алғаны</a:t>
            </a:r>
            <a:r>
              <a:rPr lang="ru-RU" altLang="zh-CN" dirty="0">
                <a:latin typeface="Arial" charset="0"/>
              </a:rPr>
              <a:t>.</a:t>
            </a:r>
          </a:p>
          <a:p>
            <a:pPr algn="ctr"/>
            <a:r>
              <a:rPr lang="ru-RU" altLang="zh-CN" dirty="0">
                <a:latin typeface="Arial" charset="0"/>
              </a:rPr>
              <a:t>35.Әділ </a:t>
            </a:r>
            <a:r>
              <a:rPr lang="ru-RU" altLang="zh-CN" dirty="0" err="1">
                <a:latin typeface="Arial" charset="0"/>
              </a:rPr>
              <a:t>адамның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адамгершілік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қасиеттері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заңды</a:t>
            </a:r>
            <a:r>
              <a:rPr lang="ru-RU" altLang="zh-CN" dirty="0">
                <a:latin typeface="Arial" charset="0"/>
              </a:rPr>
              <a:t> </a:t>
            </a:r>
            <a:r>
              <a:rPr lang="ru-RU" altLang="zh-CN" dirty="0" err="1">
                <a:latin typeface="Arial" charset="0"/>
              </a:rPr>
              <a:t>жоқтатпайды</a:t>
            </a:r>
            <a:r>
              <a:rPr lang="ru-RU" altLang="zh-CN" dirty="0">
                <a:latin typeface="Arial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5"/>
          <p:cNvSpPr>
            <a:spLocks noChangeArrowheads="1"/>
          </p:cNvSpPr>
          <p:nvPr/>
        </p:nvSpPr>
        <p:spPr bwMode="auto">
          <a:xfrm>
            <a:off x="1258888" y="1341438"/>
            <a:ext cx="6646862" cy="519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zh-CN" sz="1400" dirty="0">
                <a:latin typeface="Arial" charset="0"/>
              </a:rPr>
              <a:t>Қазақ </a:t>
            </a:r>
            <a:r>
              <a:rPr lang="ru-RU" altLang="zh-CN" sz="1400" dirty="0" err="1">
                <a:latin typeface="Arial" charset="0"/>
              </a:rPr>
              <a:t>сахарасындағы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әдет-ғұрып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құқығы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дегеніміз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құқықтық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немесе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құқықтық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мәні</a:t>
            </a:r>
            <a:r>
              <a:rPr lang="ru-RU" altLang="zh-CN" sz="1400" dirty="0">
                <a:latin typeface="Arial" charset="0"/>
              </a:rPr>
              <a:t> бар </a:t>
            </a:r>
            <a:r>
              <a:rPr lang="ru-RU" altLang="zh-CN" sz="1400" dirty="0" err="1">
                <a:latin typeface="Arial" charset="0"/>
              </a:rPr>
              <a:t>қағида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көзқарас</a:t>
            </a:r>
            <a:r>
              <a:rPr lang="ru-RU" altLang="zh-CN" sz="1400" dirty="0">
                <a:latin typeface="Arial" charset="0"/>
              </a:rPr>
              <a:t>, ой-</a:t>
            </a:r>
            <a:r>
              <a:rPr lang="ru-RU" altLang="zh-CN" sz="1400" dirty="0" err="1">
                <a:latin typeface="Arial" charset="0"/>
              </a:rPr>
              <a:t>түсінік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жүйесі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және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соларды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іске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асыруға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бағытталған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нормалар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жүйесі</a:t>
            </a:r>
            <a:r>
              <a:rPr lang="ru-RU" altLang="zh-CN" sz="1400" dirty="0">
                <a:latin typeface="Arial" charset="0"/>
              </a:rPr>
              <a:t>. Оны  </a:t>
            </a:r>
            <a:r>
              <a:rPr lang="ru-RU" altLang="zh-CN" sz="1400" dirty="0" err="1">
                <a:latin typeface="Arial" charset="0"/>
              </a:rPr>
              <a:t>бірнеше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кезеңге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бөліп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қарастыруға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болады</a:t>
            </a:r>
            <a:r>
              <a:rPr lang="ru-RU" altLang="zh-CN" sz="1400" dirty="0">
                <a:latin typeface="Arial" charset="0"/>
              </a:rPr>
              <a:t>:</a:t>
            </a:r>
          </a:p>
          <a:p>
            <a:pPr algn="ctr"/>
            <a:r>
              <a:rPr lang="ru-RU" altLang="zh-CN" sz="1400" dirty="0">
                <a:latin typeface="Arial" charset="0"/>
              </a:rPr>
              <a:t>- </a:t>
            </a:r>
            <a:r>
              <a:rPr lang="ru-RU" altLang="zh-CN" sz="1400" dirty="0" err="1">
                <a:latin typeface="Arial" charset="0"/>
              </a:rPr>
              <a:t>хандық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дәуірге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дейінгі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кезең</a:t>
            </a:r>
            <a:r>
              <a:rPr lang="ru-RU" altLang="zh-CN" sz="1400" dirty="0">
                <a:latin typeface="Arial" charset="0"/>
              </a:rPr>
              <a:t>;</a:t>
            </a:r>
          </a:p>
          <a:p>
            <a:pPr algn="ctr"/>
            <a:r>
              <a:rPr lang="ru-RU" altLang="zh-CN" sz="1400" dirty="0">
                <a:latin typeface="Arial" charset="0"/>
              </a:rPr>
              <a:t>- </a:t>
            </a:r>
            <a:r>
              <a:rPr lang="ru-RU" altLang="zh-CN" sz="1400" dirty="0" err="1">
                <a:latin typeface="Arial" charset="0"/>
              </a:rPr>
              <a:t>хандық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дәуірдегі</a:t>
            </a:r>
            <a:r>
              <a:rPr lang="ru-RU" altLang="zh-CN" sz="1400" dirty="0">
                <a:latin typeface="Arial" charset="0"/>
              </a:rPr>
              <a:t> (ХУ-ХУІІІ ғ. басы);</a:t>
            </a:r>
          </a:p>
          <a:p>
            <a:pPr algn="ctr"/>
            <a:r>
              <a:rPr lang="ru-RU" altLang="zh-CN" sz="1400" dirty="0">
                <a:latin typeface="Arial" charset="0"/>
              </a:rPr>
              <a:t>- </a:t>
            </a:r>
            <a:r>
              <a:rPr lang="ru-RU" altLang="zh-CN" sz="1400" dirty="0" err="1">
                <a:latin typeface="Arial" charset="0"/>
              </a:rPr>
              <a:t>Ресей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өкіметі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кезеңіндегі</a:t>
            </a:r>
            <a:r>
              <a:rPr lang="ru-RU" altLang="zh-CN" sz="1400" dirty="0">
                <a:latin typeface="Arial" charset="0"/>
              </a:rPr>
              <a:t>;</a:t>
            </a:r>
          </a:p>
          <a:p>
            <a:pPr algn="ctr"/>
            <a:r>
              <a:rPr lang="ru-RU" altLang="zh-CN" sz="1400" dirty="0">
                <a:latin typeface="Arial" charset="0"/>
              </a:rPr>
              <a:t>- </a:t>
            </a:r>
            <a:r>
              <a:rPr lang="ru-RU" altLang="zh-CN" sz="1400" dirty="0" err="1">
                <a:latin typeface="Arial" charset="0"/>
              </a:rPr>
              <a:t>кеңес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дәуірінде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Хандық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дәуірдегі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әдет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заңдары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ұрпақтан-ұрпаққа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ауызша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таралған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Бұл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ережелер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халықтың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әдет-ғұрпына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салт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тұрмысына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сөз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тіркестерінен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құралған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Ондай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құқықтық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құжаттар</a:t>
            </a:r>
            <a:r>
              <a:rPr lang="ru-RU" altLang="zh-CN" sz="1400" dirty="0">
                <a:latin typeface="Arial" charset="0"/>
              </a:rPr>
              <a:t>: «</a:t>
            </a:r>
            <a:r>
              <a:rPr lang="ru-RU" altLang="zh-CN" sz="1400" dirty="0" err="1">
                <a:latin typeface="Arial" charset="0"/>
              </a:rPr>
              <a:t>Қасым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ханның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қасқа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жолы</a:t>
            </a:r>
            <a:r>
              <a:rPr lang="ru-RU" altLang="zh-CN" sz="1400" dirty="0">
                <a:latin typeface="Arial" charset="0"/>
              </a:rPr>
              <a:t>», «</a:t>
            </a:r>
            <a:r>
              <a:rPr lang="ru-RU" altLang="zh-CN" sz="1400" dirty="0" err="1">
                <a:latin typeface="Arial" charset="0"/>
              </a:rPr>
              <a:t>Есім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ханның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ескі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жолы</a:t>
            </a:r>
            <a:r>
              <a:rPr lang="ru-RU" altLang="zh-CN" sz="1400" dirty="0">
                <a:latin typeface="Arial" charset="0"/>
              </a:rPr>
              <a:t>», «</a:t>
            </a:r>
            <a:r>
              <a:rPr lang="ru-RU" altLang="zh-CN" sz="1400" dirty="0" err="1">
                <a:latin typeface="Arial" charset="0"/>
              </a:rPr>
              <a:t>Жеті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жарғы</a:t>
            </a:r>
            <a:r>
              <a:rPr lang="ru-RU" altLang="zh-CN" sz="1400" dirty="0">
                <a:latin typeface="Arial" charset="0"/>
              </a:rPr>
              <a:t>» </a:t>
            </a:r>
            <a:r>
              <a:rPr lang="ru-RU" altLang="zh-CN" sz="1400" dirty="0" err="1">
                <a:latin typeface="Arial" charset="0"/>
              </a:rPr>
              <a:t>болды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Бұл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құжаттар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әлі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күнге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дейін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өзінің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маңызын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жойған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жоқ</a:t>
            </a:r>
            <a:r>
              <a:rPr lang="ru-RU" altLang="zh-CN" sz="1400" dirty="0">
                <a:latin typeface="Arial" charset="0"/>
              </a:rPr>
              <a:t>. Би </a:t>
            </a:r>
            <a:r>
              <a:rPr lang="ru-RU" altLang="zh-CN" sz="1400" dirty="0" err="1">
                <a:latin typeface="Arial" charset="0"/>
              </a:rPr>
              <a:t>билігі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мемлекеттік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биліктің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бір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саласы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ғана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болмай</a:t>
            </a:r>
            <a:r>
              <a:rPr lang="ru-RU" altLang="zh-CN" sz="1400" dirty="0">
                <a:latin typeface="Arial" charset="0"/>
              </a:rPr>
              <a:t>,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оның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іске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асуының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белгілі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бір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көрінісі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әрі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құралы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болды</a:t>
            </a:r>
            <a:r>
              <a:rPr lang="ru-RU" altLang="zh-CN" sz="1400" dirty="0">
                <a:latin typeface="Arial" charset="0"/>
              </a:rPr>
              <a:t>. Би </a:t>
            </a:r>
            <a:r>
              <a:rPr lang="ru-RU" altLang="zh-CN" sz="1400" dirty="0" err="1">
                <a:latin typeface="Arial" charset="0"/>
              </a:rPr>
              <a:t>әркез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халық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атынан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сөйлейді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Маңызды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мемлекеттік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істер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билер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кеңестерінде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қаралды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>
                <a:latin typeface="Arial" charset="0"/>
              </a:rPr>
              <a:t>Сот </a:t>
            </a:r>
            <a:r>
              <a:rPr lang="ru-RU" altLang="zh-CN" sz="1400" dirty="0" err="1">
                <a:latin typeface="Arial" charset="0"/>
              </a:rPr>
              <a:t>процесінің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көздеген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мақсаты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екі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жақты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татуластыру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болды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Неке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және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отбасы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саласында</a:t>
            </a:r>
            <a:r>
              <a:rPr lang="ru-RU" altLang="zh-CN" sz="1400" dirty="0">
                <a:latin typeface="Arial" charset="0"/>
              </a:rPr>
              <a:t>, «</a:t>
            </a:r>
            <a:r>
              <a:rPr lang="ru-RU" altLang="zh-CN" sz="1400" dirty="0" err="1">
                <a:latin typeface="Arial" charset="0"/>
              </a:rPr>
              <a:t>жеті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атаға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дейін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қыз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алыспау</a:t>
            </a:r>
            <a:r>
              <a:rPr lang="ru-RU" altLang="zh-CN" sz="1400" dirty="0">
                <a:latin typeface="Arial" charset="0"/>
              </a:rPr>
              <a:t>» </a:t>
            </a:r>
            <a:r>
              <a:rPr lang="ru-RU" altLang="zh-CN" sz="1400" dirty="0" err="1">
                <a:latin typeface="Arial" charset="0"/>
              </a:rPr>
              <a:t>қағидасы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ұсталды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Әке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билігі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үстем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болды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Әйелдердің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құқы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шектелді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некелесудің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бірнеше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түрлері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болды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Көп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әйел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алу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салты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ұсталды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Мүлікті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әкесі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ауызша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өсиет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айту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жолымен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бөлді</a:t>
            </a:r>
            <a:r>
              <a:rPr lang="ru-RU" altLang="zh-CN" sz="1400" dirty="0">
                <a:latin typeface="Arial" charset="0"/>
              </a:rPr>
              <a:t>.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Қылмыс</a:t>
            </a:r>
            <a:r>
              <a:rPr lang="ru-RU" altLang="zh-CN" sz="1400" dirty="0">
                <a:latin typeface="Arial" charset="0"/>
              </a:rPr>
              <a:t> пен </a:t>
            </a:r>
            <a:r>
              <a:rPr lang="ru-RU" altLang="zh-CN" sz="1400" dirty="0" err="1">
                <a:latin typeface="Arial" charset="0"/>
              </a:rPr>
              <a:t>қоғамға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қауіпсіз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құқықтық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туғызушылық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іс-әрекет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 err="1">
                <a:latin typeface="Arial" charset="0"/>
              </a:rPr>
              <a:t>түрлеріне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жаза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қолдануда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ерекшеліктер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болды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Қылмыстың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бірнеше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түрлері</a:t>
            </a:r>
            <a:endParaRPr lang="ru-RU" altLang="zh-CN" sz="1400" dirty="0">
              <a:latin typeface="Arial" charset="0"/>
            </a:endParaRPr>
          </a:p>
          <a:p>
            <a:pPr algn="ctr"/>
            <a:r>
              <a:rPr lang="ru-RU" altLang="zh-CN" sz="1400" dirty="0">
                <a:latin typeface="Arial" charset="0"/>
              </a:rPr>
              <a:t>бар, </a:t>
            </a:r>
            <a:r>
              <a:rPr lang="ru-RU" altLang="zh-CN" sz="1400" dirty="0" err="1">
                <a:latin typeface="Arial" charset="0"/>
              </a:rPr>
              <a:t>соған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сәйкес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жаза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көптеген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түрлері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белгіленді</a:t>
            </a:r>
            <a:r>
              <a:rPr lang="ru-RU" altLang="zh-CN" sz="1400" dirty="0">
                <a:latin typeface="Arial" charset="0"/>
              </a:rPr>
              <a:t>. </a:t>
            </a:r>
            <a:r>
              <a:rPr lang="ru-RU" altLang="zh-CN" sz="1400" dirty="0" err="1">
                <a:latin typeface="Arial" charset="0"/>
              </a:rPr>
              <a:t>Мысалы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айып</a:t>
            </a:r>
            <a:r>
              <a:rPr lang="ru-RU" altLang="zh-CN" sz="1400" dirty="0">
                <a:latin typeface="Arial" charset="0"/>
              </a:rPr>
              <a:t>, </a:t>
            </a:r>
            <a:r>
              <a:rPr lang="ru-RU" altLang="zh-CN" sz="1400" dirty="0" err="1">
                <a:latin typeface="Arial" charset="0"/>
              </a:rPr>
              <a:t>құн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төлеу</a:t>
            </a:r>
            <a:r>
              <a:rPr lang="ru-RU" altLang="zh-CN" sz="1400" dirty="0">
                <a:latin typeface="Arial" charset="0"/>
              </a:rPr>
              <a:t>,</a:t>
            </a:r>
          </a:p>
          <a:p>
            <a:pPr algn="ctr"/>
            <a:r>
              <a:rPr lang="ru-RU" altLang="zh-CN" sz="1400" dirty="0" err="1">
                <a:latin typeface="Arial" charset="0"/>
              </a:rPr>
              <a:t>өлім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жазасы</a:t>
            </a:r>
            <a:r>
              <a:rPr lang="ru-RU" altLang="zh-CN" sz="1400" dirty="0">
                <a:latin typeface="Arial" charset="0"/>
              </a:rPr>
              <a:t> </a:t>
            </a:r>
            <a:r>
              <a:rPr lang="ru-RU" altLang="zh-CN" sz="1400" dirty="0" err="1">
                <a:latin typeface="Arial" charset="0"/>
              </a:rPr>
              <a:t>т.б</a:t>
            </a:r>
            <a:r>
              <a:rPr lang="ru-RU" altLang="zh-CN" sz="1400" dirty="0">
                <a:latin typeface="Arial" charset="0"/>
              </a:rPr>
              <a:t>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F4432CBD-1C23-4DC9-9E51-3EDE9719FB8A}"/>
              </a:ext>
            </a:extLst>
          </p:cNvPr>
          <p:cNvSpPr/>
          <p:nvPr/>
        </p:nvSpPr>
        <p:spPr>
          <a:xfrm>
            <a:off x="1198158" y="348350"/>
            <a:ext cx="67072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/>
                <a:cs typeface="Arial"/>
              </a:rPr>
              <a:t>Қ О Р Ы Т Ы Н Д Ы</a:t>
            </a:r>
            <a:endParaRPr lang="ru-RU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F1C82742-83EE-46B3-A819-31C67F087693}"/>
              </a:ext>
            </a:extLst>
          </p:cNvPr>
          <p:cNvSpPr/>
          <p:nvPr/>
        </p:nvSpPr>
        <p:spPr>
          <a:xfrm>
            <a:off x="1547664" y="1916832"/>
            <a:ext cx="660148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Назарларыңызға </a:t>
            </a:r>
          </a:p>
          <a:p>
            <a:pPr algn="ctr"/>
            <a:r>
              <a:rPr lang="kk-KZ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рахмет!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Клен">
  <a:themeElements>
    <a:clrScheme name="Клен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Клен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лен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н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</TotalTime>
  <Words>6017</Words>
  <Application>Microsoft Office PowerPoint</Application>
  <PresentationFormat>Экран (4:3)</PresentationFormat>
  <Paragraphs>702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Клен</vt:lpstr>
      <vt:lpstr>Презентация PowerPoint</vt:lpstr>
      <vt:lpstr>Презентация PowerPoint</vt:lpstr>
      <vt:lpstr>ЖОСПАРЫ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Организация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Ahmetov Dinmuhamed</dc:creator>
  <cp:lastModifiedBy>Пользователь Windows</cp:lastModifiedBy>
  <cp:revision>11</cp:revision>
  <dcterms:created xsi:type="dcterms:W3CDTF">2012-04-05T13:16:13Z</dcterms:created>
  <dcterms:modified xsi:type="dcterms:W3CDTF">2021-11-08T12:22:41Z</dcterms:modified>
</cp:coreProperties>
</file>