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2" r:id="rId3"/>
    <p:sldId id="257" r:id="rId4"/>
    <p:sldId id="258" r:id="rId5"/>
    <p:sldId id="259" r:id="rId6"/>
    <p:sldId id="260" r:id="rId7"/>
    <p:sldId id="261" r:id="rId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6" d="100"/>
          <a:sy n="106" d="100"/>
        </p:scale>
        <p:origin x="-78" y="-1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B4C71EC6-210F-42DE-9C53-41977AD35B3D}" type="datetimeFigureOut">
              <a:rPr lang="ru-RU" smtClean="0"/>
              <a:pPr/>
              <a:t>08.11.2021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ru-RU" smtClean="0"/>
              <a:t>Образец заголовка</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ru-RU" smtClean="0"/>
              <a:t>Образец 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08.11.2021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
        <p:nvSpPr>
          <p:cNvPr id="8" name="Content Placeholder 7"/>
          <p:cNvSpPr>
            <a:spLocks noGrp="1"/>
          </p:cNvSpPr>
          <p:nvPr>
            <p:ph sz="quarter" idx="13"/>
          </p:nvPr>
        </p:nvSpPr>
        <p:spPr>
          <a:xfrm>
            <a:off x="609600" y="1600200"/>
            <a:ext cx="79248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08.11.2021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2" name="Title 1"/>
          <p:cNvSpPr>
            <a:spLocks noGrp="1"/>
          </p:cNvSpPr>
          <p:nvPr>
            <p:ph type="title"/>
          </p:nvPr>
        </p:nvSpPr>
        <p:spPr>
          <a:xfrm>
            <a:off x="609600" y="274638"/>
            <a:ext cx="7924800" cy="1143000"/>
          </a:xfrm>
        </p:spPr>
        <p:txBody>
          <a:bodyPr/>
          <a:lstStyle/>
          <a:p>
            <a:r>
              <a:rPr lang="ru-RU" smtClean="0"/>
              <a:t>Образец заголовка</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pPr/>
              <a:t>08.11.2021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B4C71EC6-210F-42DE-9C53-41977AD35B3D}" type="datetimeFigureOut">
              <a:rPr lang="ru-RU" smtClean="0"/>
              <a:pPr/>
              <a:t>08.11.2021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pPr/>
              <a:t>08.11.2021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pPr/>
              <a:t>08.11.2021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08.11.2021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ru-RU" smtClean="0"/>
              <a:t>Образец заголовка</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08.11.2021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08.11.2021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08.11.2021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B4C71EC6-210F-42DE-9C53-41977AD35B3D}" type="datetimeFigureOut">
              <a:rPr lang="ru-RU" smtClean="0"/>
              <a:pPr/>
              <a:t>08.11.2021</a:t>
            </a:fld>
            <a:endParaRPr lang="ru-RU"/>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ru-RU"/>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B19B0651-EE4F-4900-A07F-96A6BFA9D0F0}"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339752" y="4572008"/>
            <a:ext cx="6400800" cy="969632"/>
          </a:xfrm>
        </p:spPr>
        <p:txBody>
          <a:bodyPr/>
          <a:lstStyle/>
          <a:p>
            <a:r>
              <a:rPr lang="ru-RU" sz="1800" b="1" i="1" dirty="0" err="1" smtClean="0"/>
              <a:t>Оқытушы :т.ғ.м.,аға оқытушы Сабырғалиева </a:t>
            </a:r>
            <a:r>
              <a:rPr lang="ru-RU" sz="1800" b="1" i="1" dirty="0" smtClean="0"/>
              <a:t>Н. Б.</a:t>
            </a:r>
          </a:p>
          <a:p>
            <a:r>
              <a:rPr lang="ru-RU" sz="1800" b="1" i="1" dirty="0" smtClean="0"/>
              <a:t>Орал-2021ж. </a:t>
            </a:r>
          </a:p>
          <a:p>
            <a:endParaRPr lang="ru-RU" dirty="0">
              <a:latin typeface="Times New Roman" panose="02020603050405020304" pitchFamily="18" charset="0"/>
              <a:cs typeface="Times New Roman" panose="02020603050405020304" pitchFamily="18" charset="0"/>
            </a:endParaRPr>
          </a:p>
        </p:txBody>
      </p:sp>
      <p:sp>
        <p:nvSpPr>
          <p:cNvPr id="2" name="Заголовок 1"/>
          <p:cNvSpPr>
            <a:spLocks noGrp="1"/>
          </p:cNvSpPr>
          <p:nvPr>
            <p:ph type="ctrTitle"/>
          </p:nvPr>
        </p:nvSpPr>
        <p:spPr>
          <a:xfrm>
            <a:off x="107504" y="500041"/>
            <a:ext cx="8928992" cy="3643339"/>
          </a:xfrm>
        </p:spPr>
        <p:txBody>
          <a:bodyPr/>
          <a:lstStyle/>
          <a:p>
            <a:r>
              <a:rPr lang="kk-KZ" sz="1800" dirty="0" smtClean="0">
                <a:latin typeface="Times New Roman" panose="02020603050405020304" pitchFamily="18" charset="0"/>
                <a:cs typeface="Times New Roman" panose="02020603050405020304" pitchFamily="18" charset="0"/>
              </a:rPr>
              <a:t>Қазақстан республикасының білім және ғылым министірлігі м.өтемісів атындағы батыс қазақстан университеті </a:t>
            </a:r>
            <a:br>
              <a:rPr lang="kk-KZ" sz="1800" dirty="0" smtClean="0">
                <a:latin typeface="Times New Roman" panose="02020603050405020304" pitchFamily="18" charset="0"/>
                <a:cs typeface="Times New Roman" panose="02020603050405020304" pitchFamily="18" charset="0"/>
              </a:rPr>
            </a:br>
            <a:r>
              <a:rPr lang="kk-KZ" sz="1800" dirty="0" smtClean="0">
                <a:latin typeface="Times New Roman" panose="02020603050405020304" pitchFamily="18" charset="0"/>
                <a:cs typeface="Times New Roman" panose="02020603050405020304" pitchFamily="18" charset="0"/>
              </a:rPr>
              <a:t/>
            </a:r>
            <a:br>
              <a:rPr lang="kk-KZ" sz="1800" dirty="0" smtClean="0">
                <a:latin typeface="Times New Roman" panose="02020603050405020304" pitchFamily="18" charset="0"/>
                <a:cs typeface="Times New Roman" panose="02020603050405020304" pitchFamily="18" charset="0"/>
              </a:rPr>
            </a:br>
            <a:r>
              <a:rPr lang="kk-KZ" sz="1800" dirty="0" smtClean="0">
                <a:latin typeface="Times New Roman" panose="02020603050405020304" pitchFamily="18" charset="0"/>
                <a:cs typeface="Times New Roman" panose="02020603050405020304" pitchFamily="18" charset="0"/>
              </a:rPr>
              <a:t>тарих,экономикажәне құқық факультеті </a:t>
            </a:r>
            <a:br>
              <a:rPr lang="kk-KZ" sz="1800" dirty="0" smtClean="0">
                <a:latin typeface="Times New Roman" panose="02020603050405020304" pitchFamily="18" charset="0"/>
                <a:cs typeface="Times New Roman" panose="02020603050405020304" pitchFamily="18" charset="0"/>
              </a:rPr>
            </a:br>
            <a:r>
              <a:rPr lang="kk-KZ" sz="1800" dirty="0" smtClean="0">
                <a:latin typeface="Times New Roman" panose="02020603050405020304" pitchFamily="18" charset="0"/>
                <a:cs typeface="Times New Roman" panose="02020603050405020304" pitchFamily="18" charset="0"/>
              </a:rPr>
              <a:t>«Қазақстан тарихы» кафедрасы</a:t>
            </a:r>
            <a:br>
              <a:rPr lang="kk-KZ" sz="1800" dirty="0" smtClean="0">
                <a:latin typeface="Times New Roman" panose="02020603050405020304" pitchFamily="18" charset="0"/>
                <a:cs typeface="Times New Roman" panose="02020603050405020304" pitchFamily="18" charset="0"/>
              </a:rPr>
            </a:br>
            <a:r>
              <a:rPr lang="kk-KZ" sz="1800" dirty="0" smtClean="0">
                <a:latin typeface="Times New Roman" panose="02020603050405020304" pitchFamily="18" charset="0"/>
                <a:cs typeface="Times New Roman" panose="02020603050405020304" pitchFamily="18" charset="0"/>
              </a:rPr>
              <a:t/>
            </a:r>
            <a:br>
              <a:rPr lang="kk-KZ" sz="1800" dirty="0" smtClean="0">
                <a:latin typeface="Times New Roman" panose="02020603050405020304" pitchFamily="18" charset="0"/>
                <a:cs typeface="Times New Roman" panose="02020603050405020304" pitchFamily="18" charset="0"/>
              </a:rPr>
            </a:br>
            <a:r>
              <a:rPr lang="ru-RU" sz="1200" dirty="0" err="1"/>
              <a:t>Пәні</a:t>
            </a:r>
            <a:r>
              <a:rPr lang="ru-RU" sz="1200" dirty="0"/>
              <a:t>: </a:t>
            </a:r>
            <a:r>
              <a:rPr lang="ru-RU" sz="1200" dirty="0" err="1"/>
              <a:t>Қазақстан</a:t>
            </a:r>
            <a:r>
              <a:rPr lang="ru-RU" sz="1200" dirty="0"/>
              <a:t> </a:t>
            </a:r>
            <a:r>
              <a:rPr lang="ru-RU" sz="1200" dirty="0" err="1"/>
              <a:t>Республикасының</a:t>
            </a:r>
            <a:r>
              <a:rPr lang="ru-RU" sz="1200" dirty="0"/>
              <a:t> </a:t>
            </a:r>
            <a:r>
              <a:rPr lang="ru-RU" sz="1200" dirty="0" err="1"/>
              <a:t>мемлекет</a:t>
            </a:r>
            <a:r>
              <a:rPr lang="ru-RU" sz="1200" dirty="0"/>
              <a:t> </a:t>
            </a:r>
            <a:r>
              <a:rPr lang="ru-RU" sz="1200" dirty="0" err="1"/>
              <a:t>және</a:t>
            </a:r>
            <a:r>
              <a:rPr lang="ru-RU" sz="1200" dirty="0"/>
              <a:t> </a:t>
            </a:r>
            <a:r>
              <a:rPr lang="ru-RU" sz="1200" dirty="0" err="1"/>
              <a:t>құқығы</a:t>
            </a:r>
            <a:r>
              <a:rPr lang="ru-RU" sz="1200" dirty="0"/>
              <a:t> </a:t>
            </a:r>
            <a:r>
              <a:rPr lang="ru-RU" sz="1200" dirty="0" err="1"/>
              <a:t>тарихы</a:t>
            </a:r>
            <a:r>
              <a:rPr lang="kk-KZ" sz="1200" dirty="0" smtClean="0">
                <a:latin typeface="Times New Roman" panose="02020603050405020304" pitchFamily="18" charset="0"/>
                <a:cs typeface="Times New Roman" panose="02020603050405020304" pitchFamily="18" charset="0"/>
              </a:rPr>
              <a:t/>
            </a:r>
            <a:br>
              <a:rPr lang="kk-KZ" sz="1200" dirty="0" smtClean="0">
                <a:latin typeface="Times New Roman" panose="02020603050405020304" pitchFamily="18" charset="0"/>
                <a:cs typeface="Times New Roman" panose="02020603050405020304" pitchFamily="18" charset="0"/>
              </a:rPr>
            </a:br>
            <a:r>
              <a:rPr lang="kk-KZ" sz="1800" dirty="0" smtClean="0">
                <a:latin typeface="Times New Roman" panose="02020603050405020304" pitchFamily="18" charset="0"/>
                <a:cs typeface="Times New Roman" panose="02020603050405020304" pitchFamily="18" charset="0"/>
              </a:rPr>
              <a:t>Тақырыбы:</a:t>
            </a:r>
            <a:br>
              <a:rPr lang="kk-KZ" sz="1800" dirty="0" smtClean="0">
                <a:latin typeface="Times New Roman" panose="02020603050405020304" pitchFamily="18" charset="0"/>
                <a:cs typeface="Times New Roman" panose="02020603050405020304" pitchFamily="18" charset="0"/>
              </a:rPr>
            </a:br>
            <a:r>
              <a:rPr lang="kk-KZ" dirty="0" smtClean="0">
                <a:latin typeface="Times New Roman" panose="02020603050405020304" pitchFamily="18" charset="0"/>
                <a:cs typeface="Times New Roman" panose="02020603050405020304" pitchFamily="18" charset="0"/>
              </a:rPr>
              <a:t>қазақстанның ресейге қосылуы және оның саяси-құқықтық салдары</a:t>
            </a:r>
            <a:br>
              <a:rPr lang="kk-KZ" dirty="0" smtClean="0">
                <a:latin typeface="Times New Roman" panose="02020603050405020304" pitchFamily="18" charset="0"/>
                <a:cs typeface="Times New Roman" panose="02020603050405020304" pitchFamily="18" charset="0"/>
              </a:rPr>
            </a:br>
            <a:endParaRPr lang="ru-R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057540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14282" y="1285860"/>
            <a:ext cx="8358246"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12750" algn="l"/>
                <a:tab pos="3902075" algn="l"/>
              </a:tabLst>
            </a:pPr>
            <a:r>
              <a:rPr kumimoji="0" lang="kk-KZ"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Мақсаты:</a:t>
            </a:r>
            <a:r>
              <a:rPr kumimoji="0" lang="kk-KZ"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Қазақстан Ресей империясының құрамындағы құқықтық жағдайы туралы түсіндіру.</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12750" algn="l"/>
                <a:tab pos="3902075" algn="l"/>
              </a:tabLst>
            </a:pPr>
            <a:r>
              <a:rPr kumimoji="0" lang="kk-KZ"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Жоспар:</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12750" algn="l"/>
                <a:tab pos="3902075" algn="l"/>
              </a:tabLst>
            </a:pPr>
            <a:r>
              <a:rPr kumimoji="0" lang="kk-KZ"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Қазақ хандықтарының Ресейге қосылуының саяси – құқықтық мәселелері</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12750" algn="l"/>
                <a:tab pos="3902075" algn="l"/>
              </a:tabLst>
            </a:pP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Абылай</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ханның реформалары</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12750" algn="l"/>
                <a:tab pos="3902075" algn="l"/>
              </a:tabLst>
            </a:pP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Бөкей хандығының саяси-құқықтық жағдайы</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12750" algn="l"/>
                <a:tab pos="3902075" algn="l"/>
              </a:tabLst>
            </a:pP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Орта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жүзде хандық биліктің жойылуы</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1822 ж.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Сібір</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қырғыздары туралы</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Устав</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12750" algn="l"/>
                <a:tab pos="3902075" algn="l"/>
              </a:tabLst>
            </a:pP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Кіші</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жүзде хандық биліктің жойылуы</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1824ж.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Орынбор</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қырғыздары туралы</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Устав</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12750" algn="l"/>
                <a:tab pos="3902075" algn="l"/>
              </a:tabLst>
            </a:pP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Кенесары</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Қасымұлының хандығының саяси</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құрылысы және ондағы реформалар</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sz="2400" dirty="0" smtClean="0">
                <a:latin typeface="Times New Roman" panose="02020603050405020304" pitchFamily="18" charset="0"/>
                <a:cs typeface="Times New Roman" panose="02020603050405020304" pitchFamily="18" charset="0"/>
              </a:rPr>
              <a:t>Қазақ жерінің патша үкіметіне қосылу себептері,отарлау саясатының тереңдеу салдарын көрсету</a:t>
            </a:r>
            <a:endParaRPr lang="kk-KZ"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sz="quarter" idx="13"/>
          </p:nvPr>
        </p:nvSpPr>
        <p:spPr/>
        <p:txBody>
          <a:bodyPr>
            <a:normAutofit lnSpcReduction="10000"/>
          </a:bodyPr>
          <a:lstStyle/>
          <a:p>
            <a:r>
              <a:rPr lang="kk-KZ" dirty="0" smtClean="0">
                <a:latin typeface="Times New Roman" panose="02020603050405020304" pitchFamily="18" charset="0"/>
                <a:cs typeface="Times New Roman" panose="02020603050405020304" pitchFamily="18" charset="0"/>
              </a:rPr>
              <a:t>17ғ соңы-18 ғ басы ресей империясының әскери-саяси күш қуатының өсуі,оның шығыс аймақтарда белсенді саясат жүргізіге итермеледі.осы тұрғыдан ресей патшасы </a:t>
            </a:r>
            <a:r>
              <a:rPr lang="en-US" dirty="0" smtClean="0">
                <a:latin typeface="Times New Roman" panose="02020603050405020304" pitchFamily="18" charset="0"/>
                <a:cs typeface="Times New Roman" panose="02020603050405020304" pitchFamily="18" charset="0"/>
              </a:rPr>
              <a:t>I</a:t>
            </a:r>
            <a:r>
              <a:rPr lang="kk-KZ" dirty="0" smtClean="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П</a:t>
            </a:r>
            <a:r>
              <a:rPr lang="kk-KZ" dirty="0" smtClean="0">
                <a:latin typeface="Times New Roman" panose="02020603050405020304" pitchFamily="18" charset="0"/>
                <a:cs typeface="Times New Roman" panose="02020603050405020304" pitchFamily="18" charset="0"/>
              </a:rPr>
              <a:t>етр қазақ жерлерін өзіне қосы алудың саяси маңыздылығын,ерекше ескере отырып, «Қазақ жерін барлық орта Азия жерлеріне шығудың қақпасы,әрі кілті» ретінде бағалай отырып,ең алдымен  оны империяның қол астына қосуд жоспарлады.1714ж. Шығыс Қазақстан аймағына полковник Бухгольц бастаған әскери экспедиция жіберілді және оның басты мақсаты-Ертіс өзенінің бойына қамал салу еді.дәл осы кезде Черкасскийдің әскери экспедициясыКаспий теңізінің шығыс жағалауын зерттеуге кірісті.Алайда,бұл экспедициялардың толық нәтижеге қол жеткізк алмады.Осыдан кейін </a:t>
            </a:r>
            <a:r>
              <a:rPr lang="en-US" dirty="0" smtClean="0">
                <a:latin typeface="Times New Roman" panose="02020603050405020304" pitchFamily="18" charset="0"/>
                <a:cs typeface="Times New Roman" panose="02020603050405020304" pitchFamily="18" charset="0"/>
              </a:rPr>
              <a:t>I</a:t>
            </a:r>
            <a:r>
              <a:rPr lang="kk-KZ" dirty="0" smtClean="0">
                <a:latin typeface="Times New Roman" panose="02020603050405020304" pitchFamily="18" charset="0"/>
                <a:cs typeface="Times New Roman" panose="02020603050405020304" pitchFamily="18" charset="0"/>
              </a:rPr>
              <a:t> Петр елшілерге нұсқаулықтар беріп: «Бұл Орданың өзі анық қол астымызға қарағасы келмейтін болса,онда бір жапырақ қағазға қал қойғызып болса да,Ресей империясының қол астына қарауға міндеттеп қайтуға тырысып көріндкр» деген болатын. </a:t>
            </a:r>
            <a:r>
              <a:rPr lang="en-US" dirty="0" smtClean="0">
                <a:latin typeface="Times New Roman" panose="02020603050405020304" pitchFamily="18" charset="0"/>
                <a:cs typeface="Times New Roman" panose="02020603050405020304" pitchFamily="18" charset="0"/>
              </a:rPr>
              <a:t>I </a:t>
            </a:r>
            <a:r>
              <a:rPr lang="kk-KZ" dirty="0" smtClean="0">
                <a:latin typeface="Times New Roman" panose="02020603050405020304" pitchFamily="18" charset="0"/>
                <a:cs typeface="Times New Roman" panose="02020603050405020304" pitchFamily="18" charset="0"/>
              </a:rPr>
              <a:t>Петр қайтыс болуы өзінің жобасын іске асыруға мүмкіндік бермеді.Бірақ,18ғ.30 жылдары Қазақ хандығының әлсіреуіне байланысты саяи жағдай өзгеріп,нәтижесінде Кіші жүз,Орта жүз хандықтыры Ресейдің қол астына өтті.</a:t>
            </a:r>
            <a:endParaRPr lang="kk-KZ"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6247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0"/>
            <a:ext cx="7924800" cy="1143000"/>
          </a:xfrm>
        </p:spPr>
        <p:txBody>
          <a:bodyPr/>
          <a:lstStyle/>
          <a:p>
            <a:r>
              <a:rPr lang="kk-KZ" dirty="0" smtClean="0">
                <a:latin typeface="Times New Roman" panose="02020603050405020304" pitchFamily="18" charset="0"/>
                <a:cs typeface="Times New Roman" panose="02020603050405020304" pitchFamily="18" charset="0"/>
              </a:rPr>
              <a:t>Кіші мен орта жүздердің ресейге қосылуы</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sz="quarter" idx="13"/>
          </p:nvPr>
        </p:nvSpPr>
        <p:spPr>
          <a:xfrm>
            <a:off x="0" y="1124744"/>
            <a:ext cx="9144000" cy="5616624"/>
          </a:xfrm>
        </p:spPr>
        <p:txBody>
          <a:bodyPr>
            <a:normAutofit fontScale="92500" lnSpcReduction="20000"/>
          </a:bodyPr>
          <a:lstStyle/>
          <a:p>
            <a:r>
              <a:rPr lang="kk-KZ" sz="1800" b="1" dirty="0" smtClean="0">
                <a:latin typeface="Times New Roman" panose="02020603050405020304" pitchFamily="18" charset="0"/>
                <a:cs typeface="Times New Roman" panose="02020603050405020304" pitchFamily="18" charset="0"/>
              </a:rPr>
              <a:t>Кіші жүз</a:t>
            </a:r>
          </a:p>
          <a:p>
            <a:r>
              <a:rPr lang="kk-KZ" sz="1600" dirty="0" smtClean="0">
                <a:latin typeface="Times New Roman" panose="02020603050405020304" pitchFamily="18" charset="0"/>
                <a:cs typeface="Times New Roman" panose="02020603050405020304" pitchFamily="18" charset="0"/>
              </a:rPr>
              <a:t>1715ж Тәуке ханның қайтыс болуы;</a:t>
            </a:r>
          </a:p>
          <a:p>
            <a:r>
              <a:rPr lang="kk-KZ" sz="1600" dirty="0" smtClean="0">
                <a:latin typeface="Times New Roman" panose="02020603050405020304" pitchFamily="18" charset="0"/>
                <a:cs typeface="Times New Roman" panose="02020603050405020304" pitchFamily="18" charset="0"/>
              </a:rPr>
              <a:t>1709-1710жж. Башқұттардың Ресейге қарсы қатысып,Орал қазақтары мен Еділ қалмақтарына қарсы бірнеше рет қол бастаған Әбілқайыр сұлтанның ықпалы күшейеді;</a:t>
            </a:r>
          </a:p>
          <a:p>
            <a:r>
              <a:rPr lang="kk-KZ" sz="1600" dirty="0" smtClean="0">
                <a:latin typeface="Times New Roman" panose="02020603050405020304" pitchFamily="18" charset="0"/>
                <a:cs typeface="Times New Roman" panose="02020603050405020304" pitchFamily="18" charset="0"/>
              </a:rPr>
              <a:t>1715ж қазақ мемлекетінің бас ханы болып Қайып сайланды,алайда сұлтандар арасында билік үшін күрес күшейе түсті;</a:t>
            </a:r>
          </a:p>
          <a:p>
            <a:r>
              <a:rPr lang="kk-KZ" sz="1600" dirty="0" smtClean="0">
                <a:latin typeface="Times New Roman" panose="02020603050405020304" pitchFamily="18" charset="0"/>
                <a:cs typeface="Times New Roman" panose="02020603050405020304" pitchFamily="18" charset="0"/>
              </a:rPr>
              <a:t>1718ж Аягөзде қазақ жасақтарының жоңғарлардан ірі жеңіліске ұшырауы;</a:t>
            </a:r>
          </a:p>
          <a:p>
            <a:r>
              <a:rPr lang="kk-KZ" sz="1600" dirty="0" smtClean="0">
                <a:latin typeface="Times New Roman" panose="02020603050405020304" pitchFamily="18" charset="0"/>
                <a:cs typeface="Times New Roman" panose="02020603050405020304" pitchFamily="18" charset="0"/>
              </a:rPr>
              <a:t>Қайып билік үшін күресте өлтіріліп,таққа Болат хан тағына отырады;</a:t>
            </a:r>
          </a:p>
          <a:p>
            <a:r>
              <a:rPr lang="kk-KZ" sz="1600" dirty="0" smtClean="0">
                <a:latin typeface="Times New Roman" panose="02020603050405020304" pitchFamily="18" charset="0"/>
                <a:cs typeface="Times New Roman" panose="02020603050405020304" pitchFamily="18" charset="0"/>
              </a:rPr>
              <a:t>Болат ханның беделінің жоқтығы қазақ хандығын дербес хандықтарға ыдырауға жол ашты;</a:t>
            </a:r>
          </a:p>
          <a:p>
            <a:r>
              <a:rPr lang="kk-KZ" sz="1600" dirty="0" smtClean="0">
                <a:latin typeface="Times New Roman" panose="02020603050405020304" pitchFamily="18" charset="0"/>
                <a:cs typeface="Times New Roman" panose="02020603050405020304" pitchFamily="18" charset="0"/>
              </a:rPr>
              <a:t>1723ж жоңғар қалмақтарының Оң.Қазақстан жеріне жасаған жойқын шабуылы арасына жік түсіп,дербес хандықтарға бөлінген қазақтардардың әлсіздігін көрсетті.Осының салдарынан қазақ халқының басына алапат заман «Ақтабан шұбырынды,Алқа көл сұлама» белгілі ауыр жағдай туындады;</a:t>
            </a:r>
          </a:p>
          <a:p>
            <a:r>
              <a:rPr lang="kk-KZ" sz="1600" dirty="0" smtClean="0">
                <a:latin typeface="Times New Roman" panose="02020603050405020304" pitchFamily="18" charset="0"/>
                <a:cs typeface="Times New Roman" panose="02020603050405020304" pitchFamily="18" charset="0"/>
              </a:rPr>
              <a:t>1729ж Аңырақай шайқасынан кейінжалпы қазаққтық съез өтті,бас ханды сайлау мәселесі көткрілді.Осы ретте Әбілмамбет бас хан болды.</a:t>
            </a:r>
          </a:p>
          <a:p>
            <a:r>
              <a:rPr lang="kk-KZ" sz="1600" dirty="0" smtClean="0">
                <a:latin typeface="Times New Roman" panose="02020603050405020304" pitchFamily="18" charset="0"/>
                <a:cs typeface="Times New Roman" panose="02020603050405020304" pitchFamily="18" charset="0"/>
              </a:rPr>
              <a:t>1730ж Әбілқайыр қазақжоғарғы элитасынан қолдау таппай,сыртқы күштереден қолдау іздеуге ұмтлды да,орыс билігінің қол астына өтуге ұсыныс білдірді.Осыданбұрын ол 1726ж келіссөздер жүргізуге елшіні жіберген болатын.</a:t>
            </a:r>
          </a:p>
          <a:p>
            <a:r>
              <a:rPr lang="kk-KZ" sz="1600" dirty="0" smtClean="0">
                <a:latin typeface="Times New Roman" panose="02020603050405020304" pitchFamily="18" charset="0"/>
                <a:cs typeface="Times New Roman" panose="02020603050405020304" pitchFamily="18" charset="0"/>
              </a:rPr>
              <a:t>1732ж Тевкелев Әбілқайырдың айтқан ұсыныстарын патшаға былай мәлімдейді: «әбілқайыр хан ұлы патшайымның қамқорлығында болу арқылы өзі дербес әрі бас хан болып,келешекте билігі балаларына мұрагерлікпен қалдырса дейді.</a:t>
            </a:r>
          </a:p>
          <a:p>
            <a:r>
              <a:rPr lang="kk-KZ" sz="1600" dirty="0" smtClean="0">
                <a:latin typeface="Times New Roman" panose="02020603050405020304" pitchFamily="18" charset="0"/>
                <a:cs typeface="Times New Roman" panose="02020603050405020304" pitchFamily="18" charset="0"/>
              </a:rPr>
              <a:t>1731ж 10 қазанда Кіші жүз Ресей қол астына өтеді.</a:t>
            </a:r>
          </a:p>
          <a:p>
            <a:endParaRPr lang="kk-KZ" sz="1600" dirty="0" smtClean="0">
              <a:latin typeface="Times New Roman" panose="02020603050405020304" pitchFamily="18" charset="0"/>
              <a:cs typeface="Times New Roman" panose="02020603050405020304" pitchFamily="18" charset="0"/>
            </a:endParaRPr>
          </a:p>
          <a:p>
            <a:endParaRPr lang="kk-KZ" sz="1600" dirty="0" smtClean="0">
              <a:latin typeface="Times New Roman" panose="02020603050405020304" pitchFamily="18" charset="0"/>
              <a:cs typeface="Times New Roman" panose="02020603050405020304" pitchFamily="18" charset="0"/>
            </a:endParaRPr>
          </a:p>
          <a:p>
            <a:endParaRPr lang="ru-RU"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30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Орта жүз</a:t>
            </a:r>
            <a:endParaRPr lang="ru-RU" dirty="0"/>
          </a:p>
        </p:txBody>
      </p:sp>
      <p:sp>
        <p:nvSpPr>
          <p:cNvPr id="3" name="Объект 2"/>
          <p:cNvSpPr>
            <a:spLocks noGrp="1"/>
          </p:cNvSpPr>
          <p:nvPr>
            <p:ph sz="quarter" idx="13"/>
          </p:nvPr>
        </p:nvSpPr>
        <p:spPr/>
        <p:txBody>
          <a:bodyPr/>
          <a:lstStyle/>
          <a:p>
            <a:r>
              <a:rPr lang="kk-KZ" dirty="0" smtClean="0">
                <a:latin typeface="Times New Roman" panose="02020603050405020304" pitchFamily="18" charset="0"/>
                <a:cs typeface="Times New Roman" panose="02020603050405020304" pitchFamily="18" charset="0"/>
              </a:rPr>
              <a:t>Әбілқайырдың Ресейдің қол астындағы протектораттық тәуелділігін мойындағаннан кейін орта және Ұлы жүз хандары да Ресейдің қол астына өтуге өз ниетін білдірді.</a:t>
            </a:r>
          </a:p>
          <a:p>
            <a:r>
              <a:rPr lang="kk-KZ" dirty="0" smtClean="0">
                <a:latin typeface="Times New Roman" panose="02020603050405020304" pitchFamily="18" charset="0"/>
                <a:cs typeface="Times New Roman" panose="02020603050405020304" pitchFamily="18" charset="0"/>
              </a:rPr>
              <a:t>1731ж 19 желтоқсанда –Орта жүз (Сәмеке хан)</a:t>
            </a:r>
          </a:p>
          <a:p>
            <a:r>
              <a:rPr lang="kk-KZ" dirty="0" smtClean="0">
                <a:latin typeface="Times New Roman" panose="02020603050405020304" pitchFamily="18" charset="0"/>
                <a:cs typeface="Times New Roman" panose="02020603050405020304" pitchFamily="18" charset="0"/>
              </a:rPr>
              <a:t>1740ж 28 тамызда – Ұлы жүз (Әбілмамбет хан мен Абылай сұлтан)</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902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latin typeface="Times New Roman" panose="02020603050405020304" pitchFamily="18" charset="0"/>
                <a:cs typeface="Times New Roman" panose="02020603050405020304" pitchFamily="18" charset="0"/>
              </a:rPr>
              <a:t>Ресейдің қол астына өтудің саяси-құқықтық шарттары мен салдары </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sz="quarter" idx="13"/>
          </p:nvPr>
        </p:nvSpPr>
        <p:spPr>
          <a:xfrm>
            <a:off x="609600" y="1600200"/>
            <a:ext cx="7924800" cy="4853136"/>
          </a:xfrm>
        </p:spPr>
        <p:txBody>
          <a:bodyPr>
            <a:normAutofit fontScale="92500" lnSpcReduction="20000"/>
          </a:bodyPr>
          <a:lstStyle/>
          <a:p>
            <a:r>
              <a:rPr lang="kk-KZ" dirty="0" smtClean="0">
                <a:latin typeface="Times New Roman" panose="02020603050405020304" pitchFamily="18" charset="0"/>
                <a:cs typeface="Times New Roman" panose="02020603050405020304" pitchFamily="18" charset="0"/>
              </a:rPr>
              <a:t>Протекторат қалыптасты.Онын негізгі мәні – Ресейдің қол астына кірген Қазақстан өзінің сыртқы егемендігінің маңызды бөлігінен айырылып,халықаралық қатынастарды,байланстарды дербес жүргізі құқығынан шеттетілді.Оның орнына Ресей патшасы өзіне тәуелді мемлекеттің мүддесін үшінші елдің қол сұғуынан қорғауға міндеттенді.Осы кезден бастап Қазақстан халықаралық қатынастардың субъектісі ретінде танылмады.Әбілқайыр ханның Ресейдің қол астына өтуінің протектораттық негіздегі тәуелділігінің шарттары,талаптары:</a:t>
            </a:r>
          </a:p>
          <a:p>
            <a:r>
              <a:rPr lang="kk-KZ" dirty="0" smtClean="0">
                <a:latin typeface="Times New Roman" panose="02020603050405020304" pitchFamily="18" charset="0"/>
                <a:cs typeface="Times New Roman" panose="02020603050405020304" pitchFamily="18" charset="0"/>
              </a:rPr>
              <a:t>1.Қазақстан аумағы арқылы жүріп өтетін Ресейдің сауда керуендерін қорғау міндеті қойылды.</a:t>
            </a:r>
          </a:p>
          <a:p>
            <a:r>
              <a:rPr lang="kk-KZ" dirty="0" smtClean="0">
                <a:latin typeface="Times New Roman" panose="02020603050405020304" pitchFamily="18" charset="0"/>
                <a:cs typeface="Times New Roman" panose="02020603050405020304" pitchFamily="18" charset="0"/>
              </a:rPr>
              <a:t>2.Қымбат аң терілерін тапсыру есебінен ясақ салығын төлеу</a:t>
            </a:r>
          </a:p>
          <a:p>
            <a:r>
              <a:rPr lang="kk-KZ" dirty="0" smtClean="0">
                <a:latin typeface="Times New Roman" panose="02020603050405020304" pitchFamily="18" charset="0"/>
                <a:cs typeface="Times New Roman" panose="02020603050405020304" pitchFamily="18" charset="0"/>
              </a:rPr>
              <a:t>3.Ресейдін 3-ші бір елмен соғыс қимылын жүргізуі кезінде оған әскери көмек беру </a:t>
            </a:r>
          </a:p>
          <a:p>
            <a:r>
              <a:rPr lang="kk-KZ" dirty="0" smtClean="0">
                <a:latin typeface="Times New Roman" panose="02020603050405020304" pitchFamily="18" charset="0"/>
                <a:cs typeface="Times New Roman" panose="02020603050405020304" pitchFamily="18" charset="0"/>
              </a:rPr>
              <a:t>4.Аманат институты.Оның негізгі мәні-хан ұлдарының бірнешеуі кезекпен Ресейдің жерінде кепіл ретінде ұсталып,өмір сүруі тиіс болды.</a:t>
            </a:r>
          </a:p>
          <a:p>
            <a:r>
              <a:rPr lang="kk-KZ" dirty="0" smtClean="0">
                <a:latin typeface="Times New Roman" panose="02020603050405020304" pitchFamily="18" charset="0"/>
                <a:cs typeface="Times New Roman" panose="02020603050405020304" pitchFamily="18" charset="0"/>
              </a:rPr>
              <a:t>Ресей өз тарапынан:</a:t>
            </a:r>
          </a:p>
          <a:p>
            <a:r>
              <a:rPr lang="kk-KZ" dirty="0" smtClean="0">
                <a:latin typeface="Times New Roman" panose="02020603050405020304" pitchFamily="18" charset="0"/>
                <a:cs typeface="Times New Roman" panose="02020603050405020304" pitchFamily="18" charset="0"/>
              </a:rPr>
              <a:t>1.Қазақ жеріне орысадамдарының басып кіруіне жол бермеуге;</a:t>
            </a:r>
          </a:p>
          <a:p>
            <a:r>
              <a:rPr lang="kk-KZ" dirty="0" smtClean="0">
                <a:latin typeface="Times New Roman" panose="02020603050405020304" pitchFamily="18" charset="0"/>
                <a:cs typeface="Times New Roman" panose="02020603050405020304" pitchFamily="18" charset="0"/>
              </a:rPr>
              <a:t>2.Әбілқайырдың сыртқы жауларына қарсы күресте оған көмек көрсетуге міндеттелді.</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15226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latin typeface="Times New Roman" panose="02020603050405020304" pitchFamily="18" charset="0"/>
                <a:cs typeface="Times New Roman" panose="02020603050405020304" pitchFamily="18" charset="0"/>
              </a:rPr>
              <a:t>Игельстром реформасы</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sz="quarter" idx="13"/>
          </p:nvPr>
        </p:nvSpPr>
        <p:spPr>
          <a:xfrm>
            <a:off x="609600" y="1600200"/>
            <a:ext cx="7924800" cy="4997152"/>
          </a:xfrm>
        </p:spPr>
        <p:txBody>
          <a:bodyPr vert="horz">
            <a:normAutofit fontScale="92500"/>
          </a:bodyPr>
          <a:lstStyle/>
          <a:p>
            <a:r>
              <a:rPr lang="kk-KZ" dirty="0" smtClean="0">
                <a:latin typeface="Times New Roman" panose="02020603050405020304" pitchFamily="18" charset="0"/>
                <a:cs typeface="Times New Roman" panose="02020603050405020304" pitchFamily="18" charset="0"/>
              </a:rPr>
              <a:t>1785 ж О.А.Игельстром  далалық жерлердң жалпыимпериялық негізінде басқару мақсатына,Кіші жүзде жандық басқару жүйесін жоюды көздеген жоба ұынып,патшайымның мақұлдауынан соң ол «Игельстром Реформасы»деп аталды.Бұл жоба бойынша Кіші жүз халқы Әлімұлы,Байұлы және Жетіру болып 3 тармаққа бөлінді.Елдің әрбір аталған бөлігі-құрамындағы төрағасы,ықпалды рубасынан шыққан 2 орынбасары және іс жүргізуші бар расправа арқылы басқарылуға тиісті болды. 				</a:t>
            </a:r>
          </a:p>
          <a:p>
            <a:pPr marL="0" indent="0" algn="ctr">
              <a:buNone/>
            </a:pPr>
            <a:r>
              <a:rPr lang="kk-KZ" dirty="0">
                <a:latin typeface="Times New Roman" panose="02020603050405020304" pitchFamily="18" charset="0"/>
                <a:cs typeface="Times New Roman" panose="02020603050405020304" pitchFamily="18" charset="0"/>
              </a:rPr>
              <a:t>Шекаралық сот 	</a:t>
            </a:r>
            <a:r>
              <a:rPr lang="kk-KZ" dirty="0" smtClean="0">
                <a:latin typeface="Times New Roman" panose="02020603050405020304" pitchFamily="18" charset="0"/>
                <a:cs typeface="Times New Roman" panose="02020603050405020304" pitchFamily="18" charset="0"/>
              </a:rPr>
              <a:t>		Әкімшілік,сот және 				полицейлік  міндеттерді атқарады</a:t>
            </a:r>
          </a:p>
          <a:p>
            <a:endParaRPr lang="kk-KZ" dirty="0" smtClean="0">
              <a:latin typeface="Times New Roman" panose="02020603050405020304" pitchFamily="18" charset="0"/>
              <a:cs typeface="Times New Roman" panose="02020603050405020304" pitchFamily="18" charset="0"/>
            </a:endParaRPr>
          </a:p>
          <a:p>
            <a:r>
              <a:rPr lang="kk-KZ" dirty="0" smtClean="0">
                <a:latin typeface="Times New Roman" panose="02020603050405020304" pitchFamily="18" charset="0"/>
                <a:cs typeface="Times New Roman" panose="02020603050405020304" pitchFamily="18" charset="0"/>
              </a:rPr>
              <a:t>Расправа </a:t>
            </a:r>
            <a:r>
              <a:rPr lang="ru-RU" dirty="0" smtClean="0">
                <a:latin typeface="Times New Roman" panose="02020603050405020304" pitchFamily="18" charset="0"/>
                <a:cs typeface="Times New Roman" panose="02020603050405020304" pitchFamily="18" charset="0"/>
              </a:rPr>
              <a:t> </a:t>
            </a:r>
          </a:p>
          <a:p>
            <a:pPr marL="0" indent="0">
              <a:buNone/>
            </a:pPr>
            <a:r>
              <a:rPr lang="ru-RU" dirty="0" smtClean="0">
                <a:latin typeface="Times New Roman" panose="02020603050405020304" pitchFamily="18" charset="0"/>
                <a:cs typeface="Times New Roman" panose="02020603050405020304" pitchFamily="18" charset="0"/>
              </a:rPr>
              <a:t>(</a:t>
            </a:r>
            <a:r>
              <a:rPr lang="ru-RU" dirty="0" err="1" smtClean="0">
                <a:latin typeface="Times New Roman" panose="02020603050405020304" pitchFamily="18" charset="0"/>
                <a:cs typeface="Times New Roman" panose="02020603050405020304" pitchFamily="18" charset="0"/>
              </a:rPr>
              <a:t>төрағасы</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орыс</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офицері</a:t>
            </a:r>
            <a:r>
              <a:rPr lang="ru-RU" dirty="0" smtClean="0">
                <a:latin typeface="Times New Roman" panose="02020603050405020304" pitchFamily="18" charset="0"/>
                <a:cs typeface="Times New Roman" panose="02020603050405020304" pitchFamily="18" charset="0"/>
              </a:rPr>
              <a:t>,</a:t>
            </a:r>
          </a:p>
          <a:p>
            <a:pPr marL="0" indent="0">
              <a:buNone/>
            </a:pPr>
            <a:r>
              <a:rPr lang="ru-RU" dirty="0" smtClean="0">
                <a:latin typeface="Times New Roman" panose="02020603050405020304" pitchFamily="18" charset="0"/>
                <a:cs typeface="Times New Roman" panose="02020603050405020304" pitchFamily="18" charset="0"/>
              </a:rPr>
              <a:t>5 </a:t>
            </a:r>
            <a:r>
              <a:rPr lang="ru-RU" dirty="0" err="1" smtClean="0">
                <a:latin typeface="Times New Roman" panose="02020603050405020304" pitchFamily="18" charset="0"/>
                <a:cs typeface="Times New Roman" panose="02020603050405020304" pitchFamily="18" charset="0"/>
              </a:rPr>
              <a:t>орыс</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шенеунігі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және</a:t>
            </a:r>
            <a:endParaRPr lang="ru-RU" dirty="0" smtClean="0">
              <a:latin typeface="Times New Roman" panose="02020603050405020304" pitchFamily="18" charset="0"/>
              <a:cs typeface="Times New Roman" panose="02020603050405020304" pitchFamily="18" charset="0"/>
            </a:endParaRPr>
          </a:p>
          <a:p>
            <a:pPr marL="0" indent="0">
              <a:buNone/>
            </a:pP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сайланбалы</a:t>
            </a:r>
            <a:r>
              <a:rPr lang="ru-RU" dirty="0" smtClean="0">
                <a:latin typeface="Times New Roman" panose="02020603050405020304" pitchFamily="18" charset="0"/>
                <a:cs typeface="Times New Roman" panose="02020603050405020304" pitchFamily="18" charset="0"/>
              </a:rPr>
              <a:t> 6 </a:t>
            </a:r>
            <a:r>
              <a:rPr lang="ru-RU" dirty="0" err="1" smtClean="0">
                <a:latin typeface="Times New Roman" panose="02020603050405020304" pitchFamily="18" charset="0"/>
                <a:cs typeface="Times New Roman" panose="02020603050405020304" pitchFamily="18" charset="0"/>
              </a:rPr>
              <a:t>қазақ</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рубасылары</a:t>
            </a:r>
            <a:r>
              <a:rPr lang="ru-RU" dirty="0" smtClean="0">
                <a:latin typeface="Times New Roman" panose="02020603050405020304" pitchFamily="18" charset="0"/>
                <a:cs typeface="Times New Roman" panose="02020603050405020304" pitchFamily="18" charset="0"/>
              </a:rPr>
              <a:t>)</a:t>
            </a:r>
          </a:p>
          <a:p>
            <a:pPr marL="0" indent="0">
              <a:buNone/>
            </a:pPr>
            <a:endParaRPr lang="ru-RU" dirty="0" smtClean="0">
              <a:latin typeface="Times New Roman" panose="02020603050405020304" pitchFamily="18" charset="0"/>
              <a:cs typeface="Times New Roman" panose="02020603050405020304" pitchFamily="18" charset="0"/>
            </a:endParaRPr>
          </a:p>
          <a:p>
            <a:pPr marL="0" indent="0">
              <a:buNone/>
            </a:pPr>
            <a:r>
              <a:rPr lang="kk-KZ" dirty="0" smtClean="0">
                <a:latin typeface="Times New Roman" panose="02020603050405020304" pitchFamily="18" charset="0"/>
                <a:cs typeface="Times New Roman" panose="02020603050405020304" pitchFamily="18" charset="0"/>
              </a:rPr>
              <a:t>      Ағамандар</a:t>
            </a:r>
          </a:p>
        </p:txBody>
      </p:sp>
      <p:sp>
        <p:nvSpPr>
          <p:cNvPr id="7" name="Стрелка вниз 6"/>
          <p:cNvSpPr/>
          <p:nvPr/>
        </p:nvSpPr>
        <p:spPr>
          <a:xfrm>
            <a:off x="1419017" y="3861048"/>
            <a:ext cx="216024"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низ 7"/>
          <p:cNvSpPr/>
          <p:nvPr/>
        </p:nvSpPr>
        <p:spPr>
          <a:xfrm>
            <a:off x="1419222" y="5949280"/>
            <a:ext cx="236659"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Двойная стрелка влево/вверх 10"/>
          <p:cNvSpPr/>
          <p:nvPr/>
        </p:nvSpPr>
        <p:spPr>
          <a:xfrm>
            <a:off x="3275856" y="4077072"/>
            <a:ext cx="1512168" cy="792088"/>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p:nvSpPr>
        <p:spPr>
          <a:xfrm>
            <a:off x="4031940" y="4869160"/>
            <a:ext cx="4932548" cy="17281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TextBox 12"/>
          <p:cNvSpPr txBox="1"/>
          <p:nvPr/>
        </p:nvSpPr>
        <p:spPr>
          <a:xfrm>
            <a:off x="4063872" y="4847665"/>
            <a:ext cx="4680520" cy="1815882"/>
          </a:xfrm>
          <a:prstGeom prst="rect">
            <a:avLst/>
          </a:prstGeom>
          <a:noFill/>
        </p:spPr>
        <p:txBody>
          <a:bodyPr wrap="square" rtlCol="0">
            <a:spAutoFit/>
          </a:bodyPr>
          <a:lstStyle/>
          <a:p>
            <a:r>
              <a:rPr lang="kk-KZ" sz="1400" dirty="0" smtClean="0">
                <a:latin typeface="Times New Roman" panose="02020603050405020304" pitchFamily="18" charset="0"/>
                <a:cs typeface="Times New Roman" panose="02020603050405020304" pitchFamily="18" charset="0"/>
              </a:rPr>
              <a:t>Ресей үкіметінің кіші жүзде расправалар құру жолыменхандық билік жою жөніндегі шаралары нәтижелі болмады.Игельстром реформасының сәтсіздіккке ұшырауының басты  себебі-дәстүрлі  басқару түрін жоюдың алғышарты қалыптасуында болатын. Расправалардың басқару ісіне араласуына Кіші және Орта жүздердегі ықпалды сұлтандар қарсы шықты,олар Кіші жүздегі хандық билікті қалпына келтіруге ұмтылды.</a:t>
            </a:r>
            <a:endParaRPr lang="ru-RU"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8335952"/>
      </p:ext>
    </p:extLst>
  </p:cSld>
  <p:clrMapOvr>
    <a:masterClrMapping/>
  </p:clrMapOvr>
</p:sld>
</file>

<file path=ppt/theme/theme1.xml><?xml version="1.0" encoding="utf-8"?>
<a:theme xmlns:a="http://schemas.openxmlformats.org/drawingml/2006/main" name="Горизонт">
  <a:themeElements>
    <a:clrScheme name="Горизонт">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Горизонт">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Горизонт">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134</TotalTime>
  <Words>718</Words>
  <Application>Microsoft Office PowerPoint</Application>
  <PresentationFormat>Экран (4:3)</PresentationFormat>
  <Paragraphs>51</Paragraphs>
  <Slides>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Горизонт</vt:lpstr>
      <vt:lpstr>Қазақстан республикасының білім және ғылым министірлігі м.өтемісів атындағы батыс қазақстан университеті   тарих,экономикажәне құқық факультеті  «Қазақстан тарихы» кафедрасы  Пәні: Қазақстан Республикасының мемлекет және құқығы тарихы Тақырыбы: қазақстанның ресейге қосылуы және оның саяси-құқықтық салдары </vt:lpstr>
      <vt:lpstr>Презентация PowerPoint</vt:lpstr>
      <vt:lpstr>Қазақ жерінің патша үкіметіне қосылу себептері,отарлау саясатының тереңдеу салдарын көрсету</vt:lpstr>
      <vt:lpstr>Кіші мен орта жүздердің ресейге қосылуы</vt:lpstr>
      <vt:lpstr>Орта жүз</vt:lpstr>
      <vt:lpstr>Ресейдің қол астына өтудің саяси-құқықтық шарттары мен салдары </vt:lpstr>
      <vt:lpstr>Игельстром реформасы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Қазақстан республикасының білім және ғылым министірлігі м.өтемісів атындағы батыс қазақстан университеті   тарих,экономикажіне құқық факультеті «құқықтық пәнедер»кафердасы қазақстанның рескйге қосылуы және оның саяси-құқықтық салдары</dc:title>
  <dc:creator>User</dc:creator>
  <cp:lastModifiedBy>Пользователь Windows</cp:lastModifiedBy>
  <cp:revision>16</cp:revision>
  <dcterms:created xsi:type="dcterms:W3CDTF">2021-11-07T00:53:29Z</dcterms:created>
  <dcterms:modified xsi:type="dcterms:W3CDTF">2021-11-08T12:38:56Z</dcterms:modified>
</cp:coreProperties>
</file>