
<file path=[Content_Types].xml><?xml version="1.0" encoding="utf-8"?>
<Types xmlns="http://schemas.openxmlformats.org/package/2006/content-types">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2"/>
  </p:notesMasterIdLst>
  <p:sldIdLst>
    <p:sldId id="256" r:id="rId2"/>
    <p:sldId id="265"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5" roundtripDataSignature="AMtx7mhHj02qADiceFH7CXwyjOb/BgKz+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258" y="-180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customschemas.google.com/relationships/presentationmetadata" Target="meta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72550447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 name="Google Shape;5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 name="Google Shape;66;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 name="Google Shape;72;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 name="Google Shape;78;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6" name="Google Shape;86;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4" name="Google Shape;94;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2" name="Google Shape;102;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0" name="Google Shape;110;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11"/>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11"/>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3"/>
        <p:cNvGrpSpPr/>
        <p:nvPr/>
      </p:nvGrpSpPr>
      <p:grpSpPr>
        <a:xfrm>
          <a:off x="0" y="0"/>
          <a:ext cx="0" cy="0"/>
          <a:chOff x="0" y="0"/>
          <a:chExt cx="0" cy="0"/>
        </a:xfrm>
      </p:grpSpPr>
      <p:sp>
        <p:nvSpPr>
          <p:cNvPr id="14" name="Google Shape;14;p1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12"/>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6" name="Google Shape;16;p12"/>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7" name="Google Shape;17;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0" name="Google Shape;20;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1" name="Google Shape;21;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2"/>
        <p:cNvGrpSpPr/>
        <p:nvPr/>
      </p:nvGrpSpPr>
      <p:grpSpPr>
        <a:xfrm>
          <a:off x="0" y="0"/>
          <a:ext cx="0" cy="0"/>
          <a:chOff x="0" y="0"/>
          <a:chExt cx="0" cy="0"/>
        </a:xfrm>
      </p:grpSpPr>
      <p:sp>
        <p:nvSpPr>
          <p:cNvPr id="23" name="Google Shape;23;p14"/>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4" name="Google Shape;24;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1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16"/>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16"/>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7"/>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8"/>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18"/>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8"/>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8"/>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9"/>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20"/>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20"/>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
          <p:cNvSpPr txBox="1">
            <a:spLocks noGrp="1"/>
          </p:cNvSpPr>
          <p:nvPr>
            <p:ph type="ctrTitle"/>
          </p:nvPr>
        </p:nvSpPr>
        <p:spPr>
          <a:xfrm>
            <a:off x="-242684" y="796578"/>
            <a:ext cx="10002393" cy="2015959"/>
          </a:xfrm>
          <a:prstGeom prst="rect">
            <a:avLst/>
          </a:prstGeom>
          <a:noFill/>
          <a:ln>
            <a:noFill/>
          </a:ln>
        </p:spPr>
        <p:txBody>
          <a:bodyPr spcFirstLastPara="1" wrap="square" lIns="91425" tIns="91425" rIns="91425" bIns="91425" anchor="b" anchorCtr="0">
            <a:normAutofit fontScale="90000"/>
          </a:bodyPr>
          <a:lstStyle/>
          <a:p>
            <a:r>
              <a:rPr lang="ru-RU" sz="3200" dirty="0">
                <a:latin typeface="Times New Roman" panose="02020603050405020304" pitchFamily="18" charset="0"/>
                <a:cs typeface="Times New Roman" panose="02020603050405020304" pitchFamily="18" charset="0"/>
              </a:rPr>
              <a:t/>
            </a:r>
            <a:br>
              <a:rPr lang="ru-RU" sz="3200" dirty="0">
                <a:latin typeface="Times New Roman" panose="02020603050405020304" pitchFamily="18" charset="0"/>
                <a:cs typeface="Times New Roman" panose="02020603050405020304" pitchFamily="18" charset="0"/>
              </a:rPr>
            </a:br>
            <a:r>
              <a:rPr lang="kk-KZ" sz="3200" b="1" dirty="0" smtClean="0"/>
              <a:t/>
            </a:r>
            <a:br>
              <a:rPr lang="kk-KZ" sz="3200" b="1" dirty="0" smtClean="0"/>
            </a:br>
            <a:r>
              <a:rPr lang="kk-KZ" sz="3200" b="1" dirty="0" smtClean="0"/>
              <a:t>Тақырыбы</a:t>
            </a:r>
            <a:r>
              <a:rPr lang="kk-KZ" sz="3200" b="1" dirty="0" smtClean="0"/>
              <a:t>: ХІХғ</a:t>
            </a:r>
            <a:r>
              <a:rPr lang="kk-KZ" sz="3200" b="1" dirty="0"/>
              <a:t>. е</a:t>
            </a:r>
            <a:r>
              <a:rPr lang="kk-KZ" sz="3200" b="1" dirty="0" smtClean="0"/>
              <a:t>кінші </a:t>
            </a:r>
            <a:r>
              <a:rPr lang="kk-KZ" sz="3200" b="1" dirty="0"/>
              <a:t>жартысындағы Қазақстандағы </a:t>
            </a:r>
            <a:r>
              <a:rPr lang="kk-KZ" sz="3200" b="1" dirty="0" smtClean="0"/>
              <a:t>құқық жүйесі</a:t>
            </a:r>
            <a:endParaRPr sz="3200" dirty="0">
              <a:latin typeface="Times New Roman"/>
              <a:ea typeface="Times New Roman"/>
              <a:cs typeface="Times New Roman"/>
              <a:sym typeface="Times New Roman"/>
            </a:endParaRPr>
          </a:p>
        </p:txBody>
      </p:sp>
      <p:sp>
        <p:nvSpPr>
          <p:cNvPr id="55" name="Google Shape;55;p1"/>
          <p:cNvSpPr txBox="1">
            <a:spLocks noGrp="1"/>
          </p:cNvSpPr>
          <p:nvPr>
            <p:ph type="subTitle" idx="1"/>
          </p:nvPr>
        </p:nvSpPr>
        <p:spPr>
          <a:xfrm>
            <a:off x="1135416" y="3246705"/>
            <a:ext cx="7696884" cy="1030200"/>
          </a:xfrm>
          <a:prstGeom prst="rect">
            <a:avLst/>
          </a:prstGeom>
          <a:noFill/>
          <a:ln>
            <a:noFill/>
          </a:ln>
        </p:spPr>
        <p:txBody>
          <a:bodyPr spcFirstLastPara="1" wrap="square" lIns="91425" tIns="91425" rIns="91425" bIns="91425" anchor="t" anchorCtr="0">
            <a:noAutofit/>
          </a:bodyPr>
          <a:lstStyle/>
          <a:p>
            <a:pPr marL="0" lvl="0" indent="0" algn="ctr" rtl="0">
              <a:lnSpc>
                <a:spcPct val="100000"/>
              </a:lnSpc>
              <a:spcBef>
                <a:spcPts val="0"/>
              </a:spcBef>
              <a:spcAft>
                <a:spcPts val="0"/>
              </a:spcAft>
              <a:buSzPts val="2800"/>
              <a:buNone/>
            </a:pPr>
            <a:r>
              <a:rPr lang="ru" sz="1650" dirty="0" smtClean="0">
                <a:solidFill>
                  <a:schemeClr val="dk1"/>
                </a:solidFill>
                <a:latin typeface="Times New Roman"/>
                <a:ea typeface="Times New Roman"/>
                <a:cs typeface="Times New Roman"/>
                <a:sym typeface="Times New Roman"/>
              </a:rPr>
              <a:t>Оқытушы:т.ғ.м., аға оқытушы Сабырғалиева </a:t>
            </a:r>
            <a:r>
              <a:rPr lang="ru" sz="1650" dirty="0">
                <a:solidFill>
                  <a:schemeClr val="dk1"/>
                </a:solidFill>
                <a:latin typeface="Times New Roman"/>
                <a:ea typeface="Times New Roman"/>
                <a:cs typeface="Times New Roman"/>
                <a:sym typeface="Times New Roman"/>
              </a:rPr>
              <a:t>Н. </a:t>
            </a:r>
            <a:r>
              <a:rPr lang="ru" sz="1650" dirty="0" smtClean="0">
                <a:solidFill>
                  <a:schemeClr val="dk1"/>
                </a:solidFill>
                <a:latin typeface="Times New Roman"/>
                <a:ea typeface="Times New Roman"/>
                <a:cs typeface="Times New Roman"/>
                <a:sym typeface="Times New Roman"/>
              </a:rPr>
              <a:t>Б.</a:t>
            </a:r>
          </a:p>
          <a:p>
            <a:pPr marL="0" lvl="0" indent="0" algn="ctr" rtl="0">
              <a:lnSpc>
                <a:spcPct val="100000"/>
              </a:lnSpc>
              <a:spcBef>
                <a:spcPts val="0"/>
              </a:spcBef>
              <a:spcAft>
                <a:spcPts val="0"/>
              </a:spcAft>
              <a:buSzPts val="2800"/>
              <a:buNone/>
            </a:pPr>
            <a:endParaRPr lang="ru" sz="1650" dirty="0">
              <a:solidFill>
                <a:schemeClr val="dk1"/>
              </a:solidFill>
              <a:latin typeface="Times New Roman"/>
              <a:ea typeface="Times New Roman"/>
              <a:cs typeface="Times New Roman"/>
              <a:sym typeface="Times New Roman"/>
            </a:endParaRPr>
          </a:p>
          <a:p>
            <a:pPr marL="0" lvl="0" indent="0" rtl="0">
              <a:lnSpc>
                <a:spcPct val="100000"/>
              </a:lnSpc>
              <a:spcBef>
                <a:spcPts val="0"/>
              </a:spcBef>
              <a:spcAft>
                <a:spcPts val="0"/>
              </a:spcAft>
              <a:buSzPts val="2800"/>
              <a:buNone/>
            </a:pPr>
            <a:r>
              <a:rPr lang="ru" sz="1650" dirty="0" smtClean="0">
                <a:solidFill>
                  <a:schemeClr val="dk1"/>
                </a:solidFill>
                <a:latin typeface="Times New Roman"/>
                <a:ea typeface="Times New Roman"/>
                <a:cs typeface="Times New Roman"/>
                <a:sym typeface="Times New Roman"/>
              </a:rPr>
              <a:t>Орал-2021ж.</a:t>
            </a:r>
            <a:endParaRPr sz="1650" dirty="0">
              <a:solidFill>
                <a:schemeClr val="dk1"/>
              </a:solidFill>
              <a:latin typeface="Times New Roman"/>
              <a:ea typeface="Times New Roman"/>
              <a:cs typeface="Times New Roman"/>
              <a:sym typeface="Times New Roman"/>
            </a:endParaRPr>
          </a:p>
        </p:txBody>
      </p:sp>
      <p:sp>
        <p:nvSpPr>
          <p:cNvPr id="2" name="Прямоугольник 1"/>
          <p:cNvSpPr/>
          <p:nvPr/>
        </p:nvSpPr>
        <p:spPr>
          <a:xfrm>
            <a:off x="1300094" y="158175"/>
            <a:ext cx="6210119" cy="1384995"/>
          </a:xfrm>
          <a:prstGeom prst="rect">
            <a:avLst/>
          </a:prstGeom>
        </p:spPr>
        <p:txBody>
          <a:bodyPr wrap="square">
            <a:spAutoFit/>
          </a:bodyPr>
          <a:lstStyle/>
          <a:p>
            <a:pPr algn="ctr"/>
            <a:r>
              <a:rPr lang="ru-RU" dirty="0" err="1">
                <a:latin typeface="Times New Roman" panose="02020603050405020304" pitchFamily="18" charset="0"/>
                <a:cs typeface="Times New Roman" panose="02020603050405020304" pitchFamily="18" charset="0"/>
              </a:rPr>
              <a:t>Қазақстан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Республикасының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Білім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Ғылым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министрлігі</a:t>
            </a:r>
            <a:r>
              <a:rPr lang="ru-RU" dirty="0">
                <a:latin typeface="Times New Roman" panose="02020603050405020304" pitchFamily="18" charset="0"/>
                <a:cs typeface="Times New Roman" panose="02020603050405020304" pitchFamily="18" charset="0"/>
              </a:rPr>
              <a:t> </a:t>
            </a:r>
          </a:p>
          <a:p>
            <a:pPr algn="ctr"/>
            <a:r>
              <a:rPr lang="ru-RU" dirty="0">
                <a:latin typeface="Times New Roman" panose="02020603050405020304" pitchFamily="18" charset="0"/>
                <a:cs typeface="Times New Roman" panose="02020603050405020304" pitchFamily="18" charset="0"/>
              </a:rPr>
              <a:t>М. </a:t>
            </a:r>
            <a:r>
              <a:rPr lang="ru-RU" dirty="0" err="1">
                <a:latin typeface="Times New Roman" panose="02020603050405020304" pitchFamily="18" charset="0"/>
                <a:cs typeface="Times New Roman" panose="02020603050405020304" pitchFamily="18" charset="0"/>
              </a:rPr>
              <a:t>Өтемісов</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атындағы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Батыс</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Қазақстан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университеті</a:t>
            </a:r>
            <a:endParaRPr lang="ru-RU" dirty="0">
              <a:latin typeface="Times New Roman" panose="02020603050405020304" pitchFamily="18" charset="0"/>
              <a:cs typeface="Times New Roman" panose="02020603050405020304" pitchFamily="18" charset="0"/>
            </a:endParaRPr>
          </a:p>
          <a:p>
            <a:pPr algn="ct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Тарих</a:t>
            </a:r>
            <a:r>
              <a:rPr lang="ru-RU" dirty="0">
                <a:latin typeface="Times New Roman" panose="02020603050405020304" pitchFamily="18" charset="0"/>
                <a:cs typeface="Times New Roman" panose="02020603050405020304" pitchFamily="18" charset="0"/>
              </a:rPr>
              <a:t>, экономика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құқық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факультеті</a:t>
            </a:r>
            <a:r>
              <a:rPr lang="ru-RU" dirty="0">
                <a:latin typeface="Times New Roman" panose="02020603050405020304" pitchFamily="18" charset="0"/>
                <a:cs typeface="Times New Roman" panose="02020603050405020304" pitchFamily="18" charset="0"/>
              </a:rPr>
              <a:t>  </a:t>
            </a:r>
            <a:endParaRPr lang="ru-RU" dirty="0" smtClean="0">
              <a:latin typeface="Times New Roman" panose="02020603050405020304" pitchFamily="18" charset="0"/>
              <a:cs typeface="Times New Roman" panose="02020603050405020304" pitchFamily="18" charset="0"/>
            </a:endParaRPr>
          </a:p>
          <a:p>
            <a:pPr algn="ctr"/>
            <a:r>
              <a:rPr lang="kk-KZ" dirty="0" smtClean="0">
                <a:latin typeface="Times New Roman" panose="02020603050405020304" pitchFamily="18" charset="0"/>
                <a:cs typeface="Times New Roman" panose="02020603050405020304" pitchFamily="18" charset="0"/>
              </a:rPr>
              <a:t>«Қазақстан тарихы» кафедрасы</a:t>
            </a:r>
          </a:p>
          <a:p>
            <a:pPr algn="ctr"/>
            <a:r>
              <a:rPr lang="ru-RU" dirty="0" err="1">
                <a:latin typeface="Times New Roman" panose="02020603050405020304" pitchFamily="18" charset="0"/>
                <a:cs typeface="Times New Roman" panose="02020603050405020304" pitchFamily="18" charset="0"/>
              </a:rPr>
              <a:t>Пәні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Қазақстан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Республикасының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мемлекет</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және</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құқығы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тарихы</a:t>
            </a:r>
            <a:endParaRPr lang="kk-KZ" dirty="0">
              <a:latin typeface="Times New Roman" panose="02020603050405020304" pitchFamily="18" charset="0"/>
              <a:cs typeface="Times New Roman" panose="02020603050405020304" pitchFamily="18" charset="0"/>
            </a:endParaRPr>
          </a:p>
          <a:p>
            <a:pPr algn="ctr"/>
            <a:endParaRPr lang="ru-RU"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983738" y="1986975"/>
            <a:ext cx="7791902" cy="1631216"/>
          </a:xfrm>
          <a:prstGeom prst="rect">
            <a:avLst/>
          </a:prstGeom>
        </p:spPr>
        <p:txBody>
          <a:bodyPr wrap="square">
            <a:spAutoFit/>
          </a:bodyPr>
          <a:lstStyle/>
          <a:p>
            <a:r>
              <a:rPr lang="kk-KZ" sz="2000" b="1" dirty="0">
                <a:latin typeface="Times New Roman" panose="02020603050405020304" pitchFamily="18" charset="0"/>
                <a:cs typeface="Times New Roman" panose="02020603050405020304" pitchFamily="18" charset="0"/>
              </a:rPr>
              <a:t>Мақсаты:</a:t>
            </a:r>
            <a:r>
              <a:rPr lang="kk-KZ" sz="2000" dirty="0">
                <a:latin typeface="Times New Roman" panose="02020603050405020304" pitchFamily="18" charset="0"/>
                <a:cs typeface="Times New Roman" panose="02020603050405020304" pitchFamily="18" charset="0"/>
              </a:rPr>
              <a:t> Қазақстан Ресей империясының құрамындағы құқықтық жағдайы туралы түсіндіру</a:t>
            </a:r>
            <a:r>
              <a:rPr lang="kk-KZ" sz="2000" dirty="0" smtClean="0">
                <a:latin typeface="Times New Roman" panose="02020603050405020304" pitchFamily="18" charset="0"/>
                <a:cs typeface="Times New Roman" panose="02020603050405020304" pitchFamily="18" charset="0"/>
              </a:rPr>
              <a:t>.</a:t>
            </a:r>
          </a:p>
          <a:p>
            <a:r>
              <a:rPr lang="kk-KZ" sz="2000" b="1" dirty="0" smtClean="0">
                <a:latin typeface="Times New Roman" panose="02020603050405020304" pitchFamily="18" charset="0"/>
                <a:cs typeface="Times New Roman" panose="02020603050405020304" pitchFamily="18" charset="0"/>
              </a:rPr>
              <a:t>Жоспар</a:t>
            </a:r>
            <a:r>
              <a:rPr lang="kk-KZ" sz="2000" b="1" dirty="0">
                <a:latin typeface="Times New Roman" panose="02020603050405020304" pitchFamily="18" charset="0"/>
                <a:cs typeface="Times New Roman" panose="02020603050405020304" pitchFamily="18" charset="0"/>
              </a:rPr>
              <a:t>:</a:t>
            </a:r>
            <a:endParaRPr lang="ru-RU" sz="2000" dirty="0">
              <a:latin typeface="Times New Roman" panose="02020603050405020304" pitchFamily="18" charset="0"/>
              <a:cs typeface="Times New Roman" panose="02020603050405020304" pitchFamily="18" charset="0"/>
            </a:endParaRPr>
          </a:p>
          <a:p>
            <a:pPr lvl="0"/>
            <a:r>
              <a:rPr lang="kk-KZ" sz="2000" dirty="0">
                <a:latin typeface="Times New Roman" panose="02020603050405020304" pitchFamily="18" charset="0"/>
                <a:cs typeface="Times New Roman" panose="02020603050405020304" pitchFamily="18" charset="0"/>
              </a:rPr>
              <a:t>Қазақтың әдет-ғұрып құқығына енген өзгерістер</a:t>
            </a:r>
            <a:endParaRPr lang="ru-RU" sz="2000" dirty="0">
              <a:latin typeface="Times New Roman" panose="02020603050405020304" pitchFamily="18" charset="0"/>
              <a:cs typeface="Times New Roman" panose="02020603050405020304" pitchFamily="18" charset="0"/>
            </a:endParaRPr>
          </a:p>
          <a:p>
            <a:pPr lvl="0"/>
            <a:r>
              <a:rPr lang="kk-KZ" sz="2000" dirty="0">
                <a:latin typeface="Times New Roman" panose="02020603050405020304" pitchFamily="18" charset="0"/>
                <a:cs typeface="Times New Roman" panose="02020603050405020304" pitchFamily="18" charset="0"/>
              </a:rPr>
              <a:t>Сот және сот ісін жүргізудегі өзгерістер</a:t>
            </a:r>
            <a:endParaRPr lang="ru-RU"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1057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ru">
                <a:latin typeface="Times New Roman"/>
                <a:ea typeface="Times New Roman"/>
                <a:cs typeface="Times New Roman"/>
                <a:sym typeface="Times New Roman"/>
              </a:rPr>
              <a:t>Қазақ қоғамының әдет-ғұрып құқығы</a:t>
            </a:r>
            <a:endParaRPr>
              <a:latin typeface="Times New Roman"/>
              <a:ea typeface="Times New Roman"/>
              <a:cs typeface="Times New Roman"/>
              <a:sym typeface="Times New Roman"/>
            </a:endParaRPr>
          </a:p>
        </p:txBody>
      </p:sp>
      <p:sp>
        <p:nvSpPr>
          <p:cNvPr id="61" name="Google Shape;61;p2"/>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p>
            <a:pPr marL="0" lvl="0" indent="0" algn="ctr" rtl="0">
              <a:lnSpc>
                <a:spcPct val="115000"/>
              </a:lnSpc>
              <a:spcBef>
                <a:spcPts val="0"/>
              </a:spcBef>
              <a:spcAft>
                <a:spcPts val="1200"/>
              </a:spcAft>
              <a:buSzPts val="1400"/>
              <a:buNone/>
            </a:pPr>
            <a:r>
              <a:rPr lang="ru" sz="1600">
                <a:solidFill>
                  <a:schemeClr val="dk1"/>
                </a:solidFill>
                <a:latin typeface="Times New Roman"/>
                <a:ea typeface="Times New Roman"/>
                <a:cs typeface="Times New Roman"/>
                <a:sym typeface="Times New Roman"/>
              </a:rPr>
              <a:t>Қазақтардың құқықтық жүйесін әдет – ғұрып құқығы құрайды. Бұл жүйені “адат” деп аталды. Адат заңдастырылған әдет-ғұрып нормалары қазақ қоғамындағы негізгі реттеуші  нормалар ретінде 1971ж. дейін өмір сүрді.</a:t>
            </a:r>
            <a:endParaRPr sz="1600">
              <a:solidFill>
                <a:schemeClr val="dk1"/>
              </a:solidFill>
              <a:latin typeface="Times New Roman"/>
              <a:ea typeface="Times New Roman"/>
              <a:cs typeface="Times New Roman"/>
              <a:sym typeface="Times New Roman"/>
            </a:endParaRPr>
          </a:p>
        </p:txBody>
      </p:sp>
      <p:sp>
        <p:nvSpPr>
          <p:cNvPr id="62" name="Google Shape;62;p2"/>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400"/>
              <a:buNone/>
            </a:pPr>
            <a:endParaRPr/>
          </a:p>
        </p:txBody>
      </p:sp>
      <p:pic>
        <p:nvPicPr>
          <p:cNvPr id="63" name="Google Shape;63;p2"/>
          <p:cNvPicPr preferRelativeResize="0"/>
          <p:nvPr/>
        </p:nvPicPr>
        <p:blipFill rotWithShape="1">
          <a:blip r:embed="rId3">
            <a:alphaModFix/>
          </a:blip>
          <a:srcRect/>
          <a:stretch/>
        </p:blipFill>
        <p:spPr>
          <a:xfrm>
            <a:off x="4832409" y="1270724"/>
            <a:ext cx="3999900" cy="317992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2800"/>
              <a:buNone/>
            </a:pPr>
            <a:r>
              <a:rPr lang="ru" sz="2300">
                <a:latin typeface="Times New Roman"/>
                <a:ea typeface="Times New Roman"/>
                <a:cs typeface="Times New Roman"/>
                <a:sym typeface="Times New Roman"/>
              </a:rPr>
              <a:t>Қазақ қоғамының әдет-ғұрыптарының ерекшеліктері</a:t>
            </a:r>
            <a:endParaRPr sz="2300">
              <a:latin typeface="Times New Roman"/>
              <a:ea typeface="Times New Roman"/>
              <a:cs typeface="Times New Roman"/>
              <a:sym typeface="Times New Roman"/>
            </a:endParaRPr>
          </a:p>
        </p:txBody>
      </p:sp>
      <p:sp>
        <p:nvSpPr>
          <p:cNvPr id="69" name="Google Shape;69;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fontScale="92500" lnSpcReduction="20000"/>
          </a:bodyPr>
          <a:lstStyle/>
          <a:p>
            <a:pPr marL="0" lvl="0" indent="0" algn="l" rtl="0">
              <a:lnSpc>
                <a:spcPct val="115000"/>
              </a:lnSpc>
              <a:spcBef>
                <a:spcPts val="0"/>
              </a:spcBef>
              <a:spcAft>
                <a:spcPts val="0"/>
              </a:spcAft>
              <a:buSzPct val="117647"/>
              <a:buNone/>
            </a:pPr>
            <a:r>
              <a:rPr lang="ru">
                <a:solidFill>
                  <a:schemeClr val="dk1"/>
                </a:solidFill>
                <a:latin typeface="Times New Roman"/>
                <a:ea typeface="Times New Roman"/>
                <a:cs typeface="Times New Roman"/>
                <a:sym typeface="Times New Roman"/>
              </a:rPr>
              <a:t>•	Рулық, патриархалдық әдет – ғұрыптардың сақталуынан көрінетін консерватизм;</a:t>
            </a:r>
            <a:endParaRPr>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SzPct val="117647"/>
              <a:buNone/>
            </a:pPr>
            <a:r>
              <a:rPr lang="ru">
                <a:solidFill>
                  <a:schemeClr val="dk1"/>
                </a:solidFill>
                <a:latin typeface="Times New Roman"/>
                <a:ea typeface="Times New Roman"/>
                <a:cs typeface="Times New Roman"/>
                <a:sym typeface="Times New Roman"/>
              </a:rPr>
              <a:t>•	Қазақ әдет – ғұрып құқығы барымта, қанға-қан, жанға-жан, әмеңгерлік, өз бетімен сот ұйымдастыру сияқты өтпелі институттардың сақталуын қамтамасыз етті. </a:t>
            </a:r>
            <a:endParaRPr>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SzPct val="117647"/>
              <a:buNone/>
            </a:pPr>
            <a:r>
              <a:rPr lang="ru">
                <a:solidFill>
                  <a:schemeClr val="dk1"/>
                </a:solidFill>
                <a:latin typeface="Times New Roman"/>
                <a:ea typeface="Times New Roman"/>
                <a:cs typeface="Times New Roman"/>
                <a:sym typeface="Times New Roman"/>
              </a:rPr>
              <a:t>•	Әдет-ғұрып құқығы бойынша  қылмыстық істер мен азаматтық  істердің арасындағы айырмашылықтарға ерекше мән берілмеді.</a:t>
            </a:r>
            <a:endParaRPr>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SzPct val="117647"/>
              <a:buNone/>
            </a:pPr>
            <a:r>
              <a:rPr lang="ru">
                <a:solidFill>
                  <a:schemeClr val="dk1"/>
                </a:solidFill>
                <a:latin typeface="Times New Roman"/>
                <a:ea typeface="Times New Roman"/>
                <a:cs typeface="Times New Roman"/>
                <a:sym typeface="Times New Roman"/>
              </a:rPr>
              <a:t>•	Жерге жеке меншік құқығының  болмауы; қоғам мүшелерінің құқықтық жағынан теңдігі қазақ аристократиясының артықшылығымен ұштастырылды.</a:t>
            </a:r>
            <a:endParaRPr>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1200"/>
              </a:spcAft>
              <a:buSzPct val="117647"/>
              <a:buNone/>
            </a:pPr>
            <a:r>
              <a:rPr lang="ru">
                <a:solidFill>
                  <a:schemeClr val="dk1"/>
                </a:solidFill>
                <a:latin typeface="Times New Roman"/>
                <a:ea typeface="Times New Roman"/>
                <a:cs typeface="Times New Roman"/>
                <a:sym typeface="Times New Roman"/>
              </a:rPr>
              <a:t>•	Құқықтық жүйе  мен оның нормалары  демократиялық және  компромистік сипатта болды.</a:t>
            </a:r>
            <a:endParaRPr>
              <a:solidFill>
                <a:schemeClr val="dk1"/>
              </a:solidFill>
              <a:latin typeface="Times New Roman"/>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ru">
                <a:latin typeface="Times New Roman"/>
                <a:ea typeface="Times New Roman"/>
                <a:cs typeface="Times New Roman"/>
                <a:sym typeface="Times New Roman"/>
              </a:rPr>
              <a:t>Қазақ қоғамының әдет-ғұрып құқығы</a:t>
            </a:r>
            <a:endParaRPr>
              <a:latin typeface="Times New Roman"/>
              <a:ea typeface="Times New Roman"/>
              <a:cs typeface="Times New Roman"/>
              <a:sym typeface="Times New Roman"/>
            </a:endParaRPr>
          </a:p>
        </p:txBody>
      </p:sp>
      <p:sp>
        <p:nvSpPr>
          <p:cNvPr id="75" name="Google Shape;75;p4"/>
          <p:cNvSpPr txBox="1">
            <a:spLocks noGrp="1"/>
          </p:cNvSpPr>
          <p:nvPr>
            <p:ph type="body" idx="1"/>
          </p:nvPr>
        </p:nvSpPr>
        <p:spPr>
          <a:xfrm>
            <a:off x="311700" y="1240182"/>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ru">
                <a:solidFill>
                  <a:schemeClr val="dk1"/>
                </a:solidFill>
                <a:latin typeface="Times New Roman"/>
                <a:ea typeface="Times New Roman"/>
                <a:cs typeface="Times New Roman"/>
                <a:sym typeface="Times New Roman"/>
              </a:rPr>
              <a:t>Қазақ әдет-ғұрып құқығы мынадай бастаулар негізінде қалыптасты:</a:t>
            </a:r>
            <a:endParaRPr>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SzPts val="1800"/>
              <a:buNone/>
            </a:pPr>
            <a:r>
              <a:rPr lang="ru">
                <a:solidFill>
                  <a:schemeClr val="dk1"/>
                </a:solidFill>
                <a:latin typeface="Times New Roman"/>
                <a:ea typeface="Times New Roman"/>
                <a:cs typeface="Times New Roman"/>
                <a:sym typeface="Times New Roman"/>
              </a:rPr>
              <a:t>а) әдет-ғұрыптар; </a:t>
            </a:r>
            <a:endParaRPr>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SzPts val="1800"/>
              <a:buNone/>
            </a:pPr>
            <a:r>
              <a:rPr lang="ru">
                <a:solidFill>
                  <a:schemeClr val="dk1"/>
                </a:solidFill>
                <a:latin typeface="Times New Roman"/>
                <a:ea typeface="Times New Roman"/>
                <a:cs typeface="Times New Roman"/>
                <a:sym typeface="Times New Roman"/>
              </a:rPr>
              <a:t>б) билер сотының практикасы (сот прецеденті); </a:t>
            </a:r>
            <a:endParaRPr>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SzPts val="1800"/>
              <a:buNone/>
            </a:pPr>
            <a:r>
              <a:rPr lang="ru">
                <a:solidFill>
                  <a:schemeClr val="dk1"/>
                </a:solidFill>
                <a:latin typeface="Times New Roman"/>
                <a:ea typeface="Times New Roman"/>
                <a:cs typeface="Times New Roman"/>
                <a:sym typeface="Times New Roman"/>
              </a:rPr>
              <a:t>в) билер съездерінің ережелері; </a:t>
            </a:r>
            <a:endParaRPr>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1200"/>
              </a:spcAft>
              <a:buSzPts val="1800"/>
              <a:buNone/>
            </a:pPr>
            <a:r>
              <a:rPr lang="ru">
                <a:solidFill>
                  <a:schemeClr val="dk1"/>
                </a:solidFill>
                <a:latin typeface="Times New Roman"/>
                <a:ea typeface="Times New Roman"/>
                <a:cs typeface="Times New Roman"/>
                <a:sym typeface="Times New Roman"/>
              </a:rPr>
              <a:t>г) шариғат нормалары.</a:t>
            </a:r>
            <a:endParaRPr>
              <a:solidFill>
                <a:schemeClr val="dk1"/>
              </a:solidFill>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ru">
                <a:latin typeface="Times New Roman"/>
                <a:ea typeface="Times New Roman"/>
                <a:cs typeface="Times New Roman"/>
                <a:sym typeface="Times New Roman"/>
              </a:rPr>
              <a:t>Меншік құқығы</a:t>
            </a:r>
            <a:endParaRPr>
              <a:latin typeface="Times New Roman"/>
              <a:ea typeface="Times New Roman"/>
              <a:cs typeface="Times New Roman"/>
              <a:sym typeface="Times New Roman"/>
            </a:endParaRPr>
          </a:p>
        </p:txBody>
      </p:sp>
      <p:sp>
        <p:nvSpPr>
          <p:cNvPr id="81" name="Google Shape;81;p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p>
            <a:pPr marL="0" lvl="0" indent="0" algn="just" rtl="0">
              <a:lnSpc>
                <a:spcPct val="115000"/>
              </a:lnSpc>
              <a:spcBef>
                <a:spcPts val="0"/>
              </a:spcBef>
              <a:spcAft>
                <a:spcPts val="1200"/>
              </a:spcAft>
              <a:buSzPts val="1400"/>
              <a:buNone/>
            </a:pPr>
            <a:r>
              <a:rPr lang="ru">
                <a:solidFill>
                  <a:schemeClr val="dk1"/>
                </a:solidFill>
                <a:latin typeface="Times New Roman"/>
                <a:ea typeface="Times New Roman"/>
                <a:cs typeface="Times New Roman"/>
                <a:sym typeface="Times New Roman"/>
              </a:rPr>
              <a:t>Қазақ қоғамында малға жеке меншік адат нормаларымен реттелген. Азамататрдың сатуға, айырбастауға, сыйлауға, мұраға қалдыра алатын мүлкінің бәрі де жеке меншік заттары болып табылды. Жер адат бойынша қауымның меншігі  болып есептелді. Қауым ретінде негізінен рулық бірлестік танылды.Адат бойынша жерді сату, сыйға беру, мұраға қалдыру туралы құқықтар ешкімге берілмеді. Жер бүкіл қазақ халқының байлығы деп есептелді. Жермен қатар, жолдар, өзендер, таулар, аң және балық аулайтын мекендер де қоғамдық меншік болып есептелді.</a:t>
            </a:r>
            <a:endParaRPr>
              <a:solidFill>
                <a:schemeClr val="dk1"/>
              </a:solidFill>
              <a:latin typeface="Times New Roman"/>
              <a:ea typeface="Times New Roman"/>
              <a:cs typeface="Times New Roman"/>
              <a:sym typeface="Times New Roman"/>
            </a:endParaRPr>
          </a:p>
        </p:txBody>
      </p:sp>
      <p:sp>
        <p:nvSpPr>
          <p:cNvPr id="82" name="Google Shape;82;p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400"/>
              <a:buNone/>
            </a:pPr>
            <a:endParaRPr/>
          </a:p>
        </p:txBody>
      </p:sp>
      <p:pic>
        <p:nvPicPr>
          <p:cNvPr id="83" name="Google Shape;83;p5"/>
          <p:cNvPicPr preferRelativeResize="0"/>
          <p:nvPr/>
        </p:nvPicPr>
        <p:blipFill rotWithShape="1">
          <a:blip r:embed="rId3">
            <a:alphaModFix/>
          </a:blip>
          <a:srcRect/>
          <a:stretch/>
        </p:blipFill>
        <p:spPr>
          <a:xfrm>
            <a:off x="4832400" y="1364046"/>
            <a:ext cx="3999900" cy="299325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ru">
                <a:latin typeface="Times New Roman"/>
                <a:ea typeface="Times New Roman"/>
                <a:cs typeface="Times New Roman"/>
                <a:sym typeface="Times New Roman"/>
              </a:rPr>
              <a:t>Міндеткерлік құқық</a:t>
            </a:r>
            <a:endParaRPr>
              <a:latin typeface="Times New Roman"/>
              <a:ea typeface="Times New Roman"/>
              <a:cs typeface="Times New Roman"/>
              <a:sym typeface="Times New Roman"/>
            </a:endParaRPr>
          </a:p>
        </p:txBody>
      </p:sp>
      <p:sp>
        <p:nvSpPr>
          <p:cNvPr id="89" name="Google Shape;89;p6"/>
          <p:cNvSpPr txBox="1">
            <a:spLocks noGrp="1"/>
          </p:cNvSpPr>
          <p:nvPr>
            <p:ph type="body" idx="1"/>
          </p:nvPr>
        </p:nvSpPr>
        <p:spPr>
          <a:xfrm>
            <a:off x="311700" y="1152475"/>
            <a:ext cx="3999900" cy="3990900"/>
          </a:xfrm>
          <a:prstGeom prst="rect">
            <a:avLst/>
          </a:prstGeom>
          <a:noFill/>
          <a:ln>
            <a:noFill/>
          </a:ln>
        </p:spPr>
        <p:txBody>
          <a:bodyPr spcFirstLastPara="1" wrap="square" lIns="91425" tIns="91425" rIns="91425" bIns="91425" anchor="t" anchorCtr="0">
            <a:noAutofit/>
          </a:bodyPr>
          <a:lstStyle/>
          <a:p>
            <a:pPr marL="0" lvl="0" indent="0" algn="just" rtl="0">
              <a:lnSpc>
                <a:spcPct val="100000"/>
              </a:lnSpc>
              <a:spcBef>
                <a:spcPts val="0"/>
              </a:spcBef>
              <a:spcAft>
                <a:spcPts val="1200"/>
              </a:spcAft>
              <a:buSzPts val="1400"/>
              <a:buNone/>
            </a:pPr>
            <a:r>
              <a:rPr lang="ru">
                <a:solidFill>
                  <a:schemeClr val="dk1"/>
                </a:solidFill>
                <a:latin typeface="Times New Roman"/>
                <a:ea typeface="Times New Roman"/>
                <a:cs typeface="Times New Roman"/>
                <a:sym typeface="Times New Roman"/>
              </a:rPr>
              <a:t>Қазақ қоғамында келісім-шарттар ауызша жүргізілді. Келісімшарт жасау уәдкберу, ант беру, куәлардың алдында келісім жасау, т.б. жолдармен жасалды. Малды қарызға алған кезде қарыз алушының туыстарының бірі ол  үшін  кепілдік береді. Қарыз алушы борышын өтей алмағанда кепіл болған адам өтейді. Қарыздың мерзімі өзара келісім арқылы анықталады.  Мұндай келісімдер екі немесе одан да көп куәлар алдында жасалады.Мүліктік және жеке міндеттерді тек ер адамдар ғана ала алды. Қарызға алған малдың  өтемі  төлімен қоса қайтарылатын.</a:t>
            </a:r>
            <a:endParaRPr>
              <a:solidFill>
                <a:schemeClr val="dk1"/>
              </a:solidFill>
              <a:latin typeface="Times New Roman"/>
              <a:ea typeface="Times New Roman"/>
              <a:cs typeface="Times New Roman"/>
              <a:sym typeface="Times New Roman"/>
            </a:endParaRPr>
          </a:p>
        </p:txBody>
      </p:sp>
      <p:sp>
        <p:nvSpPr>
          <p:cNvPr id="90" name="Google Shape;90;p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400"/>
              <a:buNone/>
            </a:pPr>
            <a:endParaRPr/>
          </a:p>
        </p:txBody>
      </p:sp>
      <p:pic>
        <p:nvPicPr>
          <p:cNvPr id="91" name="Google Shape;91;p6"/>
          <p:cNvPicPr preferRelativeResize="0"/>
          <p:nvPr/>
        </p:nvPicPr>
        <p:blipFill rotWithShape="1">
          <a:blip r:embed="rId3">
            <a:alphaModFix/>
          </a:blip>
          <a:srcRect/>
          <a:stretch/>
        </p:blipFill>
        <p:spPr>
          <a:xfrm>
            <a:off x="4832400" y="1359015"/>
            <a:ext cx="3999900" cy="300331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ru">
                <a:latin typeface="Times New Roman"/>
                <a:ea typeface="Times New Roman"/>
                <a:cs typeface="Times New Roman"/>
                <a:sym typeface="Times New Roman"/>
              </a:rPr>
              <a:t>Отбасы-неке құқығы</a:t>
            </a:r>
            <a:endParaRPr>
              <a:latin typeface="Times New Roman"/>
              <a:ea typeface="Times New Roman"/>
              <a:cs typeface="Times New Roman"/>
              <a:sym typeface="Times New Roman"/>
            </a:endParaRPr>
          </a:p>
        </p:txBody>
      </p:sp>
      <p:sp>
        <p:nvSpPr>
          <p:cNvPr id="97" name="Google Shape;97;p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p>
            <a:pPr marL="0" lvl="0" indent="0" algn="just" rtl="0">
              <a:lnSpc>
                <a:spcPct val="115000"/>
              </a:lnSpc>
              <a:spcBef>
                <a:spcPts val="0"/>
              </a:spcBef>
              <a:spcAft>
                <a:spcPts val="1200"/>
              </a:spcAft>
              <a:buSzPts val="1400"/>
              <a:buNone/>
            </a:pPr>
            <a:r>
              <a:rPr lang="ru">
                <a:solidFill>
                  <a:schemeClr val="dk1"/>
                </a:solidFill>
                <a:latin typeface="Times New Roman"/>
                <a:ea typeface="Times New Roman"/>
                <a:cs typeface="Times New Roman"/>
                <a:sym typeface="Times New Roman"/>
              </a:rPr>
              <a:t>Қазақ қоғамының негізі ру болса, рудың негізі отбасы болды. Отбасының басшысы ер адам  адат бойынша артықшылықты пайладанды.  Отбасының әйелінің құқығы шектеулі болды. Ұлына енші, қызына жасау беру әкенің міндеті әрі парызы болды.Неке. Қазақ некесі экзогамиялық (бір рудың ішінен некеге отыруға рұқсат етпеді) және полигамиялық (көп әйел алушылыққа рұқсат ету) сипатта болды. Қалыңмал қазақтардың үйлену үшін қалыңдықтың ата –анасына мал ретінде төлейтін төлемақысы. Оның мөлшері әртүрлі болған.</a:t>
            </a:r>
            <a:endParaRPr>
              <a:solidFill>
                <a:schemeClr val="dk1"/>
              </a:solidFill>
              <a:latin typeface="Times New Roman"/>
              <a:ea typeface="Times New Roman"/>
              <a:cs typeface="Times New Roman"/>
              <a:sym typeface="Times New Roman"/>
            </a:endParaRPr>
          </a:p>
        </p:txBody>
      </p:sp>
      <p:sp>
        <p:nvSpPr>
          <p:cNvPr id="98" name="Google Shape;98;p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400"/>
              <a:buNone/>
            </a:pPr>
            <a:endParaRPr/>
          </a:p>
        </p:txBody>
      </p:sp>
      <p:pic>
        <p:nvPicPr>
          <p:cNvPr id="99" name="Google Shape;99;p7"/>
          <p:cNvPicPr preferRelativeResize="0"/>
          <p:nvPr/>
        </p:nvPicPr>
        <p:blipFill rotWithShape="1">
          <a:blip r:embed="rId3">
            <a:alphaModFix/>
          </a:blip>
          <a:srcRect/>
          <a:stretch/>
        </p:blipFill>
        <p:spPr>
          <a:xfrm>
            <a:off x="4832401" y="1358313"/>
            <a:ext cx="3999900" cy="300472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ru">
                <a:latin typeface="Times New Roman"/>
                <a:ea typeface="Times New Roman"/>
                <a:cs typeface="Times New Roman"/>
                <a:sym typeface="Times New Roman"/>
              </a:rPr>
              <a:t>Мұрагерлік құқық</a:t>
            </a:r>
            <a:endParaRPr>
              <a:latin typeface="Times New Roman"/>
              <a:ea typeface="Times New Roman"/>
              <a:cs typeface="Times New Roman"/>
              <a:sym typeface="Times New Roman"/>
            </a:endParaRPr>
          </a:p>
        </p:txBody>
      </p:sp>
      <p:sp>
        <p:nvSpPr>
          <p:cNvPr id="105" name="Google Shape;105;p8"/>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p>
            <a:pPr marL="0" lvl="0" indent="0" algn="just" rtl="0">
              <a:lnSpc>
                <a:spcPct val="115000"/>
              </a:lnSpc>
              <a:spcBef>
                <a:spcPts val="0"/>
              </a:spcBef>
              <a:spcAft>
                <a:spcPts val="1200"/>
              </a:spcAft>
              <a:buSzPts val="1400"/>
              <a:buNone/>
            </a:pPr>
            <a:r>
              <a:rPr lang="ru">
                <a:solidFill>
                  <a:schemeClr val="dk1"/>
                </a:solidFill>
                <a:latin typeface="Times New Roman"/>
                <a:ea typeface="Times New Roman"/>
                <a:cs typeface="Times New Roman"/>
                <a:sym typeface="Times New Roman"/>
              </a:rPr>
              <a:t>Мұраға қалдыру жазбаша және ауызша өсиет түрінде жасалды. Ауызша өсиет жасалғанда куәлар қатысқан. Әдет – ғұрып құқығы бойынша  әке  мұрасына иелік ететіндер оның балалары, әйелдері, аға-інілері, жақын туыстары болды. Мұрагерлік құқық қыз балалардың да құқығын қорғаған. Мұра бөлудің мынандай тәртібі туралы деректер бар: мұраның сегізден бір бөлігі жесірге тиесілі; он екіден бір бөлігі қайтыс болғанның әкесіне  және барлық әйелдеріне тиесілі; қалған бөлігі  ұлдары мен қыздары арасында бөлінеді.</a:t>
            </a:r>
            <a:endParaRPr>
              <a:solidFill>
                <a:schemeClr val="dk1"/>
              </a:solidFill>
              <a:latin typeface="Times New Roman"/>
              <a:ea typeface="Times New Roman"/>
              <a:cs typeface="Times New Roman"/>
              <a:sym typeface="Times New Roman"/>
            </a:endParaRPr>
          </a:p>
        </p:txBody>
      </p:sp>
      <p:sp>
        <p:nvSpPr>
          <p:cNvPr id="106" name="Google Shape;106;p8"/>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1200"/>
              </a:spcAft>
              <a:buSzPts val="1400"/>
              <a:buNone/>
            </a:pPr>
            <a:endParaRPr/>
          </a:p>
        </p:txBody>
      </p:sp>
      <p:pic>
        <p:nvPicPr>
          <p:cNvPr id="107" name="Google Shape;107;p8"/>
          <p:cNvPicPr preferRelativeResize="0"/>
          <p:nvPr/>
        </p:nvPicPr>
        <p:blipFill rotWithShape="1">
          <a:blip r:embed="rId3">
            <a:alphaModFix/>
          </a:blip>
          <a:srcRect/>
          <a:stretch/>
        </p:blipFill>
        <p:spPr>
          <a:xfrm>
            <a:off x="4832400" y="1358878"/>
            <a:ext cx="3999900" cy="300358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ru">
                <a:latin typeface="Times New Roman"/>
                <a:ea typeface="Times New Roman"/>
                <a:cs typeface="Times New Roman"/>
                <a:sym typeface="Times New Roman"/>
              </a:rPr>
              <a:t>Қазақ қоғамының әдет-ғұрып құқығы</a:t>
            </a:r>
            <a:endParaRPr>
              <a:latin typeface="Times New Roman"/>
              <a:ea typeface="Times New Roman"/>
              <a:cs typeface="Times New Roman"/>
              <a:sym typeface="Times New Roman"/>
            </a:endParaRPr>
          </a:p>
        </p:txBody>
      </p:sp>
      <p:sp>
        <p:nvSpPr>
          <p:cNvPr id="113" name="Google Shape;113;p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fontScale="92500"/>
          </a:bodyPr>
          <a:lstStyle/>
          <a:p>
            <a:pPr marL="0" lvl="0" indent="0" algn="just" rtl="0">
              <a:lnSpc>
                <a:spcPct val="115000"/>
              </a:lnSpc>
              <a:spcBef>
                <a:spcPts val="0"/>
              </a:spcBef>
              <a:spcAft>
                <a:spcPts val="1200"/>
              </a:spcAft>
              <a:buSzPct val="117647"/>
              <a:buNone/>
            </a:pPr>
            <a:r>
              <a:rPr lang="ru">
                <a:solidFill>
                  <a:schemeClr val="dk1"/>
                </a:solidFill>
                <a:latin typeface="Times New Roman"/>
                <a:ea typeface="Times New Roman"/>
                <a:cs typeface="Times New Roman"/>
                <a:sym typeface="Times New Roman"/>
              </a:rPr>
              <a:t>Қазақ  қоғамында адат бойынша  сот билігін хан, сұлтандар, билер жүргізді.  Хан мен сұлтанның қарауында  аса маңызды  қылмыстық және азаматтық істер  жатты. Олардың қатарында  барымта, руаралық, ауыларалық даулар,  жер дауы, сұлтандар мен билік басындағылардың  өлімі, сұлтандар арасындағы  даулар болды. Аса маңызды істер  билердің қатысуымен жүрді және  қалың көпшілік алдында өтті. Би өзіне  келген істі қарауға міндетті болды. Биді таңдау талапкердің  қолында болды. Би сотқа жан-жақты дайындалатын. Талапкер мен жауапкер бидің  алдында қамшыларын  тастап, істі қарауға келісім беріп отырды.  Қамшы тастаудың  процессуалдық маңызы  болды. Одан кейін екі жақта   биден  бас тарта алмайтын.Сот ашық түрде екі жақты куәларды  тыңдау арқылы жүрді. Сотқа келмей  қалған жақтың  өкілін бидің зорлап  алдыруға  құқығы болды.</a:t>
            </a:r>
            <a:endParaRPr>
              <a:solidFill>
                <a:schemeClr val="dk1"/>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608</Words>
  <Application>Microsoft Office PowerPoint</Application>
  <PresentationFormat>Экран (16:9)</PresentationFormat>
  <Paragraphs>37</Paragraphs>
  <Slides>10</Slides>
  <Notes>9</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Simple Light</vt:lpstr>
      <vt:lpstr>  Тақырыбы: ХІХғ. екінші жартысындағы Қазақстандағы құқық жүйесі</vt:lpstr>
      <vt:lpstr>Презентация PowerPoint</vt:lpstr>
      <vt:lpstr>Қазақ қоғамының әдет-ғұрып құқығы</vt:lpstr>
      <vt:lpstr>Қазақ қоғамының әдет-ғұрыптарының ерекшеліктері</vt:lpstr>
      <vt:lpstr>Қазақ қоғамының әдет-ғұрып құқығы</vt:lpstr>
      <vt:lpstr>Меншік құқығы</vt:lpstr>
      <vt:lpstr>Міндеткерлік құқық</vt:lpstr>
      <vt:lpstr>Отбасы-неке құқығы</vt:lpstr>
      <vt:lpstr>Мұрагерлік құқық</vt:lpstr>
      <vt:lpstr>Қазақ қоғамының әдет-ғұрып құқығы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Тақырыбы: ХІХғ. екінші жартысындағы Қазақстандағы құқық</dc:title>
  <cp:lastModifiedBy>Пользователь Windows</cp:lastModifiedBy>
  <cp:revision>3</cp:revision>
  <dcterms:modified xsi:type="dcterms:W3CDTF">2021-11-08T12:33:57Z</dcterms:modified>
</cp:coreProperties>
</file>