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av" ContentType="audio/x-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7" r:id="rId1"/>
  </p:sldMasterIdLst>
  <p:notesMasterIdLst>
    <p:notesMasterId r:id="rId26"/>
  </p:notesMasterIdLst>
  <p:sldIdLst>
    <p:sldId id="308" r:id="rId2"/>
    <p:sldId id="309" r:id="rId3"/>
    <p:sldId id="290" r:id="rId4"/>
    <p:sldId id="291" r:id="rId5"/>
    <p:sldId id="292" r:id="rId6"/>
    <p:sldId id="293" r:id="rId7"/>
    <p:sldId id="257" r:id="rId8"/>
    <p:sldId id="258" r:id="rId9"/>
    <p:sldId id="259" r:id="rId10"/>
    <p:sldId id="260" r:id="rId11"/>
    <p:sldId id="261" r:id="rId12"/>
    <p:sldId id="262" r:id="rId13"/>
    <p:sldId id="263" r:id="rId14"/>
    <p:sldId id="294" r:id="rId15"/>
    <p:sldId id="295" r:id="rId16"/>
    <p:sldId id="296" r:id="rId17"/>
    <p:sldId id="297" r:id="rId18"/>
    <p:sldId id="298" r:id="rId19"/>
    <p:sldId id="299" r:id="rId20"/>
    <p:sldId id="300" r:id="rId21"/>
    <p:sldId id="301" r:id="rId22"/>
    <p:sldId id="302" r:id="rId23"/>
    <p:sldId id="307" r:id="rId24"/>
    <p:sldId id="303" r:id="rId25"/>
  </p:sldIdLst>
  <p:sldSz cx="9144000" cy="6858000" type="screen4x3"/>
  <p:notesSz cx="6735763" cy="9869488"/>
  <p:defaultTextStyle>
    <a:defPPr>
      <a:defRPr lang="ru-RU"/>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169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194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Franklin Gothic Book" pitchFamily="34" charset="0"/>
              </a:defRPr>
            </a:lvl1pPr>
          </a:lstStyle>
          <a:p>
            <a:pPr>
              <a:defRPr/>
            </a:pPr>
            <a:endParaRPr lang="ru-RU"/>
          </a:p>
        </p:txBody>
      </p:sp>
      <p:sp>
        <p:nvSpPr>
          <p:cNvPr id="49155" name="Rectangle 3"/>
          <p:cNvSpPr>
            <a:spLocks noGrp="1" noChangeArrowheads="1"/>
          </p:cNvSpPr>
          <p:nvPr>
            <p:ph type="dt" idx="1"/>
          </p:nvPr>
        </p:nvSpPr>
        <p:spPr bwMode="auto">
          <a:xfrm>
            <a:off x="3814763" y="0"/>
            <a:ext cx="2919412"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Franklin Gothic Book" pitchFamily="34" charset="0"/>
              </a:defRPr>
            </a:lvl1pPr>
          </a:lstStyle>
          <a:p>
            <a:pPr>
              <a:defRPr/>
            </a:pPr>
            <a:fld id="{36C31203-2CFA-4F40-A239-59614A6D9709}" type="datetimeFigureOut">
              <a:rPr lang="ru-RU"/>
              <a:pPr>
                <a:defRPr/>
              </a:pPr>
              <a:t>07.11.2022</a:t>
            </a:fld>
            <a:endParaRPr lang="ru-RU"/>
          </a:p>
        </p:txBody>
      </p:sp>
      <p:sp>
        <p:nvSpPr>
          <p:cNvPr id="26628" name="Rectangle 4"/>
          <p:cNvSpPr>
            <a:spLocks noRot="1" noChangeArrowheads="1" noTextEdit="1"/>
          </p:cNvSpPr>
          <p:nvPr>
            <p:ph type="sldImg" idx="2"/>
          </p:nvPr>
        </p:nvSpPr>
        <p:spPr bwMode="auto">
          <a:xfrm>
            <a:off x="900113" y="739775"/>
            <a:ext cx="4935537" cy="3702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7" name="Rectangle 5"/>
          <p:cNvSpPr>
            <a:spLocks noGrp="1" noChangeArrowheads="1"/>
          </p:cNvSpPr>
          <p:nvPr>
            <p:ph type="body" sz="quarter" idx="3"/>
          </p:nvPr>
        </p:nvSpPr>
        <p:spPr bwMode="auto">
          <a:xfrm>
            <a:off x="673100" y="4687888"/>
            <a:ext cx="5389563"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49158" name="Rectangle 6"/>
          <p:cNvSpPr>
            <a:spLocks noGrp="1" noChangeArrowheads="1"/>
          </p:cNvSpPr>
          <p:nvPr>
            <p:ph type="ftr" sz="quarter" idx="4"/>
          </p:nvPr>
        </p:nvSpPr>
        <p:spPr bwMode="auto">
          <a:xfrm>
            <a:off x="0" y="9374188"/>
            <a:ext cx="2919413"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Franklin Gothic Book" pitchFamily="34" charset="0"/>
              </a:defRPr>
            </a:lvl1pPr>
          </a:lstStyle>
          <a:p>
            <a:pPr>
              <a:defRPr/>
            </a:pPr>
            <a:endParaRPr lang="ru-RU"/>
          </a:p>
        </p:txBody>
      </p:sp>
      <p:sp>
        <p:nvSpPr>
          <p:cNvPr id="49159" name="Rectangle 7"/>
          <p:cNvSpPr>
            <a:spLocks noGrp="1" noChangeArrowheads="1"/>
          </p:cNvSpPr>
          <p:nvPr>
            <p:ph type="sldNum" sz="quarter" idx="5"/>
          </p:nvPr>
        </p:nvSpPr>
        <p:spPr bwMode="auto">
          <a:xfrm>
            <a:off x="3814763" y="9374188"/>
            <a:ext cx="2919412" cy="4937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Franklin Gothic Book" panose="020B0503020102020204" pitchFamily="34" charset="0"/>
              </a:defRPr>
            </a:lvl1pPr>
          </a:lstStyle>
          <a:p>
            <a:fld id="{5D506BC0-BC8F-4FAC-8905-2F22AE5C6CE2}" type="slidenum">
              <a:rPr lang="ru-RU" altLang="ru-RU"/>
              <a:pPr/>
              <a:t>‹#›</a:t>
            </a:fld>
            <a:endParaRPr lang="ru-RU"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27B23795-3B64-48C8-AD28-219A867D4A2D}" type="datetime1">
              <a:rPr lang="ru-RU"/>
              <a:pPr>
                <a:defRPr/>
              </a:pPr>
              <a:t>07.11.2022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E9C4BF85-1FFE-4934-AA2A-649A48AF88C3}" type="slidenum">
              <a:rPr lang="ru-RU" altLang="ru-RU"/>
              <a:pPr/>
              <a:t>‹#›</a:t>
            </a:fld>
            <a:endParaRPr lang="ru-RU" altLang="ru-RU"/>
          </a:p>
        </p:txBody>
      </p:sp>
    </p:spTree>
    <p:extLst>
      <p:ext uri="{BB962C8B-B14F-4D97-AF65-F5344CB8AC3E}">
        <p14:creationId xmlns:p14="http://schemas.microsoft.com/office/powerpoint/2010/main" val="1170263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DD00A77-CDB5-454D-928A-9821AFD43BAB}" type="datetime1">
              <a:rPr lang="ru-RU"/>
              <a:pPr>
                <a:defRPr/>
              </a:pPr>
              <a:t>07.11.2022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B12410DB-5006-4258-AB07-78E3E12240BF}" type="slidenum">
              <a:rPr lang="ru-RU" altLang="ru-RU"/>
              <a:pPr/>
              <a:t>‹#›</a:t>
            </a:fld>
            <a:endParaRPr lang="ru-RU" altLang="ru-RU"/>
          </a:p>
        </p:txBody>
      </p:sp>
    </p:spTree>
    <p:extLst>
      <p:ext uri="{BB962C8B-B14F-4D97-AF65-F5344CB8AC3E}">
        <p14:creationId xmlns:p14="http://schemas.microsoft.com/office/powerpoint/2010/main" val="3086264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290FF452-C733-4FBE-9035-5B3D2F7C544B}" type="datetime1">
              <a:rPr lang="ru-RU"/>
              <a:pPr>
                <a:defRPr/>
              </a:pPr>
              <a:t>07.11.2022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473940E3-2352-4327-B5FE-B015B7EF1C0A}" type="slidenum">
              <a:rPr lang="ru-RU" altLang="ru-RU"/>
              <a:pPr/>
              <a:t>‹#›</a:t>
            </a:fld>
            <a:endParaRPr lang="ru-RU" altLang="ru-RU"/>
          </a:p>
        </p:txBody>
      </p:sp>
    </p:spTree>
    <p:extLst>
      <p:ext uri="{BB962C8B-B14F-4D97-AF65-F5344CB8AC3E}">
        <p14:creationId xmlns:p14="http://schemas.microsoft.com/office/powerpoint/2010/main" val="3840298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B8BEE910-7F36-42FC-8A73-23CF9F76EB10}" type="datetime1">
              <a:rPr lang="ru-RU"/>
              <a:pPr>
                <a:defRPr/>
              </a:pPr>
              <a:t>07.11.2022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fld id="{330B9ACD-B14C-4251-A7E0-82F1A910404F}" type="slidenum">
              <a:rPr lang="ru-RU" altLang="ru-RU"/>
              <a:pPr/>
              <a:t>‹#›</a:t>
            </a:fld>
            <a:endParaRPr lang="ru-RU" altLang="ru-RU"/>
          </a:p>
        </p:txBody>
      </p:sp>
    </p:spTree>
    <p:extLst>
      <p:ext uri="{BB962C8B-B14F-4D97-AF65-F5344CB8AC3E}">
        <p14:creationId xmlns:p14="http://schemas.microsoft.com/office/powerpoint/2010/main" val="2489929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54B55A57-AA11-4B53-8D60-A01858007D9F}" type="datetime1">
              <a:rPr lang="ru-RU"/>
              <a:pPr>
                <a:defRPr/>
              </a:pPr>
              <a:t>07.11.2022</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fld id="{8E33A559-7E8D-48D0-94C0-1E4E2A2DA449}" type="slidenum">
              <a:rPr lang="ru-RU" altLang="ru-RU"/>
              <a:pPr/>
              <a:t>‹#›</a:t>
            </a:fld>
            <a:endParaRPr lang="ru-RU" altLang="ru-RU"/>
          </a:p>
        </p:txBody>
      </p:sp>
    </p:spTree>
    <p:extLst>
      <p:ext uri="{BB962C8B-B14F-4D97-AF65-F5344CB8AC3E}">
        <p14:creationId xmlns:p14="http://schemas.microsoft.com/office/powerpoint/2010/main" val="1685897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EA4094A4-5093-4B0E-A1D2-8AB8F0E3862A}" type="datetime1">
              <a:rPr lang="ru-RU"/>
              <a:pPr>
                <a:defRPr/>
              </a:pPr>
              <a:t>07.11.2022</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fld id="{54E60DE9-BD08-4C01-B0D2-C6AEB41F4425}" type="slidenum">
              <a:rPr lang="ru-RU" altLang="ru-RU"/>
              <a:pPr/>
              <a:t>‹#›</a:t>
            </a:fld>
            <a:endParaRPr lang="ru-RU" altLang="ru-RU"/>
          </a:p>
        </p:txBody>
      </p:sp>
    </p:spTree>
    <p:extLst>
      <p:ext uri="{BB962C8B-B14F-4D97-AF65-F5344CB8AC3E}">
        <p14:creationId xmlns:p14="http://schemas.microsoft.com/office/powerpoint/2010/main" val="282268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00A0E59A-D7E1-4887-BD92-42A262347FC8}" type="datetime1">
              <a:rPr lang="ru-RU"/>
              <a:pPr>
                <a:defRPr/>
              </a:pPr>
              <a:t>07.11.2022</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fld id="{7B04BDA0-E6ED-4114-8F6B-CE6B1B2ED5D8}" type="slidenum">
              <a:rPr lang="ru-RU" altLang="ru-RU"/>
              <a:pPr/>
              <a:t>‹#›</a:t>
            </a:fld>
            <a:endParaRPr lang="ru-RU" altLang="ru-RU"/>
          </a:p>
        </p:txBody>
      </p:sp>
    </p:spTree>
    <p:extLst>
      <p:ext uri="{BB962C8B-B14F-4D97-AF65-F5344CB8AC3E}">
        <p14:creationId xmlns:p14="http://schemas.microsoft.com/office/powerpoint/2010/main" val="134394060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DDDCCAC5-F4ED-4D86-AB5B-E9BAA3E9583B}" type="datetime1">
              <a:rPr lang="ru-RU"/>
              <a:pPr>
                <a:defRPr/>
              </a:pPr>
              <a:t>07.11.2022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fld id="{4BBC62E7-6762-43CC-A915-B3E6EFE6FF9B}" type="slidenum">
              <a:rPr lang="ru-RU" altLang="ru-RU"/>
              <a:pPr/>
              <a:t>‹#›</a:t>
            </a:fld>
            <a:endParaRPr lang="ru-RU" altLang="ru-RU"/>
          </a:p>
        </p:txBody>
      </p:sp>
    </p:spTree>
    <p:extLst>
      <p:ext uri="{BB962C8B-B14F-4D97-AF65-F5344CB8AC3E}">
        <p14:creationId xmlns:p14="http://schemas.microsoft.com/office/powerpoint/2010/main" val="1101165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3B7B2F50-1D02-4EF2-A8C2-2521F5A9C392}" type="datetime1">
              <a:rPr lang="ru-RU"/>
              <a:pPr>
                <a:defRPr/>
              </a:pPr>
              <a:t>07.11.2022</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fld id="{9E601358-467A-41B2-B239-E0F1C9C167E2}" type="slidenum">
              <a:rPr lang="ru-RU" altLang="ru-RU"/>
              <a:pPr/>
              <a:t>‹#›</a:t>
            </a:fld>
            <a:endParaRPr lang="ru-RU" altLang="ru-RU"/>
          </a:p>
        </p:txBody>
      </p:sp>
    </p:spTree>
    <p:extLst>
      <p:ext uri="{BB962C8B-B14F-4D97-AF65-F5344CB8AC3E}">
        <p14:creationId xmlns:p14="http://schemas.microsoft.com/office/powerpoint/2010/main" val="2137116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8A50221-2908-42A5-860B-C0FCA9237605}" type="datetime1">
              <a:rPr lang="ru-RU"/>
              <a:pPr>
                <a:defRPr/>
              </a:pPr>
              <a:t>07.11.2022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C396EBE5-35CF-4DBA-80E4-A22AFB9B5915}" type="slidenum">
              <a:rPr lang="ru-RU" altLang="ru-RU"/>
              <a:pPr/>
              <a:t>‹#›</a:t>
            </a:fld>
            <a:endParaRPr lang="ru-RU" altLang="ru-RU"/>
          </a:p>
        </p:txBody>
      </p:sp>
    </p:spTree>
    <p:extLst>
      <p:ext uri="{BB962C8B-B14F-4D97-AF65-F5344CB8AC3E}">
        <p14:creationId xmlns:p14="http://schemas.microsoft.com/office/powerpoint/2010/main" val="2887683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AEC53D7C-E105-4D33-8DD6-D58BEED1D8E0}" type="datetime1">
              <a:rPr lang="ru-RU"/>
              <a:pPr>
                <a:defRPr/>
              </a:pPr>
              <a:t>07.11.2022</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21090F03-61C4-4B35-8135-BB28DF57C1C5}" type="slidenum">
              <a:rPr lang="ru-RU" altLang="ru-RU"/>
              <a:pPr/>
              <a:t>‹#›</a:t>
            </a:fld>
            <a:endParaRPr lang="ru-RU" altLang="ru-RU"/>
          </a:p>
        </p:txBody>
      </p:sp>
    </p:spTree>
    <p:extLst>
      <p:ext uri="{BB962C8B-B14F-4D97-AF65-F5344CB8AC3E}">
        <p14:creationId xmlns:p14="http://schemas.microsoft.com/office/powerpoint/2010/main" val="3314560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76F5123D-2510-4EB2-9AC4-8635ACC35226}" type="datetime1">
              <a:rPr lang="ru-RU"/>
              <a:pPr>
                <a:defRPr/>
              </a:pPr>
              <a:t>07.11.2022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16C7FFBE-A06C-4BF9-B7EE-C21A3F2E2E9B}"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 Id="rId9"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kk.wikipedia.org/wiki/%D0%9B%D0%B0%D1%82%D1%8B%D0%BD_%D1%82%D1%96%D0%BB%D1%96"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Рисунок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00900" y="136525"/>
            <a:ext cx="1849438"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extBox 5"/>
          <p:cNvSpPr txBox="1">
            <a:spLocks noChangeArrowheads="1"/>
          </p:cNvSpPr>
          <p:nvPr/>
        </p:nvSpPr>
        <p:spPr bwMode="auto">
          <a:xfrm>
            <a:off x="1006475" y="136525"/>
            <a:ext cx="61944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altLang="ru-RU" sz="2400" b="1">
                <a:solidFill>
                  <a:srgbClr val="000000"/>
                </a:solidFill>
                <a:latin typeface="Times New Roman" panose="02020603050405020304" pitchFamily="18" charset="0"/>
                <a:cs typeface="Times New Roman" panose="02020603050405020304" pitchFamily="18" charset="0"/>
              </a:rPr>
              <a:t>М.Өтемісов атындағы Батыс Қазақстан университеті</a:t>
            </a:r>
          </a:p>
          <a:p>
            <a:pPr algn="ctr" eaLnBrk="1" hangingPunct="1"/>
            <a:r>
              <a:rPr lang="kk-KZ" altLang="ru-RU" sz="2400">
                <a:solidFill>
                  <a:srgbClr val="000000"/>
                </a:solidFill>
                <a:latin typeface="Times New Roman" panose="02020603050405020304" pitchFamily="18" charset="0"/>
                <a:cs typeface="Times New Roman" panose="02020603050405020304" pitchFamily="18" charset="0"/>
              </a:rPr>
              <a:t>Жаратылыстану-география факультеті</a:t>
            </a:r>
            <a:endParaRPr lang="ru-RU" altLang="ru-RU" sz="2400">
              <a:solidFill>
                <a:srgbClr val="000000"/>
              </a:solidFill>
              <a:latin typeface="Times New Roman" panose="02020603050405020304" pitchFamily="18" charset="0"/>
              <a:cs typeface="Times New Roman" panose="02020603050405020304" pitchFamily="18" charset="0"/>
            </a:endParaRPr>
          </a:p>
        </p:txBody>
      </p:sp>
      <p:sp>
        <p:nvSpPr>
          <p:cNvPr id="2052" name="TextBox 6"/>
          <p:cNvSpPr txBox="1">
            <a:spLocks noChangeArrowheads="1"/>
          </p:cNvSpPr>
          <p:nvPr/>
        </p:nvSpPr>
        <p:spPr bwMode="auto">
          <a:xfrm>
            <a:off x="5405438" y="1997075"/>
            <a:ext cx="2159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kk-KZ" altLang="ru-RU" sz="2000">
                <a:solidFill>
                  <a:srgbClr val="000000"/>
                </a:solidFill>
                <a:latin typeface="Times New Roman" panose="02020603050405020304" pitchFamily="18" charset="0"/>
                <a:cs typeface="Times New Roman" panose="02020603050405020304" pitchFamily="18" charset="0"/>
              </a:rPr>
              <a:t>Биология және экология кафедрасы</a:t>
            </a:r>
            <a:endParaRPr lang="ru-RU" altLang="ru-RU" sz="2000">
              <a:solidFill>
                <a:srgbClr val="000000"/>
              </a:solidFill>
              <a:latin typeface="Times New Roman" panose="02020603050405020304" pitchFamily="18" charset="0"/>
              <a:cs typeface="Times New Roman" panose="02020603050405020304" pitchFamily="18" charset="0"/>
            </a:endParaRPr>
          </a:p>
        </p:txBody>
      </p:sp>
      <p:sp>
        <p:nvSpPr>
          <p:cNvPr id="2053" name="TextBox 8"/>
          <p:cNvSpPr txBox="1">
            <a:spLocks noChangeArrowheads="1"/>
          </p:cNvSpPr>
          <p:nvPr/>
        </p:nvSpPr>
        <p:spPr bwMode="auto">
          <a:xfrm>
            <a:off x="4270375" y="4297363"/>
            <a:ext cx="41894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kk-KZ" altLang="ru-RU" b="1">
                <a:solidFill>
                  <a:srgbClr val="000000"/>
                </a:solidFill>
                <a:latin typeface="Times New Roman" panose="02020603050405020304" pitchFamily="18" charset="0"/>
                <a:cs typeface="Times New Roman" panose="02020603050405020304" pitchFamily="18" charset="0"/>
              </a:rPr>
              <a:t>Оқытушы: </a:t>
            </a:r>
            <a:r>
              <a:rPr lang="kk-KZ" altLang="ru-RU">
                <a:solidFill>
                  <a:srgbClr val="000000"/>
                </a:solidFill>
                <a:latin typeface="Times New Roman" panose="02020603050405020304" pitchFamily="18" charset="0"/>
                <a:cs typeface="Times New Roman" panose="02020603050405020304" pitchFamily="18" charset="0"/>
              </a:rPr>
              <a:t>философия</a:t>
            </a:r>
            <a:r>
              <a:rPr lang="ru-RU" altLang="ru-RU">
                <a:solidFill>
                  <a:srgbClr val="000000"/>
                </a:solidFill>
                <a:latin typeface="Times New Roman" panose="02020603050405020304" pitchFamily="18" charset="0"/>
                <a:cs typeface="Times New Roman" panose="02020603050405020304" pitchFamily="18" charset="0"/>
              </a:rPr>
              <a:t> д</a:t>
            </a:r>
            <a:r>
              <a:rPr lang="kk-KZ" altLang="ru-RU">
                <a:solidFill>
                  <a:srgbClr val="000000"/>
                </a:solidFill>
                <a:latin typeface="Times New Roman" panose="02020603050405020304" pitchFamily="18" charset="0"/>
                <a:cs typeface="Times New Roman" panose="02020603050405020304" pitchFamily="18" charset="0"/>
              </a:rPr>
              <a:t>окторы </a:t>
            </a:r>
            <a:r>
              <a:rPr lang="en-US" altLang="ru-RU">
                <a:solidFill>
                  <a:srgbClr val="000000"/>
                </a:solidFill>
                <a:latin typeface="Times New Roman" panose="02020603050405020304" pitchFamily="18" charset="0"/>
                <a:cs typeface="Times New Roman" panose="02020603050405020304" pitchFamily="18" charset="0"/>
              </a:rPr>
              <a:t>PhD</a:t>
            </a:r>
            <a:endParaRPr lang="kk-KZ" altLang="ru-RU">
              <a:solidFill>
                <a:srgbClr val="000000"/>
              </a:solidFill>
              <a:latin typeface="Times New Roman" panose="02020603050405020304" pitchFamily="18" charset="0"/>
              <a:cs typeface="Times New Roman" panose="02020603050405020304" pitchFamily="18" charset="0"/>
            </a:endParaRPr>
          </a:p>
          <a:p>
            <a:pPr eaLnBrk="1" hangingPunct="1"/>
            <a:r>
              <a:rPr lang="kk-KZ" altLang="ru-RU">
                <a:solidFill>
                  <a:srgbClr val="000000"/>
                </a:solidFill>
                <a:latin typeface="Times New Roman" panose="02020603050405020304" pitchFamily="18" charset="0"/>
                <a:cs typeface="Times New Roman" panose="02020603050405020304" pitchFamily="18" charset="0"/>
              </a:rPr>
              <a:t>                         </a:t>
            </a:r>
            <a:r>
              <a:rPr lang="en-US" altLang="ru-RU">
                <a:solidFill>
                  <a:srgbClr val="000000"/>
                </a:solidFill>
                <a:latin typeface="Times New Roman" panose="02020603050405020304" pitchFamily="18" charset="0"/>
                <a:cs typeface="Times New Roman" panose="02020603050405020304" pitchFamily="18" charset="0"/>
              </a:rPr>
              <a:t>     </a:t>
            </a:r>
            <a:r>
              <a:rPr lang="kk-KZ" altLang="ru-RU">
                <a:solidFill>
                  <a:srgbClr val="000000"/>
                </a:solidFill>
                <a:latin typeface="Times New Roman" panose="02020603050405020304" pitchFamily="18" charset="0"/>
                <a:cs typeface="Times New Roman" panose="02020603050405020304" pitchFamily="18" charset="0"/>
              </a:rPr>
              <a:t>Кожагалиева Р.Ж</a:t>
            </a:r>
            <a:endParaRPr lang="ru-RU" altLang="ru-RU">
              <a:solidFill>
                <a:srgbClr val="000000"/>
              </a:solidFill>
              <a:latin typeface="Times New Roman" panose="02020603050405020304" pitchFamily="18" charset="0"/>
              <a:cs typeface="Times New Roman" panose="02020603050405020304" pitchFamily="18" charset="0"/>
            </a:endParaRPr>
          </a:p>
        </p:txBody>
      </p:sp>
      <p:sp>
        <p:nvSpPr>
          <p:cNvPr id="2054" name="TextBox 9"/>
          <p:cNvSpPr txBox="1">
            <a:spLocks noChangeArrowheads="1"/>
          </p:cNvSpPr>
          <p:nvPr/>
        </p:nvSpPr>
        <p:spPr bwMode="auto">
          <a:xfrm>
            <a:off x="3379788" y="6184900"/>
            <a:ext cx="17827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kk-KZ" altLang="ru-RU">
                <a:solidFill>
                  <a:srgbClr val="000000"/>
                </a:solidFill>
                <a:latin typeface="Times New Roman" panose="02020603050405020304" pitchFamily="18" charset="0"/>
                <a:cs typeface="Times New Roman" panose="02020603050405020304" pitchFamily="18" charset="0"/>
              </a:rPr>
              <a:t>Орал, 2022</a:t>
            </a:r>
            <a:endParaRPr lang="ru-RU" altLang="ru-RU">
              <a:solidFill>
                <a:srgbClr val="000000"/>
              </a:solidFill>
              <a:latin typeface="Times New Roman" panose="02020603050405020304" pitchFamily="18" charset="0"/>
              <a:cs typeface="Times New Roman" panose="02020603050405020304" pitchFamily="18" charset="0"/>
            </a:endParaRPr>
          </a:p>
        </p:txBody>
      </p:sp>
      <p:sp>
        <p:nvSpPr>
          <p:cNvPr id="2055" name="TextBox 1"/>
          <p:cNvSpPr txBox="1">
            <a:spLocks noChangeArrowheads="1"/>
          </p:cNvSpPr>
          <p:nvPr/>
        </p:nvSpPr>
        <p:spPr bwMode="auto">
          <a:xfrm>
            <a:off x="3059113" y="3197225"/>
            <a:ext cx="2862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b="1">
                <a:latin typeface="Times New Roman" panose="02020603050405020304" pitchFamily="18" charset="0"/>
                <a:cs typeface="Times New Roman" panose="02020603050405020304" pitchFamily="18" charset="0"/>
              </a:rPr>
              <a:t>Биологияға кіріспе</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Прямоугольник 1"/>
          <p:cNvSpPr>
            <a:spLocks noChangeArrowheads="1"/>
          </p:cNvSpPr>
          <p:nvPr/>
        </p:nvSpPr>
        <p:spPr bwMode="auto">
          <a:xfrm>
            <a:off x="900113" y="549275"/>
            <a:ext cx="734377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altLang="ru-RU" sz="2400" b="1">
                <a:latin typeface="Times New Roman" panose="02020603050405020304" pitchFamily="18" charset="0"/>
                <a:cs typeface="Times New Roman" panose="02020603050405020304" pitchFamily="18" charset="0"/>
              </a:rPr>
              <a:t>Тақырыбы:  Өсімдіктер дүниесі</a:t>
            </a:r>
            <a:endParaRPr lang="ru-RU" altLang="ru-RU" sz="2400" b="1">
              <a:latin typeface="Times New Roman" panose="02020603050405020304" pitchFamily="18" charset="0"/>
              <a:cs typeface="Times New Roman" panose="02020603050405020304" pitchFamily="18" charset="0"/>
            </a:endParaRPr>
          </a:p>
          <a:p>
            <a:pPr eaLnBrk="1" hangingPunct="1"/>
            <a:endParaRPr lang="kk-KZ" altLang="ru-RU" sz="2400">
              <a:latin typeface="Times New Roman" panose="02020603050405020304" pitchFamily="18" charset="0"/>
              <a:cs typeface="Times New Roman" panose="02020603050405020304" pitchFamily="18" charset="0"/>
            </a:endParaRPr>
          </a:p>
          <a:p>
            <a:pPr eaLnBrk="1" hangingPunct="1"/>
            <a:endParaRPr lang="kk-KZ" altLang="ru-RU" sz="2400">
              <a:latin typeface="Times New Roman" panose="02020603050405020304" pitchFamily="18" charset="0"/>
              <a:cs typeface="Times New Roman" panose="02020603050405020304" pitchFamily="18" charset="0"/>
            </a:endParaRPr>
          </a:p>
          <a:p>
            <a:pPr eaLnBrk="1" hangingPunct="1"/>
            <a:endParaRPr lang="kk-KZ" altLang="ru-RU" sz="2400">
              <a:latin typeface="Times New Roman" panose="02020603050405020304" pitchFamily="18" charset="0"/>
              <a:cs typeface="Times New Roman" panose="02020603050405020304" pitchFamily="18" charset="0"/>
            </a:endParaRPr>
          </a:p>
          <a:p>
            <a:pPr eaLnBrk="1" hangingPunct="1"/>
            <a:r>
              <a:rPr lang="kk-KZ" altLang="ru-RU" sz="2400">
                <a:latin typeface="Times New Roman" panose="02020603050405020304" pitchFamily="18" charset="0"/>
                <a:cs typeface="Times New Roman" panose="02020603050405020304" pitchFamily="18" charset="0"/>
              </a:rPr>
              <a:t>1. Өсімдіктер дүниесінің негізгі бөлімдері</a:t>
            </a:r>
          </a:p>
          <a:p>
            <a:pPr eaLnBrk="1" hangingPunct="1"/>
            <a:r>
              <a:rPr lang="kk-KZ" altLang="ru-RU" sz="2400">
                <a:latin typeface="Times New Roman" panose="02020603050405020304" pitchFamily="18" charset="0"/>
                <a:cs typeface="Times New Roman" panose="02020603050405020304" pitchFamily="18" charset="0"/>
              </a:rPr>
              <a:t>2. Өсімдіктерді жіктеу</a:t>
            </a:r>
            <a:endParaRPr lang="ru-RU" altLang="ru-RU" sz="28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2"/>
          <p:cNvSpPr>
            <a:spLocks noGrp="1"/>
          </p:cNvSpPr>
          <p:nvPr>
            <p:ph type="ctrTitle"/>
          </p:nvPr>
        </p:nvSpPr>
        <p:spPr>
          <a:xfrm>
            <a:off x="971600" y="116632"/>
            <a:ext cx="7416824" cy="720080"/>
          </a:xfrm>
        </p:spPr>
        <p:style>
          <a:lnRef idx="2">
            <a:schemeClr val="accent4">
              <a:shade val="50000"/>
            </a:schemeClr>
          </a:lnRef>
          <a:fillRef idx="1">
            <a:schemeClr val="accent4"/>
          </a:fillRef>
          <a:effectRef idx="0">
            <a:schemeClr val="accent4"/>
          </a:effectRef>
          <a:fontRef idx="minor">
            <a:schemeClr val="lt1"/>
          </a:fontRef>
        </p:style>
        <p:txBody>
          <a:bodyPr rtlCol="0">
            <a:normAutofit/>
            <a:scene3d>
              <a:camera prst="orthographicFront"/>
              <a:lightRig rig="glow" dir="tl">
                <a:rot lat="0" lon="0" rev="5400000"/>
              </a:lightRig>
            </a:scene3d>
            <a:sp3d contourW="12700">
              <a:bevelT w="25400" h="25400"/>
              <a:contourClr>
                <a:schemeClr val="accent6">
                  <a:shade val="73000"/>
                </a:schemeClr>
              </a:contourClr>
            </a:sp3d>
          </a:bodyPr>
          <a:lstStyle/>
          <a:p>
            <a:pPr marL="182880" fontAlgn="auto">
              <a:spcAft>
                <a:spcPts val="0"/>
              </a:spcAft>
              <a:defRPr/>
            </a:pPr>
            <a:r>
              <a:rPr lang="kk-KZ" altLang="zh-CN" sz="2800" dirty="0" smtClean="0">
                <a:ln w="11430"/>
                <a:solidFill>
                  <a:schemeClr val="tx1"/>
                </a:solidFill>
                <a:effectLst>
                  <a:outerShdw blurRad="80000" dist="40000" dir="5040000" algn="tl">
                    <a:srgbClr val="000000">
                      <a:alpha val="30000"/>
                    </a:srgbClr>
                  </a:outerShdw>
                </a:effectLst>
                <a:latin typeface="Times New Roman" pitchFamily="18" charset="0"/>
                <a:cs typeface="Times New Roman" pitchFamily="18" charset="0"/>
              </a:rPr>
              <a:t>Өсімдіктер дүниесінің негізгі бөлімдері</a:t>
            </a:r>
            <a:endParaRPr lang="zh-CN" altLang="en-US" sz="2800" dirty="0">
              <a:ln w="11430"/>
              <a:solidFill>
                <a:schemeClr val="tx1"/>
              </a:solidFill>
              <a:effectLst>
                <a:outerShdw blurRad="80000" dist="40000" dir="5040000" algn="tl">
                  <a:srgbClr val="000000">
                    <a:alpha val="30000"/>
                  </a:srgbClr>
                </a:outerShdw>
              </a:effectLst>
              <a:latin typeface="Times New Roman" pitchFamily="18" charset="0"/>
              <a:cs typeface="Times New Roman" pitchFamily="18" charset="0"/>
            </a:endParaRPr>
          </a:p>
        </p:txBody>
      </p:sp>
      <p:sp>
        <p:nvSpPr>
          <p:cNvPr id="5" name="Номер слайда 14"/>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F3AE086-0C08-49C4-8F4C-4210FD709000}" type="slidenum">
              <a:rPr lang="ru-RU" altLang="ru-RU">
                <a:solidFill>
                  <a:srgbClr val="898989"/>
                </a:solidFill>
              </a:rPr>
              <a:pPr eaLnBrk="1" hangingPunct="1"/>
              <a:t>3</a:t>
            </a:fld>
            <a:endParaRPr lang="ru-RU" altLang="ru-RU">
              <a:solidFill>
                <a:srgbClr val="898989"/>
              </a:solidFill>
            </a:endParaRPr>
          </a:p>
        </p:txBody>
      </p:sp>
      <p:graphicFrame>
        <p:nvGraphicFramePr>
          <p:cNvPr id="4100" name="Object 10"/>
          <p:cNvGraphicFramePr>
            <a:graphicFrameLocks noChangeAspect="1"/>
          </p:cNvGraphicFramePr>
          <p:nvPr/>
        </p:nvGraphicFramePr>
        <p:xfrm>
          <a:off x="228600" y="6704013"/>
          <a:ext cx="5648325" cy="2686050"/>
        </p:xfrm>
        <a:graphic>
          <a:graphicData uri="http://schemas.openxmlformats.org/presentationml/2006/ole">
            <mc:AlternateContent xmlns:mc="http://schemas.openxmlformats.org/markup-compatibility/2006">
              <mc:Choice xmlns:v="urn:schemas-microsoft-com:vml" Requires="v">
                <p:oleObj spid="_x0000_s4118" name="Диаграмма" r:id="rId4" imgW="5648503" imgH="2686157" progId="MSGraph.Chart.8">
                  <p:embed followColorScheme="full"/>
                </p:oleObj>
              </mc:Choice>
              <mc:Fallback>
                <p:oleObj name="Диаграмма" r:id="rId4" imgW="5648503" imgH="2686157" progId="MSGraph.Chart.8">
                  <p:embed followColorScheme="full"/>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6704013"/>
                        <a:ext cx="5648325" cy="2686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矩形 12"/>
          <p:cNvSpPr/>
          <p:nvPr/>
        </p:nvSpPr>
        <p:spPr>
          <a:xfrm>
            <a:off x="468313" y="1052513"/>
            <a:ext cx="8207375" cy="46196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a:spAutoFit/>
          </a:bodyPr>
          <a:lstStyle/>
          <a:p>
            <a:pPr algn="ctr">
              <a:defRPr/>
            </a:pPr>
            <a:r>
              <a:rPr lang="kk-KZ" altLang="zh-CN" sz="2400" b="1" dirty="0">
                <a:latin typeface="Times New Roman" pitchFamily="18" charset="0"/>
                <a:cs typeface="Times New Roman" pitchFamily="18" charset="0"/>
              </a:rPr>
              <a:t>Өсімдіктерге тән ортақ белгілер</a:t>
            </a:r>
            <a:endParaRPr lang="zh-CN" altLang="en-US" sz="2400" dirty="0"/>
          </a:p>
        </p:txBody>
      </p:sp>
      <p:sp>
        <p:nvSpPr>
          <p:cNvPr id="8" name="矩形 14"/>
          <p:cNvSpPr/>
          <p:nvPr/>
        </p:nvSpPr>
        <p:spPr>
          <a:xfrm>
            <a:off x="251520" y="1891869"/>
            <a:ext cx="2880320" cy="304698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a:spAutoFit/>
          </a:bodyPr>
          <a:lstStyle/>
          <a:p>
            <a:pPr>
              <a:defRPr/>
            </a:pPr>
            <a:r>
              <a:rPr lang="kk-KZ" altLang="zh-CN" sz="2400" b="1" i="1" dirty="0">
                <a:latin typeface="Times New Roman" pitchFamily="18" charset="0"/>
                <a:cs typeface="Times New Roman" pitchFamily="18" charset="0"/>
              </a:rPr>
              <a:t>Барлық тірі ағзалар сияқты өсімдіктер зат алмасу, қоректену, тынысалу, көбею, тітіркену үрдістеріне қатынасады.</a:t>
            </a:r>
            <a:endParaRPr lang="zh-CN" altLang="en-US" sz="2400" b="1" i="1" dirty="0"/>
          </a:p>
        </p:txBody>
      </p:sp>
      <p:sp>
        <p:nvSpPr>
          <p:cNvPr id="9" name="矩形 17"/>
          <p:cNvSpPr/>
          <p:nvPr/>
        </p:nvSpPr>
        <p:spPr>
          <a:xfrm>
            <a:off x="6292144" y="1891869"/>
            <a:ext cx="2520280" cy="261610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5"/>
          </a:lnRef>
          <a:fillRef idx="1">
            <a:schemeClr val="lt1"/>
          </a:fillRef>
          <a:effectRef idx="0">
            <a:schemeClr val="accent5"/>
          </a:effectRef>
          <a:fontRef idx="minor">
            <a:schemeClr val="dk1"/>
          </a:fontRef>
        </p:style>
        <p:txBody>
          <a:bodyPr>
            <a:spAutoFit/>
          </a:bodyPr>
          <a:lstStyle/>
          <a:p>
            <a:pPr>
              <a:defRPr/>
            </a:pPr>
            <a:r>
              <a:rPr lang="kk-KZ" altLang="zh-CN" sz="2400" b="1" i="1" dirty="0">
                <a:latin typeface="Times New Roman" pitchFamily="18" charset="0"/>
                <a:cs typeface="Times New Roman" pitchFamily="18" charset="0"/>
              </a:rPr>
              <a:t>Өсімдіктердің көпшілігінде  түзуші, жабын, тірек,  өткізгіш, бөліп шығарушы ұлпалар болады.</a:t>
            </a:r>
          </a:p>
          <a:p>
            <a:pPr>
              <a:defRPr/>
            </a:pPr>
            <a:endParaRPr lang="zh-CN" altLang="en-US" sz="2000" b="1" i="1" dirty="0">
              <a:latin typeface="Times New Roman" pitchFamily="18" charset="0"/>
              <a:cs typeface="Times New Roman" pitchFamily="18" charset="0"/>
            </a:endParaRPr>
          </a:p>
        </p:txBody>
      </p:sp>
      <p:sp>
        <p:nvSpPr>
          <p:cNvPr id="10" name="矩形 18"/>
          <p:cNvSpPr/>
          <p:nvPr/>
        </p:nvSpPr>
        <p:spPr>
          <a:xfrm>
            <a:off x="6372201" y="4701624"/>
            <a:ext cx="2520280" cy="132343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a:spAutoFit/>
          </a:bodyPr>
          <a:lstStyle/>
          <a:p>
            <a:pPr>
              <a:defRPr/>
            </a:pPr>
            <a:r>
              <a:rPr lang="kk-KZ" altLang="zh-CN" sz="2000" b="1" i="1" dirty="0">
                <a:latin typeface="Times New Roman" pitchFamily="18" charset="0"/>
                <a:cs typeface="Times New Roman" pitchFamily="18" charset="0"/>
              </a:rPr>
              <a:t>Жоғарғы сатыдағы өсімдіктердің  сабағы, жапырығы, тамыры бар.</a:t>
            </a:r>
            <a:endParaRPr lang="zh-CN" altLang="en-US" sz="2000" b="1" i="1" dirty="0">
              <a:latin typeface="Times New Roman" pitchFamily="18" charset="0"/>
              <a:cs typeface="Times New Roman" pitchFamily="18" charset="0"/>
            </a:endParaRPr>
          </a:p>
        </p:txBody>
      </p:sp>
      <p:sp>
        <p:nvSpPr>
          <p:cNvPr id="11" name="矩形 19"/>
          <p:cNvSpPr/>
          <p:nvPr/>
        </p:nvSpPr>
        <p:spPr>
          <a:xfrm>
            <a:off x="423021" y="5517232"/>
            <a:ext cx="5409120" cy="83099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minor">
            <a:schemeClr val="dk1"/>
          </a:fontRef>
        </p:style>
        <p:txBody>
          <a:bodyPr>
            <a:spAutoFit/>
          </a:bodyPr>
          <a:lstStyle/>
          <a:p>
            <a:pPr>
              <a:defRPr/>
            </a:pPr>
            <a:r>
              <a:rPr lang="kk-KZ" altLang="zh-CN" sz="2400" b="1" i="1" dirty="0">
                <a:latin typeface="Times New Roman" pitchFamily="18" charset="0"/>
                <a:cs typeface="Times New Roman" pitchFamily="18" charset="0"/>
              </a:rPr>
              <a:t>Өсімдіктер тіршілігінің соңына дейін үздіксіз өсе береді.</a:t>
            </a:r>
            <a:endParaRPr lang="zh-CN" altLang="en-US" sz="2400" b="1" i="1" dirty="0">
              <a:latin typeface="Times New Roman" pitchFamily="18" charset="0"/>
              <a:cs typeface="Times New Roman" pitchFamily="18" charset="0"/>
            </a:endParaRPr>
          </a:p>
        </p:txBody>
      </p:sp>
      <p:pic>
        <p:nvPicPr>
          <p:cNvPr id="12" name="Picture 5"/>
          <p:cNvPicPr>
            <a:picLocks noChangeAspect="1" noChangeArrowheads="1"/>
          </p:cNvPicPr>
          <p:nvPr/>
        </p:nvPicPr>
        <p:blipFill>
          <a:blip r:embed="rId6" cstate="print">
            <a:extLst/>
          </a:blip>
          <a:srcRect/>
          <a:stretch>
            <a:fillRect/>
          </a:stretch>
        </p:blipFill>
        <p:spPr bwMode="auto">
          <a:xfrm>
            <a:off x="3473148" y="2203830"/>
            <a:ext cx="2358993" cy="309050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p:spPr>
      </p:pic>
      <p:sp>
        <p:nvSpPr>
          <p:cNvPr id="13" name="TextBox 12"/>
          <p:cNvSpPr txBox="1"/>
          <p:nvPr/>
        </p:nvSpPr>
        <p:spPr>
          <a:xfrm>
            <a:off x="3350509" y="1744859"/>
            <a:ext cx="2604270" cy="40011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a:spAutoFit/>
          </a:bodyPr>
          <a:lstStyle/>
          <a:p>
            <a:pPr>
              <a:defRPr/>
            </a:pPr>
            <a:r>
              <a:rPr lang="kk-KZ" altLang="zh-CN" sz="2000" b="1" dirty="0">
                <a:latin typeface="Times New Roman" pitchFamily="18" charset="0"/>
                <a:cs typeface="Times New Roman" pitchFamily="18" charset="0"/>
              </a:rPr>
              <a:t>Жасушадан тұрады</a:t>
            </a:r>
            <a:endParaRPr lang="zh-CN" altLang="en-US" sz="2000" b="1" dirty="0">
              <a:latin typeface="Times New Roman" pitchFamily="18" charset="0"/>
              <a:cs typeface="Times New Roman" pitchFamily="18" charset="0"/>
            </a:endParaRPr>
          </a:p>
        </p:txBody>
      </p:sp>
    </p:spTree>
  </p:cSld>
  <p:clrMapOvr>
    <a:masterClrMapping/>
  </p:clrMapOvr>
  <p:transition spd="med" advTm="30000">
    <p:blinds/>
    <p:sndAc>
      <p:stSnd loop="1">
        <p:snd r:embed="rId3" name="wind.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p:cNvSpPr>
            <a:spLocks noGrp="1"/>
          </p:cNvSpPr>
          <p:nvPr>
            <p:ph type="title"/>
          </p:nvPr>
        </p:nvSpPr>
        <p:spPr>
          <a:xfrm>
            <a:off x="647700" y="0"/>
            <a:ext cx="8101013" cy="863600"/>
          </a:xfrm>
        </p:spPr>
        <p:txBody>
          <a:bodyPr/>
          <a:lstStyle/>
          <a:p>
            <a:r>
              <a:rPr lang="kk-KZ" altLang="zh-CN" b="1" smtClean="0">
                <a:latin typeface="Times New Roman" panose="02020603050405020304" pitchFamily="18" charset="0"/>
                <a:cs typeface="Times New Roman" panose="02020603050405020304" pitchFamily="18" charset="0"/>
              </a:rPr>
              <a:t>Өсімдіктердің көбеюі </a:t>
            </a:r>
            <a:endParaRPr lang="zh-CN" altLang="en-US" b="1" smtClean="0">
              <a:latin typeface="Times New Roman" panose="02020603050405020304" pitchFamily="18" charset="0"/>
              <a:cs typeface="Times New Roman" panose="02020603050405020304" pitchFamily="18" charset="0"/>
            </a:endParaRPr>
          </a:p>
        </p:txBody>
      </p:sp>
      <p:sp>
        <p:nvSpPr>
          <p:cNvPr id="4" name="Номер слайда 3"/>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5922A25-1FD8-43E0-8084-90A57C9FAAEE}" type="slidenum">
              <a:rPr lang="ru-RU" altLang="ru-RU">
                <a:solidFill>
                  <a:srgbClr val="898989"/>
                </a:solidFill>
              </a:rPr>
              <a:pPr eaLnBrk="1" hangingPunct="1"/>
              <a:t>4</a:t>
            </a:fld>
            <a:endParaRPr lang="ru-RU" altLang="ru-RU">
              <a:solidFill>
                <a:srgbClr val="898989"/>
              </a:solidFill>
            </a:endParaRPr>
          </a:p>
        </p:txBody>
      </p:sp>
      <p:sp>
        <p:nvSpPr>
          <p:cNvPr id="6" name="矩形 3"/>
          <p:cNvSpPr/>
          <p:nvPr/>
        </p:nvSpPr>
        <p:spPr>
          <a:xfrm>
            <a:off x="0" y="765175"/>
            <a:ext cx="9144000" cy="1200150"/>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a:defRPr/>
            </a:pPr>
            <a:r>
              <a:rPr lang="kk-KZ" altLang="zh-CN" sz="2400" b="1" u="sng" dirty="0">
                <a:latin typeface="Times New Roman" pitchFamily="18" charset="0"/>
                <a:cs typeface="Times New Roman" pitchFamily="18" charset="0"/>
              </a:rPr>
              <a:t>Өсімдіктердің көбеюі дегеніміз  </a:t>
            </a:r>
            <a:r>
              <a:rPr lang="kk-KZ" altLang="zh-CN" sz="2400" b="1" dirty="0">
                <a:latin typeface="Times New Roman" pitchFamily="18" charset="0"/>
                <a:cs typeface="Times New Roman" pitchFamily="18" charset="0"/>
              </a:rPr>
              <a:t>-  жеке санының артуы, өзінен кейін ұрпақ қалдырып, түрдің сақталуын әрі табиғатта таралуын қамтамасыз ету қасиеті.</a:t>
            </a:r>
            <a:endParaRPr lang="zh-CN" altLang="en-US" sz="2400" b="1" dirty="0">
              <a:latin typeface="Times New Roman" pitchFamily="18" charset="0"/>
              <a:cs typeface="Times New Roman" pitchFamily="18" charset="0"/>
            </a:endParaRPr>
          </a:p>
        </p:txBody>
      </p:sp>
      <p:sp>
        <p:nvSpPr>
          <p:cNvPr id="7" name="矩形 4"/>
          <p:cNvSpPr/>
          <p:nvPr/>
        </p:nvSpPr>
        <p:spPr>
          <a:xfrm>
            <a:off x="138113" y="2060575"/>
            <a:ext cx="1841500" cy="2339975"/>
          </a:xfrm>
          <a:prstGeom prst="rect">
            <a:avLst/>
          </a:prstGeom>
        </p:spPr>
        <p:style>
          <a:lnRef idx="2">
            <a:schemeClr val="accent4"/>
          </a:lnRef>
          <a:fillRef idx="1">
            <a:schemeClr val="lt1"/>
          </a:fillRef>
          <a:effectRef idx="0">
            <a:schemeClr val="accent4"/>
          </a:effectRef>
          <a:fontRef idx="minor">
            <a:schemeClr val="dk1"/>
          </a:fontRef>
        </p:style>
        <p:txBody>
          <a:bodyPr>
            <a:spAutoFit/>
          </a:bodyPr>
          <a:lstStyle/>
          <a:p>
            <a:pPr>
              <a:defRPr/>
            </a:pPr>
            <a:r>
              <a:rPr lang="kk-KZ" altLang="zh-CN" sz="2000" b="1" i="1" dirty="0">
                <a:solidFill>
                  <a:srgbClr val="00B050"/>
                </a:solidFill>
                <a:latin typeface="Times New Roman" pitchFamily="18" charset="0"/>
                <a:cs typeface="Times New Roman" pitchFamily="18" charset="0"/>
              </a:rPr>
              <a:t>Өсімді көбею-</a:t>
            </a:r>
            <a:r>
              <a:rPr lang="kk-KZ" altLang="zh-CN" sz="2000" i="1" dirty="0">
                <a:latin typeface="Times New Roman" pitchFamily="18" charset="0"/>
                <a:cs typeface="Times New Roman" pitchFamily="18" charset="0"/>
              </a:rPr>
              <a:t> </a:t>
            </a:r>
          </a:p>
          <a:p>
            <a:pPr algn="just">
              <a:defRPr/>
            </a:pPr>
            <a:r>
              <a:rPr lang="kk-KZ" altLang="zh-CN" b="1" dirty="0">
                <a:latin typeface="Times New Roman" pitchFamily="18" charset="0"/>
                <a:cs typeface="Times New Roman" pitchFamily="18" charset="0"/>
              </a:rPr>
              <a:t>тіршілік ете алатын бөліктердің бөлінуі арқылы түрдің жеке санының артуы.</a:t>
            </a:r>
            <a:endParaRPr lang="zh-CN" altLang="en-US" b="1" dirty="0">
              <a:latin typeface="Times New Roman" pitchFamily="18" charset="0"/>
              <a:cs typeface="Times New Roman" pitchFamily="18" charset="0"/>
            </a:endParaRPr>
          </a:p>
        </p:txBody>
      </p:sp>
      <p:sp>
        <p:nvSpPr>
          <p:cNvPr id="8" name="矩形 5"/>
          <p:cNvSpPr/>
          <p:nvPr/>
        </p:nvSpPr>
        <p:spPr>
          <a:xfrm>
            <a:off x="2084388" y="2060575"/>
            <a:ext cx="3097212" cy="4308475"/>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lgn="just">
              <a:defRPr/>
            </a:pPr>
            <a:r>
              <a:rPr lang="ru-RU" altLang="zh-CN" b="1" i="1" u="sng" dirty="0">
                <a:latin typeface="Times New Roman" pitchFamily="18" charset="0"/>
                <a:cs typeface="Times New Roman" pitchFamily="18" charset="0"/>
              </a:rPr>
              <a:t> </a:t>
            </a:r>
            <a:r>
              <a:rPr lang="ru-RU" altLang="zh-CN" sz="2000" b="1" i="1" u="sng" dirty="0" err="1">
                <a:solidFill>
                  <a:srgbClr val="00B050"/>
                </a:solidFill>
                <a:latin typeface="Times New Roman" pitchFamily="18" charset="0"/>
                <a:cs typeface="Times New Roman" pitchFamily="18" charset="0"/>
              </a:rPr>
              <a:t>Жыныссыз</a:t>
            </a:r>
            <a:r>
              <a:rPr lang="ru-RU" altLang="zh-CN" sz="2000" b="1" i="1" u="sng" dirty="0">
                <a:solidFill>
                  <a:srgbClr val="00B050"/>
                </a:solidFill>
                <a:latin typeface="Times New Roman" pitchFamily="18" charset="0"/>
                <a:cs typeface="Times New Roman" pitchFamily="18" charset="0"/>
              </a:rPr>
              <a:t> </a:t>
            </a:r>
            <a:r>
              <a:rPr lang="ru-RU" altLang="zh-CN" sz="2000" b="1" i="1" u="sng" dirty="0" err="1">
                <a:solidFill>
                  <a:srgbClr val="00B050"/>
                </a:solidFill>
                <a:latin typeface="Times New Roman" pitchFamily="18" charset="0"/>
                <a:cs typeface="Times New Roman" pitchFamily="18" charset="0"/>
              </a:rPr>
              <a:t>көбею</a:t>
            </a:r>
            <a:r>
              <a:rPr lang="ru-RU" altLang="zh-CN" dirty="0" err="1">
                <a:latin typeface="Times New Roman" pitchFamily="18" charset="0"/>
                <a:cs typeface="Times New Roman" pitchFamily="18" charset="0"/>
              </a:rPr>
              <a:t> </a:t>
            </a:r>
            <a:r>
              <a:rPr lang="ru-RU" altLang="zh-CN" b="1" dirty="0">
                <a:latin typeface="Times New Roman" pitchFamily="18" charset="0"/>
                <a:cs typeface="Times New Roman" pitchFamily="18" charset="0"/>
              </a:rPr>
              <a:t>споралар немесе зооспоралар арқылы жүзеге асады.</a:t>
            </a:r>
          </a:p>
          <a:p>
            <a:pPr algn="just">
              <a:defRPr/>
            </a:pPr>
            <a:r>
              <a:rPr lang="kk-KZ" altLang="zh-CN" b="1" dirty="0">
                <a:latin typeface="Times New Roman" pitchFamily="18" charset="0"/>
                <a:cs typeface="Times New Roman" pitchFamily="18" charset="0"/>
              </a:rPr>
              <a:t>Споралар мен зооспоралар аналық өсімдіктен бөлінген соң қолайлы ортаға түссе, олардан жас өсімдік пайда болады. Мұны </a:t>
            </a:r>
            <a:r>
              <a:rPr lang="kk-KZ" altLang="zh-CN" b="1" i="1" dirty="0">
                <a:latin typeface="Times New Roman" pitchFamily="18" charset="0"/>
                <a:cs typeface="Times New Roman" pitchFamily="18" charset="0"/>
              </a:rPr>
              <a:t>жыныссыз көбею</a:t>
            </a:r>
            <a:r>
              <a:rPr lang="kk-KZ" altLang="zh-CN" b="1" dirty="0">
                <a:latin typeface="Times New Roman" pitchFamily="18" charset="0"/>
                <a:cs typeface="Times New Roman" pitchFamily="18" charset="0"/>
              </a:rPr>
              <a:t> деп атайды. Жыныссыз көбею кезінде ағзаның қалыптасқан белгілі пішіні бар бөлігінен аналық өсімдік пайда болады.</a:t>
            </a:r>
            <a:endParaRPr lang="zh-CN" altLang="en-US" b="1" dirty="0">
              <a:latin typeface="Times New Roman" pitchFamily="18" charset="0"/>
              <a:cs typeface="Times New Roman" pitchFamily="18" charset="0"/>
            </a:endParaRPr>
          </a:p>
        </p:txBody>
      </p:sp>
      <p:sp>
        <p:nvSpPr>
          <p:cNvPr id="9" name="矩形 6"/>
          <p:cNvSpPr/>
          <p:nvPr/>
        </p:nvSpPr>
        <p:spPr>
          <a:xfrm>
            <a:off x="5508625" y="2060575"/>
            <a:ext cx="3455988" cy="4248150"/>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algn="just">
              <a:defRPr/>
            </a:pPr>
            <a:r>
              <a:rPr lang="kk-KZ" altLang="zh-CN" sz="2000" b="1" i="1" u="sng" dirty="0">
                <a:solidFill>
                  <a:srgbClr val="00B050"/>
                </a:solidFill>
                <a:latin typeface="Times New Roman" pitchFamily="18" charset="0"/>
                <a:cs typeface="Times New Roman" pitchFamily="18" charset="0"/>
              </a:rPr>
              <a:t>Жынысты көбею</a:t>
            </a:r>
            <a:r>
              <a:rPr lang="kk-KZ" altLang="zh-CN" dirty="0">
                <a:latin typeface="Times New Roman" pitchFamily="18" charset="0"/>
                <a:cs typeface="Times New Roman" pitchFamily="18" charset="0"/>
              </a:rPr>
              <a:t> </a:t>
            </a:r>
            <a:r>
              <a:rPr lang="kk-KZ" altLang="zh-CN" b="1" dirty="0">
                <a:latin typeface="Times New Roman" pitchFamily="18" charset="0"/>
                <a:cs typeface="Times New Roman" pitchFamily="18" charset="0"/>
              </a:rPr>
              <a:t>кезінде қасиеттері жағынан айырмасы бар гаметалар (жыныстық жасушалар) қосылып зигота пайда болады. Гаметалардың қосылуынан ұрықтану процесі жүріп, гаметалардың цитоплазмасы мен ядросы қосылады. Пайда болған жас ұрпақтың тіршілікке бейімділігі, ортаның қолайсыз әсерлеріне төзімділігі арта түседі. Осы арқылы жыныстық көбею басқа көбею түрлерінен ерекшеленеді.</a:t>
            </a:r>
            <a:endParaRPr lang="zh-CN" altLang="en-US" b="1"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1115616" y="116632"/>
            <a:ext cx="7344816" cy="864096"/>
          </a:xfrm>
          <a:effectLst>
            <a:outerShdw blurRad="130000" dist="101600" dir="2700000" algn="tl" rotWithShape="0">
              <a:srgbClr val="000000">
                <a:alpha val="35000"/>
              </a:srgbClr>
            </a:outerShdw>
            <a:reflection blurRad="6350" stA="50000" endA="300" endPos="55000" dir="5400000" sy="-100000" algn="bl" rotWithShape="0"/>
          </a:effectLst>
        </p:spPr>
        <p:style>
          <a:lnRef idx="1">
            <a:schemeClr val="accent3"/>
          </a:lnRef>
          <a:fillRef idx="2">
            <a:schemeClr val="accent3"/>
          </a:fillRef>
          <a:effectRef idx="1">
            <a:schemeClr val="accent3"/>
          </a:effectRef>
          <a:fontRef idx="minor">
            <a:schemeClr val="dk1"/>
          </a:fontRef>
        </p:style>
        <p:txBody>
          <a:bodyPr rtlCol="0">
            <a:norm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Aft>
                <a:spcPts val="0"/>
              </a:spcAft>
              <a:defRPr/>
            </a:pPr>
            <a:r>
              <a:rPr lang="kk-KZ" altLang="zh-CN" dirty="0">
                <a:ln w="11430"/>
                <a:solidFill>
                  <a:schemeClr val="tx1"/>
                </a:solidFill>
                <a:effectLst>
                  <a:outerShdw blurRad="80000" dist="40000" dir="5040000" algn="tl">
                    <a:srgbClr val="000000">
                      <a:alpha val="30000"/>
                    </a:srgbClr>
                  </a:outerShdw>
                </a:effectLst>
                <a:latin typeface="Times New Roman" pitchFamily="18" charset="0"/>
                <a:cs typeface="Times New Roman" pitchFamily="18" charset="0"/>
              </a:rPr>
              <a:t>Өсімдіктерді </a:t>
            </a:r>
            <a:r>
              <a:rPr lang="kk-KZ" altLang="zh-CN" dirty="0" smtClean="0">
                <a:ln w="11430"/>
                <a:solidFill>
                  <a:schemeClr val="tx1"/>
                </a:solidFill>
                <a:effectLst>
                  <a:outerShdw blurRad="80000" dist="40000" dir="5040000" algn="tl">
                    <a:srgbClr val="000000">
                      <a:alpha val="30000"/>
                    </a:srgbClr>
                  </a:outerShdw>
                </a:effectLst>
                <a:latin typeface="Times New Roman" pitchFamily="18" charset="0"/>
                <a:cs typeface="Times New Roman" pitchFamily="18" charset="0"/>
              </a:rPr>
              <a:t>жіктеу</a:t>
            </a:r>
            <a:endParaRPr lang="zh-CN" altLang="en-US" dirty="0">
              <a:ln w="11430"/>
              <a:solidFill>
                <a:schemeClr val="tx1"/>
              </a:solidFill>
              <a:effectLst>
                <a:outerShdw blurRad="80000" dist="40000" dir="5040000" algn="tl">
                  <a:srgbClr val="000000">
                    <a:alpha val="30000"/>
                  </a:srgbClr>
                </a:outerShdw>
              </a:effectLst>
              <a:latin typeface="Times New Roman" pitchFamily="18" charset="0"/>
              <a:cs typeface="Times New Roman" pitchFamily="18" charset="0"/>
            </a:endParaRPr>
          </a:p>
        </p:txBody>
      </p:sp>
      <p:sp>
        <p:nvSpPr>
          <p:cNvPr id="3" name="Номер слайда 2"/>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E54CFF0-511B-47E3-9E4E-741618D1FA50}" type="slidenum">
              <a:rPr lang="ru-RU" altLang="ru-RU">
                <a:solidFill>
                  <a:srgbClr val="898989"/>
                </a:solidFill>
              </a:rPr>
              <a:pPr eaLnBrk="1" hangingPunct="1"/>
              <a:t>5</a:t>
            </a:fld>
            <a:endParaRPr lang="ru-RU" altLang="ru-RU">
              <a:solidFill>
                <a:srgbClr val="898989"/>
              </a:solidFill>
            </a:endParaRPr>
          </a:p>
        </p:txBody>
      </p:sp>
      <p:sp>
        <p:nvSpPr>
          <p:cNvPr id="5" name="矩形 3"/>
          <p:cNvSpPr/>
          <p:nvPr/>
        </p:nvSpPr>
        <p:spPr>
          <a:xfrm>
            <a:off x="250825" y="1125538"/>
            <a:ext cx="8713788" cy="830262"/>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defRPr/>
            </a:pPr>
            <a:r>
              <a:rPr lang="kk-KZ" altLang="zh-CN" sz="2400" b="1" dirty="0">
                <a:latin typeface="Times New Roman" pitchFamily="18" charset="0"/>
                <a:cs typeface="Times New Roman" pitchFamily="18" charset="0"/>
              </a:rPr>
              <a:t>Қазір жер бетінде 500 мыңдай өсімдіктің түрі бар. Олар туыстық белгілеріне сәйкес топтастырылып, жүйеленген.</a:t>
            </a:r>
            <a:endParaRPr lang="zh-CN" altLang="en-US" sz="2400" b="1" dirty="0">
              <a:latin typeface="Times New Roman" pitchFamily="18" charset="0"/>
              <a:cs typeface="Times New Roman" pitchFamily="18" charset="0"/>
            </a:endParaRPr>
          </a:p>
        </p:txBody>
      </p:sp>
      <p:sp>
        <p:nvSpPr>
          <p:cNvPr id="6" name="矩形 4"/>
          <p:cNvSpPr/>
          <p:nvPr/>
        </p:nvSpPr>
        <p:spPr>
          <a:xfrm>
            <a:off x="250825" y="2135188"/>
            <a:ext cx="8713788" cy="2308225"/>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lgn="just">
              <a:defRPr/>
            </a:pPr>
            <a:r>
              <a:rPr lang="kk-KZ" altLang="zh-CN" sz="2400" b="1" dirty="0">
                <a:latin typeface="Times New Roman" pitchFamily="18" charset="0"/>
                <a:cs typeface="Times New Roman" pitchFamily="18" charset="0"/>
              </a:rPr>
              <a:t>Жер бетіндегі өсімдіктер алуан түрлі. Оларды нақты білу үшін, біріне-бірі ұқсас өсімдіктерді топтарға бөліп қарастырады. Өсімдіктердің ұқсас түрлерін – </a:t>
            </a:r>
            <a:r>
              <a:rPr lang="kk-KZ" altLang="zh-CN" sz="2400" b="1" i="1" dirty="0">
                <a:solidFill>
                  <a:srgbClr val="FF0000"/>
                </a:solidFill>
                <a:latin typeface="Times New Roman" pitchFamily="18" charset="0"/>
                <a:cs typeface="Times New Roman" pitchFamily="18" charset="0"/>
              </a:rPr>
              <a:t>туысқа</a:t>
            </a:r>
            <a:r>
              <a:rPr lang="kk-KZ" altLang="zh-CN" sz="2400" b="1" dirty="0">
                <a:latin typeface="Times New Roman" pitchFamily="18" charset="0"/>
                <a:cs typeface="Times New Roman" pitchFamily="18" charset="0"/>
              </a:rPr>
              <a:t>, ұқсас туыстарды –</a:t>
            </a:r>
            <a:r>
              <a:rPr lang="kk-KZ" altLang="zh-CN" sz="2400" b="1" i="1" dirty="0">
                <a:solidFill>
                  <a:srgbClr val="FF0000"/>
                </a:solidFill>
                <a:latin typeface="Times New Roman" pitchFamily="18" charset="0"/>
                <a:cs typeface="Times New Roman" pitchFamily="18" charset="0"/>
              </a:rPr>
              <a:t>тұқымдасқа</a:t>
            </a:r>
            <a:r>
              <a:rPr lang="kk-KZ" altLang="zh-CN" sz="2400" b="1" dirty="0">
                <a:solidFill>
                  <a:srgbClr val="FF0000"/>
                </a:solidFill>
                <a:latin typeface="Times New Roman" pitchFamily="18" charset="0"/>
                <a:cs typeface="Times New Roman" pitchFamily="18" charset="0"/>
              </a:rPr>
              <a:t>, </a:t>
            </a:r>
            <a:r>
              <a:rPr lang="kk-KZ" altLang="zh-CN" sz="2400" b="1" dirty="0">
                <a:latin typeface="Times New Roman" pitchFamily="18" charset="0"/>
                <a:cs typeface="Times New Roman" pitchFamily="18" charset="0"/>
              </a:rPr>
              <a:t>ұқсас тұқымдастарды </a:t>
            </a:r>
            <a:r>
              <a:rPr lang="kk-KZ" altLang="zh-CN" sz="2400" b="1" i="1" dirty="0">
                <a:latin typeface="Times New Roman" pitchFamily="18" charset="0"/>
                <a:cs typeface="Times New Roman" pitchFamily="18" charset="0"/>
              </a:rPr>
              <a:t>– </a:t>
            </a:r>
            <a:r>
              <a:rPr lang="kk-KZ" altLang="zh-CN" sz="2400" b="1" i="1" dirty="0">
                <a:solidFill>
                  <a:srgbClr val="FF0000"/>
                </a:solidFill>
                <a:latin typeface="Times New Roman" pitchFamily="18" charset="0"/>
                <a:cs typeface="Times New Roman" pitchFamily="18" charset="0"/>
              </a:rPr>
              <a:t>қатарға,</a:t>
            </a:r>
            <a:r>
              <a:rPr lang="kk-KZ" altLang="zh-CN" sz="2400" b="1" i="1" dirty="0">
                <a:latin typeface="Times New Roman" pitchFamily="18" charset="0"/>
                <a:cs typeface="Times New Roman" pitchFamily="18" charset="0"/>
              </a:rPr>
              <a:t> </a:t>
            </a:r>
            <a:r>
              <a:rPr lang="kk-KZ" altLang="zh-CN" sz="2400" b="1" dirty="0">
                <a:latin typeface="Times New Roman" pitchFamily="18" charset="0"/>
                <a:cs typeface="Times New Roman" pitchFamily="18" charset="0"/>
              </a:rPr>
              <a:t>ұқсас қатарларды </a:t>
            </a:r>
            <a:r>
              <a:rPr lang="kk-KZ" altLang="zh-CN" sz="2400" b="1" i="1" dirty="0">
                <a:latin typeface="Times New Roman" pitchFamily="18" charset="0"/>
                <a:cs typeface="Times New Roman" pitchFamily="18" charset="0"/>
              </a:rPr>
              <a:t>– </a:t>
            </a:r>
            <a:r>
              <a:rPr lang="kk-KZ" altLang="zh-CN" sz="2400" b="1" i="1" dirty="0">
                <a:solidFill>
                  <a:srgbClr val="FF0000"/>
                </a:solidFill>
                <a:latin typeface="Times New Roman" pitchFamily="18" charset="0"/>
                <a:cs typeface="Times New Roman" pitchFamily="18" charset="0"/>
              </a:rPr>
              <a:t>класқа,</a:t>
            </a:r>
            <a:r>
              <a:rPr lang="kk-KZ" altLang="zh-CN" sz="2400" b="1" i="1" dirty="0">
                <a:latin typeface="Times New Roman" pitchFamily="18" charset="0"/>
                <a:cs typeface="Times New Roman" pitchFamily="18" charset="0"/>
              </a:rPr>
              <a:t>  </a:t>
            </a:r>
            <a:r>
              <a:rPr lang="kk-KZ" altLang="zh-CN" sz="2400" b="1" dirty="0">
                <a:latin typeface="Times New Roman" pitchFamily="18" charset="0"/>
                <a:cs typeface="Times New Roman" pitchFamily="18" charset="0"/>
              </a:rPr>
              <a:t>кластарды</a:t>
            </a:r>
            <a:r>
              <a:rPr lang="kk-KZ" altLang="zh-CN" sz="2400" b="1" i="1" dirty="0">
                <a:latin typeface="Times New Roman" pitchFamily="18" charset="0"/>
                <a:cs typeface="Times New Roman" pitchFamily="18" charset="0"/>
              </a:rPr>
              <a:t>  </a:t>
            </a:r>
            <a:r>
              <a:rPr lang="kk-KZ" altLang="zh-CN" sz="2400" b="1" i="1" dirty="0">
                <a:solidFill>
                  <a:srgbClr val="FF0000"/>
                </a:solidFill>
                <a:latin typeface="Times New Roman" pitchFamily="18" charset="0"/>
                <a:cs typeface="Times New Roman" pitchFamily="18" charset="0"/>
              </a:rPr>
              <a:t>бөлімге</a:t>
            </a:r>
            <a:r>
              <a:rPr lang="en-US" altLang="zh-CN" sz="2400" b="1" i="1" dirty="0">
                <a:solidFill>
                  <a:srgbClr val="FF0000"/>
                </a:solidFill>
                <a:latin typeface="Times New Roman" pitchFamily="18" charset="0"/>
                <a:cs typeface="Times New Roman" pitchFamily="18" charset="0"/>
              </a:rPr>
              <a:t>  </a:t>
            </a:r>
            <a:r>
              <a:rPr lang="kk-KZ" altLang="zh-CN" sz="2400" b="1" dirty="0">
                <a:latin typeface="Times New Roman" pitchFamily="18" charset="0"/>
                <a:cs typeface="Times New Roman" pitchFamily="18" charset="0"/>
              </a:rPr>
              <a:t>біріктіреді.</a:t>
            </a:r>
            <a:endParaRPr lang="zh-CN" altLang="en-US" sz="2400" b="1" dirty="0">
              <a:latin typeface="Times New Roman" pitchFamily="18" charset="0"/>
              <a:cs typeface="Times New Roman" pitchFamily="18" charset="0"/>
            </a:endParaRPr>
          </a:p>
        </p:txBody>
      </p:sp>
      <p:sp>
        <p:nvSpPr>
          <p:cNvPr id="7" name="矩形 5"/>
          <p:cNvSpPr/>
          <p:nvPr/>
        </p:nvSpPr>
        <p:spPr>
          <a:xfrm>
            <a:off x="250825" y="4581525"/>
            <a:ext cx="8713788" cy="1938338"/>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pPr>
              <a:defRPr/>
            </a:pPr>
            <a:r>
              <a:rPr lang="kk-KZ" altLang="zh-CN" sz="2000" b="1" dirty="0">
                <a:latin typeface="Times New Roman" pitchFamily="18" charset="0"/>
                <a:cs typeface="Times New Roman" pitchFamily="18" charset="0"/>
              </a:rPr>
              <a:t>Жүйенің ең кіші бірлігі – </a:t>
            </a:r>
            <a:r>
              <a:rPr lang="kk-KZ" altLang="zh-CN" sz="2000" b="1" i="1" dirty="0">
                <a:solidFill>
                  <a:srgbClr val="FF0000"/>
                </a:solidFill>
                <a:latin typeface="Times New Roman" pitchFamily="18" charset="0"/>
                <a:cs typeface="Times New Roman" pitchFamily="18" charset="0"/>
              </a:rPr>
              <a:t>түр</a:t>
            </a:r>
            <a:r>
              <a:rPr lang="kk-KZ" altLang="zh-CN" sz="2000" b="1" dirty="0">
                <a:solidFill>
                  <a:srgbClr val="FF0000"/>
                </a:solidFill>
                <a:latin typeface="Times New Roman" pitchFamily="18" charset="0"/>
                <a:cs typeface="Times New Roman" pitchFamily="18" charset="0"/>
              </a:rPr>
              <a:t>. </a:t>
            </a:r>
            <a:r>
              <a:rPr lang="kk-KZ" altLang="zh-CN" sz="2000" b="1" dirty="0">
                <a:latin typeface="Times New Roman" pitchFamily="18" charset="0"/>
                <a:cs typeface="Times New Roman" pitchFamily="18" charset="0"/>
              </a:rPr>
              <a:t>Түр туралы ұғым олардың біріне-бірінің ұқсас болуына және өзара будандасып, өздеріне ұқсас ұрпақ бере алатындығына байланысты қалыптасқан.</a:t>
            </a:r>
          </a:p>
          <a:p>
            <a:pPr>
              <a:defRPr/>
            </a:pPr>
            <a:r>
              <a:rPr lang="kk-KZ" altLang="zh-CN" sz="2000" b="1" dirty="0">
                <a:latin typeface="Times New Roman" pitchFamily="18" charset="0"/>
                <a:cs typeface="Times New Roman" pitchFamily="18" charset="0"/>
              </a:rPr>
              <a:t>Түрді анықтау кезінде көптеген жағдайлар ескеріледі. Олар:  </a:t>
            </a:r>
            <a:r>
              <a:rPr lang="kk-KZ" altLang="zh-CN" sz="2000" b="1" dirty="0">
                <a:solidFill>
                  <a:srgbClr val="FF0000"/>
                </a:solidFill>
                <a:latin typeface="Times New Roman" pitchFamily="18" charset="0"/>
                <a:cs typeface="Times New Roman" pitchFamily="18" charset="0"/>
              </a:rPr>
              <a:t>1. </a:t>
            </a:r>
            <a:r>
              <a:rPr lang="kk-KZ" altLang="zh-CN" sz="2000" b="1" dirty="0">
                <a:latin typeface="Times New Roman" pitchFamily="18" charset="0"/>
                <a:cs typeface="Times New Roman" pitchFamily="18" charset="0"/>
              </a:rPr>
              <a:t>Барлық белгілерінің ұқсас болуы;</a:t>
            </a:r>
            <a:r>
              <a:rPr lang="kk-KZ" altLang="zh-CN" sz="2000" b="1" dirty="0">
                <a:solidFill>
                  <a:srgbClr val="FF0000"/>
                </a:solidFill>
                <a:latin typeface="Times New Roman" pitchFamily="18" charset="0"/>
                <a:cs typeface="Times New Roman" pitchFamily="18" charset="0"/>
              </a:rPr>
              <a:t>    2.   </a:t>
            </a:r>
            <a:r>
              <a:rPr lang="kk-KZ" altLang="zh-CN" sz="2000" b="1" dirty="0">
                <a:latin typeface="Times New Roman" pitchFamily="18" charset="0"/>
                <a:cs typeface="Times New Roman" pitchFamily="18" charset="0"/>
              </a:rPr>
              <a:t>Экологиялық жағдайының ұқсас болуы;       </a:t>
            </a:r>
            <a:r>
              <a:rPr lang="kk-KZ" altLang="zh-CN" sz="2000" b="1" dirty="0">
                <a:solidFill>
                  <a:srgbClr val="FF0000"/>
                </a:solidFill>
                <a:latin typeface="Times New Roman" pitchFamily="18" charset="0"/>
                <a:cs typeface="Times New Roman" pitchFamily="18" charset="0"/>
              </a:rPr>
              <a:t>3</a:t>
            </a:r>
            <a:r>
              <a:rPr lang="kk-KZ" altLang="zh-CN" sz="2000" b="1" dirty="0">
                <a:latin typeface="Times New Roman" pitchFamily="18" charset="0"/>
                <a:cs typeface="Times New Roman" pitchFamily="18" charset="0"/>
              </a:rPr>
              <a:t>. Таралу аймағының ортақ болуы.</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12F0F37-F9E8-4FEE-A50C-9D0B9F7B52FE}" type="slidenum">
              <a:rPr lang="ru-RU" altLang="ru-RU">
                <a:solidFill>
                  <a:srgbClr val="898989"/>
                </a:solidFill>
              </a:rPr>
              <a:pPr eaLnBrk="1" hangingPunct="1"/>
              <a:t>6</a:t>
            </a:fld>
            <a:endParaRPr lang="ru-RU" altLang="ru-RU">
              <a:solidFill>
                <a:srgbClr val="898989"/>
              </a:solidFill>
            </a:endParaRPr>
          </a:p>
        </p:txBody>
      </p:sp>
      <p:grpSp>
        <p:nvGrpSpPr>
          <p:cNvPr id="7171" name="组合 4"/>
          <p:cNvGrpSpPr>
            <a:grpSpLocks/>
          </p:cNvGrpSpPr>
          <p:nvPr/>
        </p:nvGrpSpPr>
        <p:grpSpPr bwMode="auto">
          <a:xfrm>
            <a:off x="755650" y="1258888"/>
            <a:ext cx="2770188" cy="1143000"/>
            <a:chOff x="570304" y="1505605"/>
            <a:chExt cx="1927879" cy="686822"/>
          </a:xfrm>
        </p:grpSpPr>
        <p:sp>
          <p:nvSpPr>
            <p:cNvPr id="5" name="圆角矩形 5"/>
            <p:cNvSpPr/>
            <p:nvPr/>
          </p:nvSpPr>
          <p:spPr>
            <a:xfrm>
              <a:off x="570304" y="1505605"/>
              <a:ext cx="1927879" cy="686822"/>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6" name="圆角矩形 4"/>
            <p:cNvSpPr/>
            <p:nvPr/>
          </p:nvSpPr>
          <p:spPr>
            <a:xfrm>
              <a:off x="610077" y="1635338"/>
              <a:ext cx="1888106" cy="42735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76200" tIns="76200" rIns="76200" bIns="76200" spcCol="1270" anchor="ctr"/>
            <a:lstStyle/>
            <a:p>
              <a:pPr algn="ctr" defTabSz="889000">
                <a:lnSpc>
                  <a:spcPct val="90000"/>
                </a:lnSpc>
                <a:spcAft>
                  <a:spcPct val="35000"/>
                </a:spcAft>
                <a:defRPr/>
              </a:pPr>
              <a:r>
                <a:rPr lang="kk-KZ" altLang="zh-CN" sz="2400" b="1" dirty="0">
                  <a:latin typeface="Times New Roman" pitchFamily="18" charset="0"/>
                  <a:cs typeface="Times New Roman" pitchFamily="18" charset="0"/>
                </a:rPr>
                <a:t>Төменгі сатыдағы өсімдіктер</a:t>
              </a:r>
              <a:endParaRPr lang="zh-CN" altLang="en-US" sz="2400" b="1" dirty="0">
                <a:latin typeface="Times New Roman" pitchFamily="18" charset="0"/>
                <a:cs typeface="Times New Roman" pitchFamily="18" charset="0"/>
              </a:endParaRPr>
            </a:p>
          </p:txBody>
        </p:sp>
      </p:grpSp>
      <p:grpSp>
        <p:nvGrpSpPr>
          <p:cNvPr id="7172" name="组合 7"/>
          <p:cNvGrpSpPr>
            <a:grpSpLocks/>
          </p:cNvGrpSpPr>
          <p:nvPr/>
        </p:nvGrpSpPr>
        <p:grpSpPr bwMode="auto">
          <a:xfrm>
            <a:off x="5421313" y="1179513"/>
            <a:ext cx="3527425" cy="1141412"/>
            <a:chOff x="5977850" y="1593797"/>
            <a:chExt cx="1909002" cy="747010"/>
          </a:xfrm>
        </p:grpSpPr>
        <p:sp>
          <p:nvSpPr>
            <p:cNvPr id="8" name="圆角矩形 8"/>
            <p:cNvSpPr/>
            <p:nvPr/>
          </p:nvSpPr>
          <p:spPr>
            <a:xfrm>
              <a:off x="5977850" y="1593797"/>
              <a:ext cx="1862609" cy="737660"/>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9" name="圆角矩形 4"/>
            <p:cNvSpPr/>
            <p:nvPr/>
          </p:nvSpPr>
          <p:spPr>
            <a:xfrm>
              <a:off x="6067200" y="1645745"/>
              <a:ext cx="1819652" cy="69506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76200" tIns="76200" rIns="76200" bIns="76200" spcCol="1270" anchor="ctr"/>
            <a:lstStyle/>
            <a:p>
              <a:pPr algn="ctr" defTabSz="889000">
                <a:lnSpc>
                  <a:spcPct val="90000"/>
                </a:lnSpc>
                <a:spcAft>
                  <a:spcPct val="35000"/>
                </a:spcAft>
                <a:defRPr/>
              </a:pPr>
              <a:r>
                <a:rPr lang="kk-KZ" altLang="zh-CN" sz="2400" b="1" dirty="0">
                  <a:latin typeface="Times New Roman" pitchFamily="18" charset="0"/>
                  <a:cs typeface="Times New Roman" pitchFamily="18" charset="0"/>
                </a:rPr>
                <a:t>Жоғарғы сатыдағы өсімдіктер</a:t>
              </a:r>
              <a:endParaRPr lang="zh-CN" altLang="en-US" sz="2400" b="1" dirty="0">
                <a:latin typeface="Times New Roman" pitchFamily="18" charset="0"/>
                <a:cs typeface="Times New Roman" pitchFamily="18" charset="0"/>
              </a:endParaRPr>
            </a:p>
          </p:txBody>
        </p:sp>
      </p:grpSp>
      <p:grpSp>
        <p:nvGrpSpPr>
          <p:cNvPr id="7173" name="组合 10"/>
          <p:cNvGrpSpPr>
            <a:grpSpLocks/>
          </p:cNvGrpSpPr>
          <p:nvPr/>
        </p:nvGrpSpPr>
        <p:grpSpPr bwMode="auto">
          <a:xfrm>
            <a:off x="812800" y="2928938"/>
            <a:ext cx="2713038" cy="715962"/>
            <a:chOff x="1092333" y="2784375"/>
            <a:chExt cx="1927879" cy="368043"/>
          </a:xfrm>
        </p:grpSpPr>
        <p:sp>
          <p:nvSpPr>
            <p:cNvPr id="11" name="圆角矩形 11"/>
            <p:cNvSpPr/>
            <p:nvPr/>
          </p:nvSpPr>
          <p:spPr>
            <a:xfrm>
              <a:off x="1092333" y="2784375"/>
              <a:ext cx="1927879" cy="368043"/>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 name="圆角矩形 4"/>
            <p:cNvSpPr/>
            <p:nvPr/>
          </p:nvSpPr>
          <p:spPr>
            <a:xfrm>
              <a:off x="1103614" y="2794984"/>
              <a:ext cx="1905318" cy="34682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8580" tIns="68580" rIns="68580" bIns="68580" spcCol="1270" anchor="ctr"/>
            <a:lstStyle/>
            <a:p>
              <a:pPr algn="ctr" defTabSz="800100">
                <a:lnSpc>
                  <a:spcPct val="90000"/>
                </a:lnSpc>
                <a:spcAft>
                  <a:spcPct val="35000"/>
                </a:spcAft>
                <a:defRPr/>
              </a:pPr>
              <a:r>
                <a:rPr lang="kk-KZ" altLang="zh-CN" sz="2000" b="1" dirty="0">
                  <a:latin typeface="Times New Roman" pitchFamily="18" charset="0"/>
                  <a:cs typeface="Times New Roman" pitchFamily="18" charset="0"/>
                </a:rPr>
                <a:t>Балдырлар бөлімінің тобы</a:t>
              </a:r>
              <a:endParaRPr lang="zh-CN" altLang="en-US" sz="2000" b="1" dirty="0">
                <a:latin typeface="Times New Roman" pitchFamily="18" charset="0"/>
                <a:cs typeface="Times New Roman" pitchFamily="18" charset="0"/>
              </a:endParaRPr>
            </a:p>
          </p:txBody>
        </p:sp>
      </p:grpSp>
      <p:grpSp>
        <p:nvGrpSpPr>
          <p:cNvPr id="7174" name="组合 13"/>
          <p:cNvGrpSpPr>
            <a:grpSpLocks/>
          </p:cNvGrpSpPr>
          <p:nvPr/>
        </p:nvGrpSpPr>
        <p:grpSpPr bwMode="auto">
          <a:xfrm>
            <a:off x="481013" y="4483100"/>
            <a:ext cx="1930400" cy="2249488"/>
            <a:chOff x="1128872" y="3324915"/>
            <a:chExt cx="1930418" cy="2249759"/>
          </a:xfrm>
        </p:grpSpPr>
        <p:sp>
          <p:nvSpPr>
            <p:cNvPr id="14" name="圆角矩形 14"/>
            <p:cNvSpPr/>
            <p:nvPr/>
          </p:nvSpPr>
          <p:spPr>
            <a:xfrm>
              <a:off x="1128872" y="3324915"/>
              <a:ext cx="1930418" cy="2249759"/>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5" name="圆角矩形 4"/>
            <p:cNvSpPr/>
            <p:nvPr/>
          </p:nvSpPr>
          <p:spPr>
            <a:xfrm>
              <a:off x="1143159" y="3324915"/>
              <a:ext cx="1771667" cy="222594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8580" tIns="68580" rIns="68580" bIns="68580" spcCol="1270" anchor="ctr"/>
            <a:lstStyle/>
            <a:p>
              <a:pPr algn="ctr" defTabSz="800100">
                <a:lnSpc>
                  <a:spcPct val="90000"/>
                </a:lnSpc>
                <a:spcAft>
                  <a:spcPct val="35000"/>
                </a:spcAft>
                <a:defRPr/>
              </a:pPr>
              <a:endParaRPr lang="kk-KZ" altLang="zh-CN" b="1" dirty="0">
                <a:latin typeface="Times New Roman" pitchFamily="18" charset="0"/>
                <a:cs typeface="Times New Roman" pitchFamily="18" charset="0"/>
              </a:endParaRPr>
            </a:p>
            <a:p>
              <a:pPr algn="ctr" defTabSz="800100">
                <a:lnSpc>
                  <a:spcPct val="90000"/>
                </a:lnSpc>
                <a:spcAft>
                  <a:spcPct val="35000"/>
                </a:spcAft>
                <a:defRPr/>
              </a:pPr>
              <a:endParaRPr lang="kk-KZ" altLang="zh-CN" b="1" dirty="0">
                <a:latin typeface="Times New Roman" pitchFamily="18" charset="0"/>
                <a:cs typeface="Times New Roman" pitchFamily="18" charset="0"/>
              </a:endParaRPr>
            </a:p>
            <a:p>
              <a:pPr algn="ctr" defTabSz="800100">
                <a:lnSpc>
                  <a:spcPct val="90000"/>
                </a:lnSpc>
                <a:spcAft>
                  <a:spcPct val="35000"/>
                </a:spcAft>
                <a:defRPr/>
              </a:pPr>
              <a:endParaRPr lang="kk-KZ" altLang="zh-CN" b="1" dirty="0">
                <a:latin typeface="Times New Roman" pitchFamily="18" charset="0"/>
                <a:cs typeface="Times New Roman" pitchFamily="18" charset="0"/>
              </a:endParaRPr>
            </a:p>
            <a:p>
              <a:pPr algn="ctr" defTabSz="800100">
                <a:lnSpc>
                  <a:spcPct val="90000"/>
                </a:lnSpc>
                <a:spcAft>
                  <a:spcPct val="35000"/>
                </a:spcAft>
                <a:defRPr/>
              </a:pPr>
              <a:endParaRPr lang="kk-KZ" altLang="zh-CN" b="1" dirty="0">
                <a:latin typeface="Times New Roman" pitchFamily="18" charset="0"/>
                <a:cs typeface="Times New Roman" pitchFamily="18" charset="0"/>
              </a:endParaRPr>
            </a:p>
            <a:p>
              <a:pPr algn="ctr" defTabSz="800100">
                <a:lnSpc>
                  <a:spcPct val="90000"/>
                </a:lnSpc>
                <a:spcAft>
                  <a:spcPct val="35000"/>
                </a:spcAft>
                <a:defRPr/>
              </a:pPr>
              <a:r>
                <a:rPr lang="kk-KZ" altLang="zh-CN" b="1" dirty="0">
                  <a:latin typeface="Times New Roman" pitchFamily="18" charset="0"/>
                  <a:cs typeface="Times New Roman" pitchFamily="18" charset="0"/>
                </a:rPr>
                <a:t>Жасыл балдырал</a:t>
              </a:r>
              <a:endParaRPr lang="zh-CN" altLang="en-US" b="1" dirty="0">
                <a:latin typeface="Times New Roman" pitchFamily="18" charset="0"/>
                <a:cs typeface="Times New Roman" pitchFamily="18" charset="0"/>
              </a:endParaRPr>
            </a:p>
          </p:txBody>
        </p:sp>
      </p:grpSp>
      <p:grpSp>
        <p:nvGrpSpPr>
          <p:cNvPr id="7175" name="组合 19"/>
          <p:cNvGrpSpPr>
            <a:grpSpLocks/>
          </p:cNvGrpSpPr>
          <p:nvPr/>
        </p:nvGrpSpPr>
        <p:grpSpPr bwMode="auto">
          <a:xfrm>
            <a:off x="3581400" y="4437063"/>
            <a:ext cx="2038350" cy="2295525"/>
            <a:chOff x="3867284" y="2964062"/>
            <a:chExt cx="1616588" cy="1289038"/>
          </a:xfrm>
        </p:grpSpPr>
        <p:sp>
          <p:nvSpPr>
            <p:cNvPr id="17" name="圆角矩形 20"/>
            <p:cNvSpPr/>
            <p:nvPr/>
          </p:nvSpPr>
          <p:spPr>
            <a:xfrm>
              <a:off x="3867284" y="2989914"/>
              <a:ext cx="1494463" cy="1263186"/>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圆角矩形 4"/>
            <p:cNvSpPr/>
            <p:nvPr/>
          </p:nvSpPr>
          <p:spPr>
            <a:xfrm>
              <a:off x="4017108" y="2964062"/>
              <a:ext cx="1466764" cy="124981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8580" tIns="68580" rIns="68580" bIns="68580" spcCol="1270" anchor="ctr"/>
            <a:lstStyle/>
            <a:p>
              <a:pPr algn="ctr" defTabSz="800100">
                <a:lnSpc>
                  <a:spcPct val="90000"/>
                </a:lnSpc>
                <a:spcAft>
                  <a:spcPct val="35000"/>
                </a:spcAft>
                <a:defRPr/>
              </a:pPr>
              <a:endParaRPr lang="kk-KZ" altLang="zh-CN" b="1" dirty="0">
                <a:latin typeface="Times New Roman" pitchFamily="18" charset="0"/>
                <a:cs typeface="Times New Roman" pitchFamily="18" charset="0"/>
              </a:endParaRPr>
            </a:p>
            <a:p>
              <a:pPr algn="ctr" defTabSz="800100">
                <a:lnSpc>
                  <a:spcPct val="90000"/>
                </a:lnSpc>
                <a:spcAft>
                  <a:spcPct val="35000"/>
                </a:spcAft>
                <a:defRPr/>
              </a:pPr>
              <a:endParaRPr lang="kk-KZ" altLang="zh-CN" b="1" dirty="0">
                <a:latin typeface="Times New Roman" pitchFamily="18" charset="0"/>
                <a:cs typeface="Times New Roman" pitchFamily="18" charset="0"/>
              </a:endParaRPr>
            </a:p>
            <a:p>
              <a:pPr algn="ctr" defTabSz="800100">
                <a:lnSpc>
                  <a:spcPct val="90000"/>
                </a:lnSpc>
                <a:spcAft>
                  <a:spcPct val="35000"/>
                </a:spcAft>
                <a:defRPr/>
              </a:pPr>
              <a:endParaRPr lang="kk-KZ" altLang="zh-CN" b="1" dirty="0">
                <a:latin typeface="Times New Roman" pitchFamily="18" charset="0"/>
                <a:cs typeface="Times New Roman" pitchFamily="18" charset="0"/>
              </a:endParaRPr>
            </a:p>
            <a:p>
              <a:pPr algn="ctr" defTabSz="800100">
                <a:lnSpc>
                  <a:spcPct val="90000"/>
                </a:lnSpc>
                <a:spcAft>
                  <a:spcPct val="35000"/>
                </a:spcAft>
                <a:defRPr/>
              </a:pPr>
              <a:endParaRPr lang="kk-KZ" altLang="zh-CN" b="1" dirty="0">
                <a:latin typeface="Times New Roman" pitchFamily="18" charset="0"/>
                <a:cs typeface="Times New Roman" pitchFamily="18" charset="0"/>
              </a:endParaRPr>
            </a:p>
            <a:p>
              <a:pPr algn="ctr" defTabSz="800100">
                <a:lnSpc>
                  <a:spcPct val="90000"/>
                </a:lnSpc>
                <a:spcAft>
                  <a:spcPct val="35000"/>
                </a:spcAft>
                <a:defRPr/>
              </a:pPr>
              <a:r>
                <a:rPr lang="kk-KZ" altLang="zh-CN" b="1" dirty="0">
                  <a:latin typeface="Times New Roman" pitchFamily="18" charset="0"/>
                  <a:cs typeface="Times New Roman" pitchFamily="18" charset="0"/>
                </a:rPr>
                <a:t>Қызыл балдырлар</a:t>
              </a:r>
              <a:endParaRPr lang="zh-CN" altLang="en-US" b="1" dirty="0">
                <a:latin typeface="Times New Roman" pitchFamily="18" charset="0"/>
                <a:cs typeface="Times New Roman" pitchFamily="18" charset="0"/>
              </a:endParaRPr>
            </a:p>
          </p:txBody>
        </p:sp>
      </p:grpSp>
      <p:grpSp>
        <p:nvGrpSpPr>
          <p:cNvPr id="7176" name="组合 22"/>
          <p:cNvGrpSpPr>
            <a:grpSpLocks/>
          </p:cNvGrpSpPr>
          <p:nvPr/>
        </p:nvGrpSpPr>
        <p:grpSpPr bwMode="auto">
          <a:xfrm>
            <a:off x="6343650" y="4470400"/>
            <a:ext cx="1865313" cy="2251075"/>
            <a:chOff x="5569078" y="3571594"/>
            <a:chExt cx="1718633" cy="443829"/>
          </a:xfrm>
        </p:grpSpPr>
        <p:sp>
          <p:nvSpPr>
            <p:cNvPr id="20" name="圆角矩形 23"/>
            <p:cNvSpPr/>
            <p:nvPr/>
          </p:nvSpPr>
          <p:spPr>
            <a:xfrm>
              <a:off x="5569078" y="3571594"/>
              <a:ext cx="1718633" cy="443829"/>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1" name="圆角矩形 4"/>
            <p:cNvSpPr/>
            <p:nvPr/>
          </p:nvSpPr>
          <p:spPr>
            <a:xfrm>
              <a:off x="5569078" y="3584740"/>
              <a:ext cx="1702543" cy="41753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8580" tIns="68580" rIns="68580" bIns="68580" spcCol="1270" anchor="ctr"/>
            <a:lstStyle/>
            <a:p>
              <a:pPr algn="ctr" defTabSz="800100">
                <a:lnSpc>
                  <a:spcPct val="90000"/>
                </a:lnSpc>
                <a:spcAft>
                  <a:spcPct val="35000"/>
                </a:spcAft>
                <a:defRPr/>
              </a:pPr>
              <a:endParaRPr lang="kk-KZ" altLang="zh-CN" b="1" dirty="0">
                <a:latin typeface="Times New Roman" pitchFamily="18" charset="0"/>
                <a:cs typeface="Times New Roman" pitchFamily="18" charset="0"/>
              </a:endParaRPr>
            </a:p>
            <a:p>
              <a:pPr algn="ctr" defTabSz="800100">
                <a:lnSpc>
                  <a:spcPct val="90000"/>
                </a:lnSpc>
                <a:spcAft>
                  <a:spcPct val="35000"/>
                </a:spcAft>
                <a:defRPr/>
              </a:pPr>
              <a:endParaRPr lang="kk-KZ" altLang="zh-CN" b="1" dirty="0">
                <a:latin typeface="Times New Roman" pitchFamily="18" charset="0"/>
                <a:cs typeface="Times New Roman" pitchFamily="18" charset="0"/>
              </a:endParaRPr>
            </a:p>
            <a:p>
              <a:pPr algn="ctr" defTabSz="800100">
                <a:lnSpc>
                  <a:spcPct val="90000"/>
                </a:lnSpc>
                <a:spcAft>
                  <a:spcPct val="35000"/>
                </a:spcAft>
                <a:defRPr/>
              </a:pPr>
              <a:endParaRPr lang="kk-KZ" altLang="zh-CN" b="1" dirty="0">
                <a:latin typeface="Times New Roman" pitchFamily="18" charset="0"/>
                <a:cs typeface="Times New Roman" pitchFamily="18" charset="0"/>
              </a:endParaRPr>
            </a:p>
            <a:p>
              <a:pPr algn="ctr" defTabSz="800100">
                <a:lnSpc>
                  <a:spcPct val="90000"/>
                </a:lnSpc>
                <a:spcAft>
                  <a:spcPct val="35000"/>
                </a:spcAft>
                <a:defRPr/>
              </a:pPr>
              <a:endParaRPr lang="kk-KZ" altLang="zh-CN" b="1" dirty="0">
                <a:latin typeface="Times New Roman" pitchFamily="18" charset="0"/>
                <a:cs typeface="Times New Roman" pitchFamily="18" charset="0"/>
              </a:endParaRPr>
            </a:p>
            <a:p>
              <a:pPr algn="ctr" defTabSz="800100">
                <a:lnSpc>
                  <a:spcPct val="90000"/>
                </a:lnSpc>
                <a:spcAft>
                  <a:spcPct val="35000"/>
                </a:spcAft>
                <a:defRPr/>
              </a:pPr>
              <a:r>
                <a:rPr lang="kk-KZ" altLang="zh-CN" b="1" dirty="0">
                  <a:latin typeface="Times New Roman" pitchFamily="18" charset="0"/>
                  <a:cs typeface="Times New Roman" pitchFamily="18" charset="0"/>
                </a:rPr>
                <a:t>Қоңыр балдырлар</a:t>
              </a:r>
              <a:endParaRPr lang="zh-CN" altLang="en-US" b="1" dirty="0">
                <a:latin typeface="Times New Roman" pitchFamily="18" charset="0"/>
                <a:cs typeface="Times New Roman" pitchFamily="18" charset="0"/>
              </a:endParaRPr>
            </a:p>
          </p:txBody>
        </p:sp>
      </p:grpSp>
      <p:grpSp>
        <p:nvGrpSpPr>
          <p:cNvPr id="7177" name="组合 25"/>
          <p:cNvGrpSpPr>
            <a:grpSpLocks/>
          </p:cNvGrpSpPr>
          <p:nvPr/>
        </p:nvGrpSpPr>
        <p:grpSpPr bwMode="auto">
          <a:xfrm>
            <a:off x="4572000" y="2970213"/>
            <a:ext cx="1771650" cy="695325"/>
            <a:chOff x="4992149" y="2866825"/>
            <a:chExt cx="1561025" cy="321054"/>
          </a:xfrm>
        </p:grpSpPr>
        <p:sp>
          <p:nvSpPr>
            <p:cNvPr id="23" name="圆角矩形 26"/>
            <p:cNvSpPr/>
            <p:nvPr/>
          </p:nvSpPr>
          <p:spPr>
            <a:xfrm>
              <a:off x="4992149" y="2866825"/>
              <a:ext cx="1561025" cy="32105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4" name="圆角矩形 4"/>
            <p:cNvSpPr/>
            <p:nvPr/>
          </p:nvSpPr>
          <p:spPr>
            <a:xfrm>
              <a:off x="5001941" y="2876354"/>
              <a:ext cx="1541442" cy="30199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76200" tIns="76200" rIns="76200" bIns="76200" spcCol="1270" anchor="ctr"/>
            <a:lstStyle/>
            <a:p>
              <a:pPr algn="ctr" defTabSz="889000">
                <a:lnSpc>
                  <a:spcPct val="90000"/>
                </a:lnSpc>
                <a:spcAft>
                  <a:spcPct val="35000"/>
                </a:spcAft>
                <a:defRPr/>
              </a:pPr>
              <a:r>
                <a:rPr lang="kk-KZ" altLang="zh-CN" sz="2400" b="1" dirty="0">
                  <a:latin typeface="Times New Roman" pitchFamily="18" charset="0"/>
                  <a:cs typeface="Times New Roman" pitchFamily="18" charset="0"/>
                </a:rPr>
                <a:t>Споралы</a:t>
              </a:r>
              <a:endParaRPr lang="zh-CN" altLang="en-US" sz="2400" b="1" dirty="0">
                <a:latin typeface="Times New Roman" pitchFamily="18" charset="0"/>
                <a:cs typeface="Times New Roman" pitchFamily="18" charset="0"/>
              </a:endParaRPr>
            </a:p>
          </p:txBody>
        </p:sp>
      </p:grpSp>
      <p:grpSp>
        <p:nvGrpSpPr>
          <p:cNvPr id="7178" name="组合 28"/>
          <p:cNvGrpSpPr>
            <a:grpSpLocks/>
          </p:cNvGrpSpPr>
          <p:nvPr/>
        </p:nvGrpSpPr>
        <p:grpSpPr bwMode="auto">
          <a:xfrm>
            <a:off x="6951663" y="2951163"/>
            <a:ext cx="1911350" cy="693737"/>
            <a:chOff x="7397045" y="2851835"/>
            <a:chExt cx="1538839" cy="368505"/>
          </a:xfrm>
        </p:grpSpPr>
        <p:sp>
          <p:nvSpPr>
            <p:cNvPr id="26" name="圆角矩形 29"/>
            <p:cNvSpPr/>
            <p:nvPr/>
          </p:nvSpPr>
          <p:spPr>
            <a:xfrm>
              <a:off x="7397045" y="2851835"/>
              <a:ext cx="1538839" cy="36850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7" name="圆角矩形 4"/>
            <p:cNvSpPr/>
            <p:nvPr/>
          </p:nvSpPr>
          <p:spPr>
            <a:xfrm>
              <a:off x="7407270" y="2862797"/>
              <a:ext cx="1518389" cy="34658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68580" tIns="68580" rIns="68580" bIns="68580" spcCol="1270" anchor="ctr"/>
            <a:lstStyle/>
            <a:p>
              <a:pPr algn="ctr" defTabSz="800100">
                <a:lnSpc>
                  <a:spcPct val="90000"/>
                </a:lnSpc>
                <a:spcAft>
                  <a:spcPct val="35000"/>
                </a:spcAft>
                <a:defRPr/>
              </a:pPr>
              <a:r>
                <a:rPr lang="kk-KZ" altLang="zh-CN" sz="2800" b="1" dirty="0">
                  <a:latin typeface="Times New Roman" pitchFamily="18" charset="0"/>
                  <a:cs typeface="Times New Roman" pitchFamily="18" charset="0"/>
                </a:rPr>
                <a:t>Тұқымды</a:t>
              </a:r>
              <a:endParaRPr lang="zh-CN" altLang="en-US" sz="2800" b="1" dirty="0">
                <a:latin typeface="Times New Roman" pitchFamily="18" charset="0"/>
                <a:cs typeface="Times New Roman" pitchFamily="18" charset="0"/>
              </a:endParaRPr>
            </a:p>
          </p:txBody>
        </p:sp>
      </p:grpSp>
      <p:grpSp>
        <p:nvGrpSpPr>
          <p:cNvPr id="7179" name="组合 31"/>
          <p:cNvGrpSpPr>
            <a:grpSpLocks/>
          </p:cNvGrpSpPr>
          <p:nvPr/>
        </p:nvGrpSpPr>
        <p:grpSpPr bwMode="auto">
          <a:xfrm>
            <a:off x="1719263" y="123825"/>
            <a:ext cx="5292725" cy="769938"/>
            <a:chOff x="3692595" y="551478"/>
            <a:chExt cx="1927879" cy="415932"/>
          </a:xfrm>
        </p:grpSpPr>
        <p:sp>
          <p:nvSpPr>
            <p:cNvPr id="29" name="圆角矩形 32"/>
            <p:cNvSpPr/>
            <p:nvPr/>
          </p:nvSpPr>
          <p:spPr>
            <a:xfrm>
              <a:off x="3692595" y="551478"/>
              <a:ext cx="1927879" cy="415932"/>
            </a:xfrm>
            <a:prstGeom prst="roundRect">
              <a:avLst>
                <a:gd name="adj" fmla="val 10000"/>
              </a:avLst>
            </a:prstGeom>
          </p:spPr>
          <p:style>
            <a:lnRef idx="2">
              <a:schemeClr val="accent3">
                <a:shade val="50000"/>
              </a:schemeClr>
            </a:lnRef>
            <a:fillRef idx="1">
              <a:schemeClr val="accent3"/>
            </a:fillRef>
            <a:effectRef idx="0">
              <a:schemeClr val="accent3"/>
            </a:effectRef>
            <a:fontRef idx="minor">
              <a:schemeClr val="lt1"/>
            </a:fontRef>
          </p:style>
        </p:sp>
        <p:sp>
          <p:nvSpPr>
            <p:cNvPr id="30" name="圆角矩形 4"/>
            <p:cNvSpPr/>
            <p:nvPr/>
          </p:nvSpPr>
          <p:spPr>
            <a:xfrm>
              <a:off x="3704738" y="563484"/>
              <a:ext cx="1903593" cy="39191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lIns="76200" tIns="76200" rIns="76200" bIns="76200" spcCol="1270" anchor="ctr"/>
            <a:lstStyle/>
            <a:p>
              <a:pPr algn="ctr" defTabSz="889000">
                <a:lnSpc>
                  <a:spcPct val="90000"/>
                </a:lnSpc>
                <a:spcAft>
                  <a:spcPct val="35000"/>
                </a:spcAft>
                <a:defRPr/>
              </a:pPr>
              <a:r>
                <a:rPr lang="kk-KZ" altLang="zh-CN" sz="3600" b="1" dirty="0">
                  <a:latin typeface="Times New Roman" pitchFamily="18" charset="0"/>
                  <a:cs typeface="Times New Roman" pitchFamily="18" charset="0"/>
                </a:rPr>
                <a:t>Өсімдіктер дүниесі</a:t>
              </a:r>
              <a:endParaRPr lang="zh-CN" altLang="en-US" sz="3600" b="1" dirty="0">
                <a:latin typeface="Times New Roman" pitchFamily="18" charset="0"/>
                <a:cs typeface="Times New Roman" pitchFamily="18" charset="0"/>
              </a:endParaRPr>
            </a:p>
          </p:txBody>
        </p:sp>
      </p:grpSp>
      <p:sp>
        <p:nvSpPr>
          <p:cNvPr id="31" name="下箭头 34"/>
          <p:cNvSpPr/>
          <p:nvPr/>
        </p:nvSpPr>
        <p:spPr>
          <a:xfrm>
            <a:off x="2411413" y="893763"/>
            <a:ext cx="360362" cy="365125"/>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zh-CN" altLang="en-US"/>
          </a:p>
        </p:txBody>
      </p:sp>
      <p:sp>
        <p:nvSpPr>
          <p:cNvPr id="32" name="下箭头 35"/>
          <p:cNvSpPr/>
          <p:nvPr/>
        </p:nvSpPr>
        <p:spPr>
          <a:xfrm>
            <a:off x="6332538" y="865188"/>
            <a:ext cx="360362" cy="363537"/>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zh-CN" altLang="en-US"/>
          </a:p>
        </p:txBody>
      </p:sp>
      <p:sp>
        <p:nvSpPr>
          <p:cNvPr id="33" name="下箭头 36"/>
          <p:cNvSpPr/>
          <p:nvPr/>
        </p:nvSpPr>
        <p:spPr>
          <a:xfrm>
            <a:off x="1847850" y="2401888"/>
            <a:ext cx="360363" cy="549275"/>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zh-CN" altLang="en-US"/>
          </a:p>
        </p:txBody>
      </p:sp>
      <p:sp>
        <p:nvSpPr>
          <p:cNvPr id="34" name="下箭头 37"/>
          <p:cNvSpPr/>
          <p:nvPr/>
        </p:nvSpPr>
        <p:spPr>
          <a:xfrm>
            <a:off x="7573963" y="2308225"/>
            <a:ext cx="360362" cy="642938"/>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zh-CN" altLang="en-US"/>
          </a:p>
        </p:txBody>
      </p:sp>
      <p:sp>
        <p:nvSpPr>
          <p:cNvPr id="35" name="下箭头 39"/>
          <p:cNvSpPr/>
          <p:nvPr/>
        </p:nvSpPr>
        <p:spPr>
          <a:xfrm>
            <a:off x="5653088" y="2308225"/>
            <a:ext cx="360362" cy="682625"/>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zh-CN" altLang="en-US"/>
          </a:p>
        </p:txBody>
      </p:sp>
      <p:pic>
        <p:nvPicPr>
          <p:cNvPr id="718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565650"/>
            <a:ext cx="1114425" cy="110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5600" y="4633913"/>
            <a:ext cx="609600"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5" descr="http://ok-t.ru/studopedia/baza15/277433962202.files/image148.jpg"/>
          <p:cNvPicPr>
            <a:picLocks noChangeAspect="1" noChangeArrowheads="1"/>
          </p:cNvPicPr>
          <p:nvPr/>
        </p:nvPicPr>
        <p:blipFill>
          <a:blip r:embed="rId4" cstate="print">
            <a:extLst/>
          </a:blip>
          <a:srcRect/>
          <a:stretch>
            <a:fillRect/>
          </a:stretch>
        </p:blipFill>
        <p:spPr bwMode="auto">
          <a:xfrm rot="2086221">
            <a:off x="1468224" y="5517193"/>
            <a:ext cx="924465" cy="533401"/>
          </a:xfrm>
          <a:prstGeom prst="rect">
            <a:avLst/>
          </a:prstGeom>
          <a:ln>
            <a:noFill/>
          </a:ln>
          <a:effectLst>
            <a:softEdge rad="112500"/>
          </a:effectLst>
          <a:extLst/>
        </p:spPr>
      </p:pic>
      <p:pic>
        <p:nvPicPr>
          <p:cNvPr id="718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4850" y="4551363"/>
            <a:ext cx="906463"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9"/>
          <p:cNvPicPr>
            <a:picLocks noChangeAspect="1" noChangeArrowheads="1"/>
          </p:cNvPicPr>
          <p:nvPr/>
        </p:nvPicPr>
        <p:blipFill>
          <a:blip r:embed="rId6" cstate="print">
            <a:extLst/>
          </a:blip>
          <a:srcRect/>
          <a:stretch>
            <a:fillRect/>
          </a:stretch>
        </p:blipFill>
        <p:spPr bwMode="auto">
          <a:xfrm>
            <a:off x="3656220" y="4536927"/>
            <a:ext cx="1004881" cy="1115673"/>
          </a:xfrm>
          <a:prstGeom prst="rect">
            <a:avLst/>
          </a:prstGeom>
          <a:ln>
            <a:noFill/>
          </a:ln>
          <a:effectLst>
            <a:softEdge rad="112500"/>
          </a:effectLst>
          <a:extLst/>
        </p:spPr>
      </p:pic>
      <p:pic>
        <p:nvPicPr>
          <p:cNvPr id="7190"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9213" y="4721225"/>
            <a:ext cx="742950"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91" name="Picture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80250" y="4756150"/>
            <a:ext cx="1044575"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15" descr="http://biblioclub.ru/services/fks.php?fks_action=get_file&amp;fks_flag=2&amp;fks_id=biologich_img_tabl009.jpg"/>
          <p:cNvPicPr>
            <a:picLocks noChangeAspect="1" noChangeArrowheads="1"/>
          </p:cNvPicPr>
          <p:nvPr/>
        </p:nvPicPr>
        <p:blipFill>
          <a:blip r:embed="rId9" cstate="print">
            <a:extLst/>
          </a:blip>
          <a:srcRect/>
          <a:stretch>
            <a:fillRect/>
          </a:stretch>
        </p:blipFill>
        <p:spPr bwMode="auto">
          <a:xfrm>
            <a:off x="3511354" y="908764"/>
            <a:ext cx="1819419" cy="1896323"/>
          </a:xfrm>
          <a:prstGeom prst="rect">
            <a:avLst/>
          </a:prstGeom>
          <a:ln>
            <a:noFill/>
          </a:ln>
          <a:effectLst>
            <a:softEdge rad="112500"/>
          </a:effectLst>
          <a:extLst/>
        </p:spPr>
      </p:pic>
      <p:cxnSp>
        <p:nvCxnSpPr>
          <p:cNvPr id="44" name="直接箭头连接符 45"/>
          <p:cNvCxnSpPr>
            <a:stCxn id="11" idx="2"/>
            <a:endCxn id="14" idx="0"/>
          </p:cNvCxnSpPr>
          <p:nvPr/>
        </p:nvCxnSpPr>
        <p:spPr>
          <a:xfrm flipH="1">
            <a:off x="1446213" y="3644900"/>
            <a:ext cx="723900" cy="838200"/>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45" name="直接箭头连接符 57"/>
          <p:cNvCxnSpPr>
            <a:stCxn id="11" idx="2"/>
          </p:cNvCxnSpPr>
          <p:nvPr/>
        </p:nvCxnSpPr>
        <p:spPr>
          <a:xfrm>
            <a:off x="2170113" y="3644900"/>
            <a:ext cx="1989137" cy="825500"/>
          </a:xfrm>
          <a:prstGeom prst="straightConnector1">
            <a:avLst/>
          </a:prstGeom>
          <a:ln>
            <a:solidFill>
              <a:srgbClr val="FF0000"/>
            </a:solidFill>
            <a:tailEnd type="arrow"/>
          </a:ln>
        </p:spPr>
        <p:style>
          <a:lnRef idx="3">
            <a:schemeClr val="dk1"/>
          </a:lnRef>
          <a:fillRef idx="0">
            <a:schemeClr val="dk1"/>
          </a:fillRef>
          <a:effectRef idx="2">
            <a:schemeClr val="dk1"/>
          </a:effectRef>
          <a:fontRef idx="minor">
            <a:schemeClr val="tx1"/>
          </a:fontRef>
        </p:style>
      </p:cxnSp>
      <p:cxnSp>
        <p:nvCxnSpPr>
          <p:cNvPr id="46" name="直接箭头连接符 58"/>
          <p:cNvCxnSpPr>
            <a:stCxn id="11" idx="2"/>
            <a:endCxn id="20" idx="0"/>
          </p:cNvCxnSpPr>
          <p:nvPr/>
        </p:nvCxnSpPr>
        <p:spPr>
          <a:xfrm>
            <a:off x="2170113" y="3644900"/>
            <a:ext cx="5105400" cy="82550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1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035E208-F48A-47B0-89F3-E5B3C952F18B}" type="slidenum">
              <a:rPr lang="ru-RU" altLang="ru-RU">
                <a:solidFill>
                  <a:srgbClr val="898989"/>
                </a:solidFill>
              </a:rPr>
              <a:pPr eaLnBrk="1" hangingPunct="1"/>
              <a:t>7</a:t>
            </a:fld>
            <a:endParaRPr lang="ru-RU" altLang="ru-RU">
              <a:solidFill>
                <a:srgbClr val="898989"/>
              </a:solidFill>
            </a:endParaRPr>
          </a:p>
        </p:txBody>
      </p:sp>
      <p:sp>
        <p:nvSpPr>
          <p:cNvPr id="8195" name="Прямоугольник 3"/>
          <p:cNvSpPr>
            <a:spLocks noChangeArrowheads="1"/>
          </p:cNvSpPr>
          <p:nvPr/>
        </p:nvSpPr>
        <p:spPr bwMode="auto">
          <a:xfrm>
            <a:off x="0" y="549275"/>
            <a:ext cx="54356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kk-KZ" altLang="ru-RU" sz="2400" b="1">
                <a:latin typeface="Times New Roman" panose="02020603050405020304" pitchFamily="18" charset="0"/>
                <a:cs typeface="Times New Roman" panose="02020603050405020304" pitchFamily="18" charset="0"/>
              </a:rPr>
              <a:t>   Балдырлар</a:t>
            </a:r>
            <a:r>
              <a:rPr lang="kk-KZ" altLang="ru-RU" sz="2400">
                <a:latin typeface="Times New Roman" panose="02020603050405020304" pitchFamily="18" charset="0"/>
                <a:cs typeface="Times New Roman" panose="02020603050405020304" pitchFamily="18" charset="0"/>
              </a:rPr>
              <a:t> (Algae) — жасушаларында хлорофиллдары бар, өз бетінше органикалық заттар жасап шығара алатын төменгі сатыдағы өсімдіктер тобы. Өсімдіктер жасап шығаратын оттегінің жартысынан көбі балдырлардан келеді. Олар Антарктиданың мұздықтарында да, Йеллоустон паркінің ыстық бұлақтарында да тіршілік ете алады. </a:t>
            </a:r>
            <a:endParaRPr lang="ru-RU" altLang="ru-RU" sz="2400">
              <a:latin typeface="Times New Roman" panose="02020603050405020304" pitchFamily="18" charset="0"/>
              <a:cs typeface="Times New Roman" panose="02020603050405020304" pitchFamily="18" charset="0"/>
            </a:endParaRPr>
          </a:p>
        </p:txBody>
      </p:sp>
      <p:pic>
        <p:nvPicPr>
          <p:cNvPr id="8196" name="Picture 2" descr="C:\Users\User\Desktop\микроб\2895167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5600" y="1484313"/>
            <a:ext cx="3708400" cy="537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1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794DA52-15D0-4361-8108-6D2927B95C8E}" type="slidenum">
              <a:rPr lang="ru-RU" altLang="ru-RU">
                <a:solidFill>
                  <a:srgbClr val="898989"/>
                </a:solidFill>
              </a:rPr>
              <a:pPr eaLnBrk="1" hangingPunct="1"/>
              <a:t>8</a:t>
            </a:fld>
            <a:endParaRPr lang="ru-RU" altLang="ru-RU">
              <a:solidFill>
                <a:srgbClr val="898989"/>
              </a:solidFill>
            </a:endParaRPr>
          </a:p>
        </p:txBody>
      </p:sp>
      <p:sp>
        <p:nvSpPr>
          <p:cNvPr id="9219" name="Прямоугольник 3"/>
          <p:cNvSpPr>
            <a:spLocks noChangeArrowheads="1"/>
          </p:cNvSpPr>
          <p:nvPr/>
        </p:nvSpPr>
        <p:spPr bwMode="auto">
          <a:xfrm>
            <a:off x="28575" y="0"/>
            <a:ext cx="8936038" cy="58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ru-RU" altLang="ru-RU" sz="2000">
                <a:latin typeface="Times New Roman" panose="02020603050405020304" pitchFamily="18" charset="0"/>
                <a:cs typeface="Times New Roman" panose="02020603050405020304" pitchFamily="18" charset="0"/>
              </a:rPr>
              <a:t>   </a:t>
            </a:r>
            <a:r>
              <a:rPr lang="ru-RU" altLang="ru-RU" sz="2400">
                <a:latin typeface="Times New Roman" panose="02020603050405020304" pitchFamily="18" charset="0"/>
                <a:cs typeface="Times New Roman" panose="02020603050405020304" pitchFamily="18" charset="0"/>
              </a:rPr>
              <a:t>Балдырлардың 20 000-нан астам түрі бар. Балдырлар дене құрылыстарына, түстеріне қарай алты үлкен топқа бөлінеді:</a:t>
            </a:r>
          </a:p>
          <a:p>
            <a:pPr eaLnBrk="1" hangingPunct="1"/>
            <a:endParaRPr lang="ru-RU" altLang="ru-RU" sz="200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Char char="v"/>
            </a:pPr>
            <a:r>
              <a:rPr lang="kk-KZ" altLang="ru-RU" sz="2400">
                <a:latin typeface="Times New Roman" panose="02020603050405020304" pitchFamily="18" charset="0"/>
                <a:cs typeface="Times New Roman" panose="02020603050405020304" pitchFamily="18" charset="0"/>
              </a:rPr>
              <a:t>Жасыл балдырлар (Chlorophyta)</a:t>
            </a:r>
          </a:p>
          <a:p>
            <a:pPr eaLnBrk="1" hangingPunct="1"/>
            <a:endParaRPr lang="kk-KZ" altLang="ru-RU" sz="240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Char char="v"/>
            </a:pPr>
            <a:r>
              <a:rPr lang="kk-KZ" altLang="ru-RU" sz="2400">
                <a:latin typeface="Times New Roman" panose="02020603050405020304" pitchFamily="18" charset="0"/>
                <a:cs typeface="Times New Roman" panose="02020603050405020304" pitchFamily="18" charset="0"/>
              </a:rPr>
              <a:t>Әртүрлі шыбыртқылы балдырлар (Heterocontae)</a:t>
            </a:r>
          </a:p>
          <a:p>
            <a:pPr eaLnBrk="1" hangingPunct="1"/>
            <a:endParaRPr lang="kk-KZ" altLang="ru-RU" sz="240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Char char="v"/>
            </a:pPr>
            <a:r>
              <a:rPr lang="kk-KZ" altLang="ru-RU" sz="2400">
                <a:latin typeface="Times New Roman" panose="02020603050405020304" pitchFamily="18" charset="0"/>
                <a:cs typeface="Times New Roman" panose="02020603050405020304" pitchFamily="18" charset="0"/>
              </a:rPr>
              <a:t>Диатомды балдырлар (Diatomeae)</a:t>
            </a:r>
          </a:p>
          <a:p>
            <a:pPr eaLnBrk="1" hangingPunct="1"/>
            <a:endParaRPr lang="kk-KZ" altLang="ru-RU" sz="240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Char char="v"/>
            </a:pPr>
            <a:r>
              <a:rPr lang="kk-KZ" altLang="ru-RU" sz="2400">
                <a:latin typeface="Times New Roman" panose="02020603050405020304" pitchFamily="18" charset="0"/>
                <a:cs typeface="Times New Roman" panose="02020603050405020304" pitchFamily="18" charset="0"/>
              </a:rPr>
              <a:t>Қоңыр балдырлар (Рһаеорһусеае)</a:t>
            </a:r>
          </a:p>
          <a:p>
            <a:pPr eaLnBrk="1" hangingPunct="1"/>
            <a:endParaRPr lang="kk-KZ" altLang="ru-RU" sz="240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Char char="v"/>
            </a:pPr>
            <a:r>
              <a:rPr lang="kk-KZ" altLang="ru-RU" sz="2400">
                <a:latin typeface="Times New Roman" panose="02020603050405020304" pitchFamily="18" charset="0"/>
                <a:cs typeface="Times New Roman" panose="02020603050405020304" pitchFamily="18" charset="0"/>
              </a:rPr>
              <a:t>Қызыл балдырлар (Rhodoрһусеае)</a:t>
            </a:r>
          </a:p>
          <a:p>
            <a:pPr eaLnBrk="1" hangingPunct="1"/>
            <a:endParaRPr lang="kk-KZ" altLang="ru-RU" sz="2400">
              <a:latin typeface="Times New Roman" panose="02020603050405020304" pitchFamily="18" charset="0"/>
              <a:cs typeface="Times New Roman" panose="02020603050405020304" pitchFamily="18" charset="0"/>
            </a:endParaRPr>
          </a:p>
          <a:p>
            <a:pPr eaLnBrk="1" hangingPunct="1">
              <a:buFont typeface="Wingdings" panose="05000000000000000000" pitchFamily="2" charset="2"/>
              <a:buChar char="v"/>
            </a:pPr>
            <a:r>
              <a:rPr lang="kk-KZ" altLang="ru-RU" sz="2400">
                <a:latin typeface="Times New Roman" panose="02020603050405020304" pitchFamily="18" charset="0"/>
                <a:cs typeface="Times New Roman" panose="02020603050405020304" pitchFamily="18" charset="0"/>
              </a:rPr>
              <a:t>Көк-жасыл балдырлар (Cyanobacteriae)</a:t>
            </a:r>
            <a:endParaRPr lang="ru-RU" altLang="ru-RU" sz="2400">
              <a:latin typeface="Calibri" panose="020F0502020204030204" pitchFamily="34" charset="0"/>
              <a:cs typeface="Times New Roman" panose="02020603050405020304" pitchFamily="18" charset="0"/>
            </a:endParaRPr>
          </a:p>
          <a:p>
            <a:pPr eaLnBrk="1" hangingPunct="1"/>
            <a:endParaRPr lang="ru-RU" altLang="ru-RU" sz="2000">
              <a:latin typeface="Times New Roman" panose="02020603050405020304" pitchFamily="18" charset="0"/>
              <a:cs typeface="Times New Roman" panose="02020603050405020304" pitchFamily="18" charset="0"/>
            </a:endParaRPr>
          </a:p>
          <a:p>
            <a:pPr eaLnBrk="1" hangingPunct="1"/>
            <a:endParaRPr lang="ru-RU" altLang="ru-RU" sz="20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1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25E9B7B-ACC3-4781-A08C-25063053222A}" type="slidenum">
              <a:rPr lang="ru-RU" altLang="ru-RU">
                <a:solidFill>
                  <a:srgbClr val="898989"/>
                </a:solidFill>
              </a:rPr>
              <a:pPr eaLnBrk="1" hangingPunct="1"/>
              <a:t>9</a:t>
            </a:fld>
            <a:endParaRPr lang="ru-RU" altLang="ru-RU">
              <a:solidFill>
                <a:srgbClr val="898989"/>
              </a:solidFill>
            </a:endParaRPr>
          </a:p>
        </p:txBody>
      </p:sp>
      <p:sp>
        <p:nvSpPr>
          <p:cNvPr id="10243" name="Прямоугольник 3"/>
          <p:cNvSpPr>
            <a:spLocks noChangeArrowheads="1"/>
          </p:cNvSpPr>
          <p:nvPr/>
        </p:nvSpPr>
        <p:spPr bwMode="auto">
          <a:xfrm>
            <a:off x="0" y="58738"/>
            <a:ext cx="4932363"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ru-RU" altLang="ru-RU" sz="2400">
                <a:latin typeface="Times New Roman" panose="02020603050405020304" pitchFamily="18" charset="0"/>
                <a:cs typeface="Times New Roman" panose="02020603050405020304" pitchFamily="18" charset="0"/>
              </a:rPr>
              <a:t>    Балдырлар – төменгі сатыдағы су өсімдіктері. Теңіз, көл, өзендерде, ағынсыз суда өседі. Олардың клеткалық құрылымы болмайды, бір клеткалы, колониялы, көп клеткалы түрлері бар. Көп клеткалы өкілдерінің денесін </a:t>
            </a:r>
            <a:r>
              <a:rPr lang="ru-RU" altLang="ru-RU" sz="2400" b="1">
                <a:latin typeface="Times New Roman" panose="02020603050405020304" pitchFamily="18" charset="0"/>
                <a:cs typeface="Times New Roman" panose="02020603050405020304" pitchFamily="18" charset="0"/>
              </a:rPr>
              <a:t>таллом</a:t>
            </a:r>
            <a:r>
              <a:rPr lang="ru-RU" altLang="ru-RU" sz="2400">
                <a:latin typeface="Times New Roman" panose="02020603050405020304" pitchFamily="18" charset="0"/>
                <a:cs typeface="Times New Roman" panose="02020603050405020304" pitchFamily="18" charset="0"/>
              </a:rPr>
              <a:t> деп атайды. Клетка қабығы гемицеллюлозадан және пектинді заттардан тұрады. </a:t>
            </a:r>
          </a:p>
        </p:txBody>
      </p:sp>
      <p:pic>
        <p:nvPicPr>
          <p:cNvPr id="10244" name="Picture 2" descr="C:\Users\User\Desktop\микроб\японские водоросли.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3800" y="0"/>
            <a:ext cx="4140200" cy="465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4" descr="C:\Users\User\Desktop\микроб\spirulina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44925"/>
            <a:ext cx="4716463"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1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D162849-7EC4-4D97-9BBC-7058D11DF668}" type="slidenum">
              <a:rPr lang="ru-RU" altLang="ru-RU">
                <a:solidFill>
                  <a:srgbClr val="898989"/>
                </a:solidFill>
              </a:rPr>
              <a:pPr eaLnBrk="1" hangingPunct="1"/>
              <a:t>10</a:t>
            </a:fld>
            <a:endParaRPr lang="ru-RU" altLang="ru-RU">
              <a:solidFill>
                <a:srgbClr val="898989"/>
              </a:solidFill>
            </a:endParaRPr>
          </a:p>
        </p:txBody>
      </p:sp>
      <p:sp>
        <p:nvSpPr>
          <p:cNvPr id="11267" name="Прямоугольник 3"/>
          <p:cNvSpPr>
            <a:spLocks noChangeArrowheads="1"/>
          </p:cNvSpPr>
          <p:nvPr/>
        </p:nvSpPr>
        <p:spPr bwMode="auto">
          <a:xfrm>
            <a:off x="9525" y="15875"/>
            <a:ext cx="5138738" cy="375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3400">
                <a:latin typeface="Times New Roman" panose="02020603050405020304" pitchFamily="18" charset="0"/>
                <a:cs typeface="Times New Roman" panose="02020603050405020304" pitchFamily="18" charset="0"/>
              </a:rPr>
              <a:t>   Клеткасы негізінен бір ядролы.Цитоплазмасында митохондрия, диктиосома, рибосома, хромотофора сияқты органоидтары және вакуолясы </a:t>
            </a:r>
          </a:p>
          <a:p>
            <a:pPr eaLnBrk="1" hangingPunct="1"/>
            <a:r>
              <a:rPr lang="ru-RU" altLang="ru-RU" sz="3400">
                <a:latin typeface="Times New Roman" panose="02020603050405020304" pitchFamily="18" charset="0"/>
                <a:cs typeface="Times New Roman" panose="02020603050405020304" pitchFamily="18" charset="0"/>
              </a:rPr>
              <a:t>(бос қуысы) болады. </a:t>
            </a:r>
          </a:p>
        </p:txBody>
      </p:sp>
      <p:pic>
        <p:nvPicPr>
          <p:cNvPr id="11268" name="Picture 2" descr="C:\Users\User\Desktop\микроб\algaefu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26988"/>
            <a:ext cx="39957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1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F6DCEB7-D3DB-422A-B759-D7BA9AC7FDAD}" type="slidenum">
              <a:rPr lang="ru-RU" altLang="ru-RU">
                <a:solidFill>
                  <a:srgbClr val="898989"/>
                </a:solidFill>
              </a:rPr>
              <a:pPr eaLnBrk="1" hangingPunct="1"/>
              <a:t>11</a:t>
            </a:fld>
            <a:endParaRPr lang="ru-RU" altLang="ru-RU">
              <a:solidFill>
                <a:srgbClr val="898989"/>
              </a:solidFill>
            </a:endParaRPr>
          </a:p>
        </p:txBody>
      </p:sp>
      <p:sp>
        <p:nvSpPr>
          <p:cNvPr id="4" name="Прямоугольник 3"/>
          <p:cNvSpPr/>
          <p:nvPr/>
        </p:nvSpPr>
        <p:spPr>
          <a:xfrm>
            <a:off x="-1588" y="0"/>
            <a:ext cx="9145588" cy="6370638"/>
          </a:xfrm>
          <a:prstGeom prst="rect">
            <a:avLst/>
          </a:prstGeom>
        </p:spPr>
        <p:txBody>
          <a:bodyPr>
            <a:spAutoFit/>
          </a:bodyPr>
          <a:lstStyle/>
          <a:p>
            <a:pPr fontAlgn="auto">
              <a:spcBef>
                <a:spcPts val="0"/>
              </a:spcBef>
              <a:spcAft>
                <a:spcPts val="0"/>
              </a:spcAft>
              <a:defRPr/>
            </a:pP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Балдырлар</a:t>
            </a:r>
            <a:r>
              <a:rPr lang="ru-RU" sz="2400" dirty="0">
                <a:latin typeface="Times New Roman" pitchFamily="18" charset="0"/>
                <a:cs typeface="Times New Roman" pitchFamily="18" charset="0"/>
              </a:rPr>
              <a:t> (</a:t>
            </a:r>
            <a:r>
              <a:rPr lang="en-US" sz="2400" dirty="0">
                <a:latin typeface="Times New Roman" pitchFamily="18" charset="0"/>
                <a:cs typeface="Times New Roman" pitchFamily="18" charset="0"/>
              </a:rPr>
              <a:t>Algae) </a:t>
            </a:r>
            <a:r>
              <a:rPr lang="ru-RU" sz="2400" dirty="0" err="1">
                <a:latin typeface="Times New Roman" pitchFamily="18" charset="0"/>
                <a:cs typeface="Times New Roman" pitchFamily="18" charset="0"/>
              </a:rPr>
              <a:t>биохимиялық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қасиеттеріне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және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клеткалық</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құрылымына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қарай</a:t>
            </a:r>
            <a:r>
              <a:rPr lang="ru-RU" sz="2400" dirty="0">
                <a:latin typeface="Times New Roman" pitchFamily="18" charset="0"/>
                <a:cs typeface="Times New Roman" pitchFamily="18" charset="0"/>
              </a:rPr>
              <a:t> он </a:t>
            </a:r>
            <a:r>
              <a:rPr lang="ru-RU" sz="2400" dirty="0" err="1">
                <a:latin typeface="Times New Roman" pitchFamily="18" charset="0"/>
                <a:cs typeface="Times New Roman" pitchFamily="18" charset="0"/>
              </a:rPr>
              <a:t>екі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типке</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бөлінеді</a:t>
            </a:r>
            <a:r>
              <a:rPr lang="ru-RU" sz="2400" dirty="0">
                <a:latin typeface="Times New Roman" pitchFamily="18" charset="0"/>
                <a:cs typeface="Times New Roman" pitchFamily="18" charset="0"/>
              </a:rPr>
              <a:t>:</a:t>
            </a:r>
          </a:p>
          <a:p>
            <a:pPr fontAlgn="auto">
              <a:spcBef>
                <a:spcPts val="0"/>
              </a:spcBef>
              <a:spcAft>
                <a:spcPts val="0"/>
              </a:spcAft>
              <a:defRPr/>
            </a:pPr>
            <a:endParaRPr lang="ru-RU" sz="2400" dirty="0">
              <a:latin typeface="Times New Roman" pitchFamily="18" charset="0"/>
              <a:cs typeface="Times New Roman" pitchFamily="18" charset="0"/>
            </a:endParaRPr>
          </a:p>
          <a:p>
            <a:pPr marL="342900" indent="-342900" fontAlgn="auto">
              <a:spcBef>
                <a:spcPts val="0"/>
              </a:spcBef>
              <a:spcAft>
                <a:spcPts val="0"/>
              </a:spcAft>
              <a:buFont typeface="Wingdings" pitchFamily="2" charset="2"/>
              <a:buChar char="ü"/>
              <a:defRPr/>
            </a:pPr>
            <a:r>
              <a:rPr lang="ru-RU" sz="2800" dirty="0" err="1">
                <a:latin typeface="Times New Roman" pitchFamily="18" charset="0"/>
                <a:cs typeface="Times New Roman" pitchFamily="18" charset="0"/>
              </a:rPr>
              <a:t>Көкжасыл</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балдырлар</a:t>
            </a:r>
            <a:r>
              <a:rPr lang="ru-RU"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Cyanophyta</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pPr marL="342900" indent="-342900" fontAlgn="auto">
              <a:spcBef>
                <a:spcPts val="0"/>
              </a:spcBef>
              <a:spcAft>
                <a:spcPts val="0"/>
              </a:spcAft>
              <a:buFont typeface="Wingdings" pitchFamily="2" charset="2"/>
              <a:buChar char="ü"/>
              <a:defRPr/>
            </a:pPr>
            <a:r>
              <a:rPr lang="ru-RU" sz="2800" dirty="0" err="1">
                <a:latin typeface="Times New Roman" pitchFamily="18" charset="0"/>
                <a:cs typeface="Times New Roman" pitchFamily="18" charset="0"/>
              </a:rPr>
              <a:t>Прохлорофитті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балдырлар</a:t>
            </a:r>
            <a:r>
              <a:rPr lang="ru-RU"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Prochlorophyta</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pPr marL="342900" indent="-342900" fontAlgn="auto">
              <a:spcBef>
                <a:spcPts val="0"/>
              </a:spcBef>
              <a:spcAft>
                <a:spcPts val="0"/>
              </a:spcAft>
              <a:buFont typeface="Wingdings" pitchFamily="2" charset="2"/>
              <a:buChar char="ü"/>
              <a:defRPr/>
            </a:pPr>
            <a:r>
              <a:rPr lang="ru-RU" sz="2800" dirty="0" err="1">
                <a:latin typeface="Times New Roman" pitchFamily="18" charset="0"/>
                <a:cs typeface="Times New Roman" pitchFamily="18" charset="0"/>
              </a:rPr>
              <a:t>Қызыл</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балдырлар</a:t>
            </a:r>
            <a:r>
              <a:rPr lang="ru-RU"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Rhodophyta</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pPr marL="342900" indent="-342900" fontAlgn="auto">
              <a:spcBef>
                <a:spcPts val="0"/>
              </a:spcBef>
              <a:spcAft>
                <a:spcPts val="0"/>
              </a:spcAft>
              <a:buFont typeface="Wingdings" pitchFamily="2" charset="2"/>
              <a:buChar char="ü"/>
              <a:defRPr/>
            </a:pPr>
            <a:r>
              <a:rPr lang="ru-RU" sz="2800" dirty="0" err="1">
                <a:latin typeface="Times New Roman" pitchFamily="18" charset="0"/>
                <a:cs typeface="Times New Roman" pitchFamily="18" charset="0"/>
              </a:rPr>
              <a:t>Жалтырауық</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балдырлар</a:t>
            </a:r>
            <a:r>
              <a:rPr lang="ru-RU"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Chrysophyta</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pPr marL="342900" indent="-342900" fontAlgn="auto">
              <a:spcBef>
                <a:spcPts val="0"/>
              </a:spcBef>
              <a:spcAft>
                <a:spcPts val="0"/>
              </a:spcAft>
              <a:buFont typeface="Wingdings" pitchFamily="2" charset="2"/>
              <a:buChar char="ü"/>
              <a:defRPr/>
            </a:pPr>
            <a:r>
              <a:rPr lang="ru-RU" sz="2800" dirty="0" err="1">
                <a:latin typeface="Times New Roman" pitchFamily="18" charset="0"/>
                <a:cs typeface="Times New Roman" pitchFamily="18" charset="0"/>
              </a:rPr>
              <a:t>Диатомды</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балдырлар</a:t>
            </a:r>
            <a:r>
              <a:rPr lang="ru-RU" sz="2800" dirty="0">
                <a:latin typeface="Times New Roman" pitchFamily="18" charset="0"/>
                <a:cs typeface="Times New Roman" pitchFamily="18" charset="0"/>
              </a:rPr>
              <a:t> (</a:t>
            </a:r>
            <a:r>
              <a:rPr lang="en-US" sz="2800" dirty="0">
                <a:latin typeface="Times New Roman" pitchFamily="18" charset="0"/>
                <a:cs typeface="Times New Roman" pitchFamily="18" charset="0"/>
              </a:rPr>
              <a:t>D</a:t>
            </a:r>
            <a:r>
              <a:rPr lang="ru-RU" sz="2800" dirty="0">
                <a:latin typeface="Times New Roman" pitchFamily="18" charset="0"/>
                <a:cs typeface="Times New Roman" pitchFamily="18" charset="0"/>
              </a:rPr>
              <a:t>і</a:t>
            </a:r>
            <a:r>
              <a:rPr lang="en-US" sz="2800" dirty="0" err="1">
                <a:latin typeface="Times New Roman" pitchFamily="18" charset="0"/>
                <a:cs typeface="Times New Roman" pitchFamily="18" charset="0"/>
              </a:rPr>
              <a:t>atomeae</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pPr marL="342900" indent="-342900" fontAlgn="auto">
              <a:spcBef>
                <a:spcPts val="0"/>
              </a:spcBef>
              <a:spcAft>
                <a:spcPts val="0"/>
              </a:spcAft>
              <a:buFont typeface="Wingdings" pitchFamily="2" charset="2"/>
              <a:buChar char="ü"/>
              <a:defRPr/>
            </a:pPr>
            <a:r>
              <a:rPr lang="ru-RU" sz="2800" dirty="0" err="1">
                <a:latin typeface="Times New Roman" pitchFamily="18" charset="0"/>
                <a:cs typeface="Times New Roman" pitchFamily="18" charset="0"/>
              </a:rPr>
              <a:t>Криптофитті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балдырлар</a:t>
            </a:r>
            <a:r>
              <a:rPr lang="ru-RU"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Cryptophyta</a:t>
            </a:r>
            <a:endParaRPr lang="ru-RU" sz="2800" dirty="0">
              <a:latin typeface="Times New Roman" pitchFamily="18" charset="0"/>
              <a:cs typeface="Times New Roman" pitchFamily="18" charset="0"/>
            </a:endParaRPr>
          </a:p>
          <a:p>
            <a:pPr marL="342900" indent="-342900" fontAlgn="auto">
              <a:spcBef>
                <a:spcPts val="0"/>
              </a:spcBef>
              <a:spcAft>
                <a:spcPts val="0"/>
              </a:spcAft>
              <a:buFont typeface="Wingdings" pitchFamily="2" charset="2"/>
              <a:buChar char="ü"/>
              <a:defRPr/>
            </a:pPr>
            <a:r>
              <a:rPr lang="ru-RU" sz="2800" dirty="0" err="1">
                <a:latin typeface="Times New Roman" pitchFamily="18" charset="0"/>
                <a:cs typeface="Times New Roman" pitchFamily="18" charset="0"/>
              </a:rPr>
              <a:t>Динофитті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балдырлар</a:t>
            </a:r>
            <a:r>
              <a:rPr lang="ru-RU" sz="2800" dirty="0">
                <a:latin typeface="Times New Roman" pitchFamily="18" charset="0"/>
                <a:cs typeface="Times New Roman" pitchFamily="18" charset="0"/>
              </a:rPr>
              <a:t> (</a:t>
            </a:r>
            <a:r>
              <a:rPr lang="en-US" sz="2800" dirty="0">
                <a:latin typeface="Times New Roman" pitchFamily="18" charset="0"/>
                <a:cs typeface="Times New Roman" pitchFamily="18" charset="0"/>
              </a:rPr>
              <a:t>D</a:t>
            </a:r>
            <a:r>
              <a:rPr lang="ru-RU" sz="2800" dirty="0">
                <a:latin typeface="Times New Roman" pitchFamily="18" charset="0"/>
                <a:cs typeface="Times New Roman" pitchFamily="18" charset="0"/>
              </a:rPr>
              <a:t>і</a:t>
            </a:r>
            <a:r>
              <a:rPr lang="en-US" sz="2800" dirty="0" err="1">
                <a:latin typeface="Times New Roman" pitchFamily="18" charset="0"/>
                <a:cs typeface="Times New Roman" pitchFamily="18" charset="0"/>
              </a:rPr>
              <a:t>nophyta</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pPr marL="342900" indent="-342900" fontAlgn="auto">
              <a:spcBef>
                <a:spcPts val="0"/>
              </a:spcBef>
              <a:spcAft>
                <a:spcPts val="0"/>
              </a:spcAft>
              <a:buFont typeface="Wingdings" pitchFamily="2" charset="2"/>
              <a:buChar char="ü"/>
              <a:defRPr/>
            </a:pPr>
            <a:r>
              <a:rPr lang="ru-RU" sz="2800" dirty="0" err="1">
                <a:latin typeface="Times New Roman" pitchFamily="18" charset="0"/>
                <a:cs typeface="Times New Roman" pitchFamily="18" charset="0"/>
              </a:rPr>
              <a:t>Қоңыр</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балдырлар</a:t>
            </a:r>
            <a:r>
              <a:rPr lang="ru-RU"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Phaeophyta</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pPr marL="342900" indent="-342900" fontAlgn="auto">
              <a:spcBef>
                <a:spcPts val="0"/>
              </a:spcBef>
              <a:spcAft>
                <a:spcPts val="0"/>
              </a:spcAft>
              <a:buFont typeface="Wingdings" pitchFamily="2" charset="2"/>
              <a:buChar char="ü"/>
              <a:defRPr/>
            </a:pPr>
            <a:r>
              <a:rPr lang="ru-RU" sz="2800" dirty="0" err="1">
                <a:latin typeface="Times New Roman" pitchFamily="18" charset="0"/>
                <a:cs typeface="Times New Roman" pitchFamily="18" charset="0"/>
              </a:rPr>
              <a:t>Сарыжасыл</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балдырлар</a:t>
            </a:r>
            <a:r>
              <a:rPr lang="ru-RU"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Xanthophyta</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pPr marL="342900" indent="-342900" fontAlgn="auto">
              <a:spcBef>
                <a:spcPts val="0"/>
              </a:spcBef>
              <a:spcAft>
                <a:spcPts val="0"/>
              </a:spcAft>
              <a:buFont typeface="Wingdings" pitchFamily="2" charset="2"/>
              <a:buChar char="ü"/>
              <a:defRPr/>
            </a:pPr>
            <a:r>
              <a:rPr lang="ru-RU" sz="2800" dirty="0" err="1">
                <a:latin typeface="Times New Roman" pitchFamily="18" charset="0"/>
                <a:cs typeface="Times New Roman" pitchFamily="18" charset="0"/>
              </a:rPr>
              <a:t>Эвгленді</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балдырлар</a:t>
            </a:r>
            <a:r>
              <a:rPr lang="ru-RU"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Euglenophyta</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pPr marL="342900" indent="-342900" fontAlgn="auto">
              <a:spcBef>
                <a:spcPts val="0"/>
              </a:spcBef>
              <a:spcAft>
                <a:spcPts val="0"/>
              </a:spcAft>
              <a:buFont typeface="Wingdings" pitchFamily="2" charset="2"/>
              <a:buChar char="ü"/>
              <a:defRPr/>
            </a:pPr>
            <a:r>
              <a:rPr lang="ru-RU" sz="2800" dirty="0" err="1">
                <a:latin typeface="Times New Roman" pitchFamily="18" charset="0"/>
                <a:cs typeface="Times New Roman" pitchFamily="18" charset="0"/>
              </a:rPr>
              <a:t>Жасыл</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балдырлар</a:t>
            </a:r>
            <a:r>
              <a:rPr lang="ru-RU"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Chlorophyta</a:t>
            </a:r>
            <a:r>
              <a:rPr lang="en-US" sz="2800" dirty="0">
                <a:latin typeface="Times New Roman" pitchFamily="18" charset="0"/>
                <a:cs typeface="Times New Roman" pitchFamily="18" charset="0"/>
              </a:rPr>
              <a:t>)</a:t>
            </a:r>
            <a:endParaRPr lang="ru-RU" sz="2800" dirty="0">
              <a:latin typeface="Times New Roman" pitchFamily="18" charset="0"/>
              <a:cs typeface="Times New Roman" pitchFamily="18" charset="0"/>
            </a:endParaRPr>
          </a:p>
          <a:p>
            <a:pPr marL="342900" indent="-342900" fontAlgn="auto">
              <a:spcBef>
                <a:spcPts val="0"/>
              </a:spcBef>
              <a:spcAft>
                <a:spcPts val="0"/>
              </a:spcAft>
              <a:buFont typeface="Wingdings" pitchFamily="2" charset="2"/>
              <a:buChar char="ü"/>
              <a:defRPr/>
            </a:pPr>
            <a:r>
              <a:rPr lang="ru-RU" sz="2800" dirty="0" err="1">
                <a:latin typeface="Times New Roman" pitchFamily="18" charset="0"/>
                <a:cs typeface="Times New Roman" pitchFamily="18" charset="0"/>
              </a:rPr>
              <a:t>Хара</a:t>
            </a:r>
            <a:r>
              <a:rPr lang="ru-RU" sz="2800" dirty="0">
                <a:latin typeface="Times New Roman" pitchFamily="18" charset="0"/>
                <a:cs typeface="Times New Roman" pitchFamily="18" charset="0"/>
              </a:rPr>
              <a:t> </a:t>
            </a:r>
            <a:r>
              <a:rPr lang="ru-RU" sz="2800" dirty="0" err="1">
                <a:latin typeface="Times New Roman" pitchFamily="18" charset="0"/>
                <a:cs typeface="Times New Roman" pitchFamily="18" charset="0"/>
              </a:rPr>
              <a:t>балдырлары</a:t>
            </a:r>
            <a:r>
              <a:rPr lang="ru-RU"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Charophyta</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Номер слайда 1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F3FACA2-2D70-4054-B143-2034D4E87AF8}" type="slidenum">
              <a:rPr lang="ru-RU" altLang="ru-RU">
                <a:solidFill>
                  <a:srgbClr val="898989"/>
                </a:solidFill>
              </a:rPr>
              <a:pPr eaLnBrk="1" hangingPunct="1"/>
              <a:t>12</a:t>
            </a:fld>
            <a:endParaRPr lang="ru-RU" altLang="ru-RU">
              <a:solidFill>
                <a:srgbClr val="898989"/>
              </a:solidFill>
            </a:endParaRPr>
          </a:p>
        </p:txBody>
      </p:sp>
      <p:sp>
        <p:nvSpPr>
          <p:cNvPr id="13315" name="Прямоугольник 3"/>
          <p:cNvSpPr>
            <a:spLocks noChangeArrowheads="1"/>
          </p:cNvSpPr>
          <p:nvPr/>
        </p:nvSpPr>
        <p:spPr bwMode="auto">
          <a:xfrm>
            <a:off x="0" y="0"/>
            <a:ext cx="52927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ru-RU" altLang="ru-RU" sz="2400">
                <a:latin typeface="Times New Roman" panose="02020603050405020304" pitchFamily="18" charset="0"/>
                <a:cs typeface="Times New Roman" panose="02020603050405020304" pitchFamily="18" charset="0"/>
              </a:rPr>
              <a:t>Бұлардың отыз мыңға жуық түрі белгілі, олардың бір мыңнан астам түрі Қазақстанда кездеседі. Клеткасында балдырларға түс беріп тұратын хромотофораларының саны әр түрлі (біреу, екеу, көп) болады. Олардың пішіндері тақта, астау, білезік, дән, лента, жұлдыз тәрізді болып келеді. </a:t>
            </a:r>
          </a:p>
        </p:txBody>
      </p:sp>
      <p:pic>
        <p:nvPicPr>
          <p:cNvPr id="13316" name="Picture 2" descr="C:\Users\User\Desktop\микроб\зеленые водоросли.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31750"/>
            <a:ext cx="3660775" cy="295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3" descr="C:\Users\User\Desktop\микроб\Yrlandskyi_mokh_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863" y="3416300"/>
            <a:ext cx="5049837"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4" descr="C:\Users\User\Desktop\микроб\v0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4163" y="3213100"/>
            <a:ext cx="3549650" cy="361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1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C54988B-2F62-4077-84AE-AA5F35C7B14E}" type="slidenum">
              <a:rPr lang="ru-RU" altLang="ru-RU">
                <a:solidFill>
                  <a:srgbClr val="898989"/>
                </a:solidFill>
              </a:rPr>
              <a:pPr eaLnBrk="1" hangingPunct="1"/>
              <a:t>13</a:t>
            </a:fld>
            <a:endParaRPr lang="ru-RU" altLang="ru-RU">
              <a:solidFill>
                <a:srgbClr val="898989"/>
              </a:solidFill>
            </a:endParaRPr>
          </a:p>
        </p:txBody>
      </p:sp>
      <p:sp>
        <p:nvSpPr>
          <p:cNvPr id="14339" name="Прямоугольник 3"/>
          <p:cNvSpPr>
            <a:spLocks noChangeArrowheads="1"/>
          </p:cNvSpPr>
          <p:nvPr/>
        </p:nvSpPr>
        <p:spPr bwMode="auto">
          <a:xfrm>
            <a:off x="0" y="12700"/>
            <a:ext cx="9144000" cy="2401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3000">
                <a:latin typeface="Times New Roman" panose="02020603050405020304" pitchFamily="18" charset="0"/>
                <a:cs typeface="Times New Roman" panose="02020603050405020304" pitchFamily="18" charset="0"/>
              </a:rPr>
              <a:t>  Балдырлардың көпшілігінің хлорофилі болғандықтан көмірқышқыл газын сіңіріп, фотосинтез процесіне қатысады. Сондай-ақ, дайын органикалық заттарды пайдаланатын паразит түрлері де бар, бірақ бұлардың хлорофилі болмайды. </a:t>
            </a:r>
          </a:p>
        </p:txBody>
      </p:sp>
      <p:pic>
        <p:nvPicPr>
          <p:cNvPr id="14340" name="Picture 2" descr="C:\Users\User\Desktop\микроб\SS856589 [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88" y="2565400"/>
            <a:ext cx="5076825" cy="418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3" descr="C:\Users\User\Desktop\микроб\[BIO6_05-39]_[PF_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625" y="2247900"/>
            <a:ext cx="3527425" cy="454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2FB7525-6C72-4740-A902-70C805E2DD4D}" type="slidenum">
              <a:rPr lang="ru-RU" altLang="ru-RU">
                <a:solidFill>
                  <a:srgbClr val="898989"/>
                </a:solidFill>
              </a:rPr>
              <a:pPr eaLnBrk="1" hangingPunct="1"/>
              <a:t>14</a:t>
            </a:fld>
            <a:endParaRPr lang="ru-RU" altLang="ru-RU">
              <a:solidFill>
                <a:srgbClr val="898989"/>
              </a:solidFill>
            </a:endParaRPr>
          </a:p>
        </p:txBody>
      </p:sp>
      <p:sp>
        <p:nvSpPr>
          <p:cNvPr id="15363" name="Прямоугольник 3"/>
          <p:cNvSpPr>
            <a:spLocks noChangeArrowheads="1"/>
          </p:cNvSpPr>
          <p:nvPr/>
        </p:nvSpPr>
        <p:spPr bwMode="auto">
          <a:xfrm>
            <a:off x="179388" y="981075"/>
            <a:ext cx="7272337" cy="594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2000" b="1">
                <a:latin typeface="Times New Roman" panose="02020603050405020304" pitchFamily="18" charset="0"/>
                <a:cs typeface="Times New Roman" panose="02020603050405020304" pitchFamily="18" charset="0"/>
              </a:rPr>
              <a:t>Миксомицеттер </a:t>
            </a:r>
            <a:r>
              <a:rPr lang="ru-RU" altLang="ru-RU" sz="2000">
                <a:latin typeface="Times New Roman" panose="02020603050405020304" pitchFamily="18" charset="0"/>
                <a:cs typeface="Times New Roman" panose="02020603050405020304" pitchFamily="18" charset="0"/>
              </a:rPr>
              <a:t>(</a:t>
            </a:r>
            <a:r>
              <a:rPr lang="en-US" altLang="ru-RU" sz="2000">
                <a:latin typeface="Times New Roman" panose="02020603050405020304" pitchFamily="18" charset="0"/>
                <a:cs typeface="Times New Roman" panose="02020603050405020304" pitchFamily="18" charset="0"/>
              </a:rPr>
              <a:t>M</a:t>
            </a:r>
            <a:r>
              <a:rPr lang="ru-RU" altLang="ru-RU" sz="2000">
                <a:latin typeface="Times New Roman" panose="02020603050405020304" pitchFamily="18" charset="0"/>
                <a:cs typeface="Times New Roman" panose="02020603050405020304" pitchFamily="18" charset="0"/>
              </a:rPr>
              <a:t>у</a:t>
            </a:r>
            <a:r>
              <a:rPr lang="en-US" altLang="ru-RU" sz="2000">
                <a:latin typeface="Times New Roman" panose="02020603050405020304" pitchFamily="18" charset="0"/>
                <a:cs typeface="Times New Roman" panose="02020603050405020304" pitchFamily="18" charset="0"/>
              </a:rPr>
              <a:t>xom</a:t>
            </a:r>
            <a:r>
              <a:rPr lang="ru-RU" altLang="ru-RU" sz="2000">
                <a:latin typeface="Times New Roman" panose="02020603050405020304" pitchFamily="18" charset="0"/>
                <a:cs typeface="Times New Roman" panose="02020603050405020304" pitchFamily="18" charset="0"/>
              </a:rPr>
              <a:t>у</a:t>
            </a:r>
            <a:r>
              <a:rPr lang="en-US" altLang="ru-RU" sz="2000">
                <a:latin typeface="Times New Roman" panose="02020603050405020304" pitchFamily="18" charset="0"/>
                <a:cs typeface="Times New Roman" panose="02020603050405020304" pitchFamily="18" charset="0"/>
              </a:rPr>
              <a:t>ceta) (</a:t>
            </a:r>
            <a:r>
              <a:rPr lang="ru-RU" altLang="ru-RU" sz="2000">
                <a:latin typeface="Times New Roman" panose="02020603050405020304" pitchFamily="18" charset="0"/>
                <a:cs typeface="Times New Roman" panose="02020603050405020304" pitchFamily="18" charset="0"/>
              </a:rPr>
              <a:t>грек. </a:t>
            </a:r>
            <a:r>
              <a:rPr lang="en-US" altLang="ru-RU" sz="2000">
                <a:latin typeface="Times New Roman" panose="02020603050405020304" pitchFamily="18" charset="0"/>
                <a:cs typeface="Times New Roman" panose="02020603050405020304" pitchFamily="18" charset="0"/>
              </a:rPr>
              <a:t>m</a:t>
            </a:r>
            <a:r>
              <a:rPr lang="ru-RU" altLang="ru-RU" sz="2000">
                <a:latin typeface="Times New Roman" panose="02020603050405020304" pitchFamily="18" charset="0"/>
                <a:cs typeface="Times New Roman" panose="02020603050405020304" pitchFamily="18" charset="0"/>
              </a:rPr>
              <a:t>у</a:t>
            </a:r>
            <a:r>
              <a:rPr lang="en-US" altLang="ru-RU" sz="2000">
                <a:latin typeface="Times New Roman" panose="02020603050405020304" pitchFamily="18" charset="0"/>
                <a:cs typeface="Times New Roman" panose="02020603050405020304" pitchFamily="18" charset="0"/>
              </a:rPr>
              <a:t>xo – </a:t>
            </a:r>
            <a:r>
              <a:rPr lang="ru-RU" altLang="ru-RU" sz="2000">
                <a:latin typeface="Times New Roman" panose="02020603050405020304" pitchFamily="18" charset="0"/>
                <a:cs typeface="Times New Roman" panose="02020603050405020304" pitchFamily="18" charset="0"/>
              </a:rPr>
              <a:t>кілегей және </a:t>
            </a:r>
            <a:r>
              <a:rPr lang="en-US" altLang="ru-RU" sz="2000">
                <a:latin typeface="Times New Roman" panose="02020603050405020304" pitchFamily="18" charset="0"/>
                <a:cs typeface="Times New Roman" panose="02020603050405020304" pitchFamily="18" charset="0"/>
              </a:rPr>
              <a:t>m</a:t>
            </a:r>
            <a:r>
              <a:rPr lang="ru-RU" altLang="ru-RU" sz="2000">
                <a:latin typeface="Times New Roman" panose="02020603050405020304" pitchFamily="18" charset="0"/>
                <a:cs typeface="Times New Roman" panose="02020603050405020304" pitchFamily="18" charset="0"/>
              </a:rPr>
              <a:t>у</a:t>
            </a:r>
            <a:r>
              <a:rPr lang="en-US" altLang="ru-RU" sz="2000">
                <a:latin typeface="Times New Roman" panose="02020603050405020304" pitchFamily="18" charset="0"/>
                <a:cs typeface="Times New Roman" panose="02020603050405020304" pitchFamily="18" charset="0"/>
              </a:rPr>
              <a:t>c</a:t>
            </a:r>
            <a:r>
              <a:rPr lang="ru-RU" altLang="ru-RU" sz="2000">
                <a:latin typeface="Times New Roman" panose="02020603050405020304" pitchFamily="18" charset="0"/>
                <a:cs typeface="Times New Roman" panose="02020603050405020304" pitchFamily="18" charset="0"/>
              </a:rPr>
              <a:t>о</a:t>
            </a:r>
            <a:r>
              <a:rPr lang="en-US" altLang="ru-RU" sz="2000">
                <a:latin typeface="Times New Roman" panose="02020603050405020304" pitchFamily="18" charset="0"/>
                <a:cs typeface="Times New Roman" panose="02020603050405020304" pitchFamily="18" charset="0"/>
              </a:rPr>
              <a:t>ta – </a:t>
            </a:r>
            <a:r>
              <a:rPr lang="ru-RU" altLang="ru-RU" sz="2000">
                <a:latin typeface="Times New Roman" panose="02020603050405020304" pitchFamily="18" charset="0"/>
                <a:cs typeface="Times New Roman" panose="02020603050405020304" pitchFamily="18" charset="0"/>
              </a:rPr>
              <a:t>саңырауқұлақ), кілегейлілер, кілегейлі саңырауқұлақтар – хлорофильсіз саңырауқұлақ тәрізді организмдер бөлімі. 400-ге жуық түрлері белгілі, Қазақстанда 100-ге тарта түрі анықталған. Миксомицеттер әдетте шіріген ағаштың жарық қуыстары мен олардың түбірлерінің астында, ормандардағы өсімдік қалдықтарының арасында, ылғалды жерлерде дамиды. Вегетативтік денесі көп ядролы, қабықпен қоршалған плазмалық массадан тұратындықтан оларды плазмодийлер деп те атайды. Дене көлемі әр түрлі, өте майда микроскоптың түрлері (</a:t>
            </a:r>
            <a:r>
              <a:rPr lang="en-US" altLang="ru-RU" sz="2000">
                <a:latin typeface="Times New Roman" panose="02020603050405020304" pitchFamily="18" charset="0"/>
                <a:cs typeface="Times New Roman" panose="02020603050405020304" pitchFamily="18" charset="0"/>
              </a:rPr>
              <a:t>Ech</a:t>
            </a:r>
            <a:r>
              <a:rPr lang="ru-RU" altLang="ru-RU" sz="2000">
                <a:latin typeface="Times New Roman" panose="02020603050405020304" pitchFamily="18" charset="0"/>
                <a:cs typeface="Times New Roman" panose="02020603050405020304" pitchFamily="18" charset="0"/>
              </a:rPr>
              <a:t>і</a:t>
            </a:r>
            <a:r>
              <a:rPr lang="en-US" altLang="ru-RU" sz="2000">
                <a:latin typeface="Times New Roman" panose="02020603050405020304" pitchFamily="18" charset="0"/>
                <a:cs typeface="Times New Roman" panose="02020603050405020304" pitchFamily="18" charset="0"/>
              </a:rPr>
              <a:t>nostel</a:t>
            </a:r>
            <a:r>
              <a:rPr lang="ru-RU" altLang="ru-RU" sz="2000">
                <a:latin typeface="Times New Roman" panose="02020603050405020304" pitchFamily="18" charset="0"/>
                <a:cs typeface="Times New Roman" panose="02020603050405020304" pitchFamily="18" charset="0"/>
              </a:rPr>
              <a:t>і</a:t>
            </a:r>
            <a:r>
              <a:rPr lang="en-US" altLang="ru-RU" sz="2000">
                <a:latin typeface="Times New Roman" panose="02020603050405020304" pitchFamily="18" charset="0"/>
                <a:cs typeface="Times New Roman" panose="02020603050405020304" pitchFamily="18" charset="0"/>
              </a:rPr>
              <a:t>um) </a:t>
            </a:r>
            <a:r>
              <a:rPr lang="ru-RU" altLang="ru-RU" sz="2000">
                <a:latin typeface="Times New Roman" panose="02020603050405020304" pitchFamily="18" charset="0"/>
                <a:cs typeface="Times New Roman" panose="02020603050405020304" pitchFamily="18" charset="0"/>
              </a:rPr>
              <a:t>мен қатар көлденеңі 1 м-ге жететін түрлері де (</a:t>
            </a:r>
            <a:r>
              <a:rPr lang="en-US" altLang="ru-RU" sz="2000">
                <a:latin typeface="Times New Roman" panose="02020603050405020304" pitchFamily="18" charset="0"/>
                <a:cs typeface="Times New Roman" panose="02020603050405020304" pitchFamily="18" charset="0"/>
              </a:rPr>
              <a:t>Ful</a:t>
            </a:r>
            <a:r>
              <a:rPr lang="ru-RU" altLang="ru-RU" sz="2000">
                <a:latin typeface="Times New Roman" panose="02020603050405020304" pitchFamily="18" charset="0"/>
                <a:cs typeface="Times New Roman" panose="02020603050405020304" pitchFamily="18" charset="0"/>
              </a:rPr>
              <a:t>і</a:t>
            </a:r>
            <a:r>
              <a:rPr lang="en-US" altLang="ru-RU" sz="2000">
                <a:latin typeface="Times New Roman" panose="02020603050405020304" pitchFamily="18" charset="0"/>
                <a:cs typeface="Times New Roman" panose="02020603050405020304" pitchFamily="18" charset="0"/>
              </a:rPr>
              <a:t>go) </a:t>
            </a:r>
            <a:r>
              <a:rPr lang="ru-RU" altLang="ru-RU" sz="2000">
                <a:latin typeface="Times New Roman" panose="02020603050405020304" pitchFamily="18" charset="0"/>
                <a:cs typeface="Times New Roman" panose="02020603050405020304" pitchFamily="18" charset="0"/>
              </a:rPr>
              <a:t>кездеседі. Миксомицеттер спораларымен көбейеді. Спора түзу процесі Миксомицеттердің түріне байланысты (пішіні, көлемі, түсі жағынан) әр түрлі болып келеді. Ең қарапайым түрлерінде плазмодий пішінін өзгертпестен қабықшаға оранып, кішкене мамықшаға немесе күлшеге ұқсас спора түзгіш денеге айналады.</a:t>
            </a:r>
          </a:p>
        </p:txBody>
      </p:sp>
      <p:pic>
        <p:nvPicPr>
          <p:cNvPr id="15364" name="Picture 2" descr="Миксомицеты. Живая слизь | Пикаб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5825" y="1052513"/>
            <a:ext cx="1908175" cy="580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4F907C5-8446-4A2C-93B4-FC6613144C1C}" type="slidenum">
              <a:rPr lang="ru-RU" altLang="ru-RU">
                <a:solidFill>
                  <a:srgbClr val="898989"/>
                </a:solidFill>
              </a:rPr>
              <a:pPr eaLnBrk="1" hangingPunct="1"/>
              <a:t>15</a:t>
            </a:fld>
            <a:endParaRPr lang="ru-RU" altLang="ru-RU">
              <a:solidFill>
                <a:srgbClr val="898989"/>
              </a:solidFill>
            </a:endParaRPr>
          </a:p>
        </p:txBody>
      </p:sp>
      <p:sp>
        <p:nvSpPr>
          <p:cNvPr id="16387" name="Прямоугольник 3"/>
          <p:cNvSpPr>
            <a:spLocks noChangeArrowheads="1"/>
          </p:cNvSpPr>
          <p:nvPr/>
        </p:nvSpPr>
        <p:spPr bwMode="auto">
          <a:xfrm>
            <a:off x="0" y="0"/>
            <a:ext cx="6875463"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2000">
                <a:latin typeface="Times New Roman" panose="02020603050405020304" pitchFamily="18" charset="0"/>
                <a:cs typeface="Times New Roman" panose="02020603050405020304" pitchFamily="18" charset="0"/>
              </a:rPr>
              <a:t>Миксомицеттердің басқа түрлерінің денесінде арнайы спора  түзуші жемісті денелер пайда болады. Пісіп жетілген споралар жемісті денені жарып сыртқа шығып, ауамен таралады. Споралар тіршілік қабілетін жоймай, жылдап жата береді. Қолайлы жағдай туғанда спора әдетте сулы ортада өсіп, оның ішінен екіден (клетканың алды мен артында орналасқан) жіпшелері бар 1 – 8 зооспоралар  шығады. Егер спора сусыз дымқыл жерде өсетін болса, онда одан жіпшесіз миксоамебалар өсіп жетіледі. Мұндай зооспоралар мен миксоамебалардың саны олардың екіге бөлінуі арқылы көбеюі мүмкін. Содан кейін жыныстық кезең басталып, бір-бірімен жұптала қосылады. Ядролары диплоидтық қалпына келеді де, митотикалық жолмен бөліне бастайды. Пайда болған плазмодий бірте-бірте үлкейе түседі. Кейде ұсақ </a:t>
            </a:r>
            <a:r>
              <a:rPr lang="ru-RU" altLang="ru-RU" sz="2000" u="sng">
                <a:latin typeface="Times New Roman" panose="02020603050405020304" pitchFamily="18" charset="0"/>
                <a:cs typeface="Times New Roman" panose="02020603050405020304" pitchFamily="18" charset="0"/>
              </a:rPr>
              <a:t>плазмодийлер</a:t>
            </a:r>
            <a:r>
              <a:rPr lang="ru-RU" altLang="ru-RU" sz="2000">
                <a:latin typeface="Times New Roman" panose="02020603050405020304" pitchFamily="18" charset="0"/>
                <a:cs typeface="Times New Roman" panose="02020603050405020304" pitchFamily="18" charset="0"/>
              </a:rPr>
              <a:t> бір-бірімен қосылып, бір ортақ дене құруы да мүмкін. Көпшілігі сапротрофтар. Миксомицеттер бактерияларды, амебаларды, саңырауқұлақтардың мицелийлері мен спораларын қорек етеді. Кейбір түрлері (</a:t>
            </a:r>
            <a:r>
              <a:rPr lang="en-US" altLang="ru-RU" sz="2000">
                <a:latin typeface="Times New Roman" panose="02020603050405020304" pitchFamily="18" charset="0"/>
                <a:cs typeface="Times New Roman" panose="02020603050405020304" pitchFamily="18" charset="0"/>
              </a:rPr>
              <a:t>Plazmod</a:t>
            </a:r>
            <a:r>
              <a:rPr lang="ru-RU" altLang="ru-RU" sz="2000">
                <a:latin typeface="Times New Roman" panose="02020603050405020304" pitchFamily="18" charset="0"/>
                <a:cs typeface="Times New Roman" panose="02020603050405020304" pitchFamily="18" charset="0"/>
              </a:rPr>
              <a:t>і</a:t>
            </a:r>
            <a:r>
              <a:rPr lang="en-US" altLang="ru-RU" sz="2000">
                <a:latin typeface="Times New Roman" panose="02020603050405020304" pitchFamily="18" charset="0"/>
                <a:cs typeface="Times New Roman" panose="02020603050405020304" pitchFamily="18" charset="0"/>
              </a:rPr>
              <a:t>ophora brass</a:t>
            </a:r>
            <a:r>
              <a:rPr lang="ru-RU" altLang="ru-RU" sz="2000">
                <a:latin typeface="Times New Roman" panose="02020603050405020304" pitchFamily="18" charset="0"/>
                <a:cs typeface="Times New Roman" panose="02020603050405020304" pitchFamily="18" charset="0"/>
              </a:rPr>
              <a:t>і</a:t>
            </a:r>
            <a:r>
              <a:rPr lang="en-US" altLang="ru-RU" sz="2000">
                <a:latin typeface="Times New Roman" panose="02020603050405020304" pitchFamily="18" charset="0"/>
                <a:cs typeface="Times New Roman" panose="02020603050405020304" pitchFamily="18" charset="0"/>
              </a:rPr>
              <a:t>cae) </a:t>
            </a:r>
            <a:r>
              <a:rPr lang="ru-RU" altLang="ru-RU" sz="2000">
                <a:latin typeface="Times New Roman" panose="02020603050405020304" pitchFamily="18" charset="0"/>
                <a:cs typeface="Times New Roman" panose="02020603050405020304" pitchFamily="18" charset="0"/>
              </a:rPr>
              <a:t>ауыл шауашылығының өсімдіктерінің (картоптың, қызанақтың, капустаның) өте зиянды ауру тудыратын қоздырғыштар</a:t>
            </a:r>
          </a:p>
        </p:txBody>
      </p:sp>
      <p:sp>
        <p:nvSpPr>
          <p:cNvPr id="16388" name="AutoShape 2" descr="Миксомицеты (слизевики)"/>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16389" name="AutoShape 4" descr="Миксомицеты (слизевики)"/>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pic>
        <p:nvPicPr>
          <p:cNvPr id="16390" name="Picture 6" descr="Миксомикота (инфратип) — Википед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588" y="0"/>
            <a:ext cx="2411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3949061-A603-44C8-B250-244F6795DA3F}" type="slidenum">
              <a:rPr lang="ru-RU" altLang="ru-RU">
                <a:solidFill>
                  <a:srgbClr val="898989"/>
                </a:solidFill>
              </a:rPr>
              <a:pPr eaLnBrk="1" hangingPunct="1"/>
              <a:t>16</a:t>
            </a:fld>
            <a:endParaRPr lang="ru-RU" altLang="ru-RU">
              <a:solidFill>
                <a:srgbClr val="898989"/>
              </a:solidFill>
            </a:endParaRPr>
          </a:p>
        </p:txBody>
      </p:sp>
      <p:sp>
        <p:nvSpPr>
          <p:cNvPr id="4" name="Заголовок 1"/>
          <p:cNvSpPr txBox="1">
            <a:spLocks/>
          </p:cNvSpPr>
          <p:nvPr/>
        </p:nvSpPr>
        <p:spPr>
          <a:xfrm>
            <a:off x="428596" y="571480"/>
            <a:ext cx="7708772" cy="1828800"/>
          </a:xfrm>
          <a:prstGeom prst="rect">
            <a:avLst/>
          </a:prstGeom>
        </p:spPr>
        <p:txBody>
          <a:bodyPr anchor="ctr">
            <a:normAutofit/>
          </a:bodyPr>
          <a:lstStyle/>
          <a:p>
            <a:pPr algn="ctr" eaLnBrk="0" hangingPunct="0">
              <a:defRPr/>
            </a:pPr>
            <a:r>
              <a:rPr lang="kk-KZ" sz="3600" cap="all" dirty="0">
                <a:solidFill>
                  <a:schemeClr val="tx2"/>
                </a:solidFill>
                <a:effectLst>
                  <a:reflection blurRad="12700" stA="48000" endA="300" endPos="55000" dir="5400000" sy="-90000" algn="bl" rotWithShape="0"/>
                </a:effectLst>
                <a:latin typeface="Times New Roman" pitchFamily="18" charset="0"/>
                <a:ea typeface="+mj-ea"/>
                <a:cs typeface="Times New Roman" pitchFamily="18" charset="0"/>
              </a:rPr>
              <a:t>       Саңырауқұлақтар әлемі</a:t>
            </a:r>
            <a:endParaRPr lang="ru-RU" sz="3600" cap="all" dirty="0">
              <a:solidFill>
                <a:schemeClr val="tx2"/>
              </a:solidFill>
              <a:effectLst>
                <a:reflection blurRad="12700" stA="48000" endA="300" endPos="55000" dir="5400000" sy="-90000" algn="bl" rotWithShape="0"/>
              </a:effectLst>
              <a:latin typeface="Times New Roman" pitchFamily="18" charset="0"/>
              <a:ea typeface="+mj-ea"/>
              <a:cs typeface="Times New Roman" pitchFamily="18" charset="0"/>
            </a:endParaRPr>
          </a:p>
        </p:txBody>
      </p:sp>
      <p:sp>
        <p:nvSpPr>
          <p:cNvPr id="17412" name="Подзаголовок 2"/>
          <p:cNvSpPr txBox="1">
            <a:spLocks/>
          </p:cNvSpPr>
          <p:nvPr/>
        </p:nvSpPr>
        <p:spPr bwMode="auto">
          <a:xfrm>
            <a:off x="642938" y="0"/>
            <a:ext cx="78549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20000"/>
              </a:spcBef>
              <a:buClr>
                <a:schemeClr val="accent1"/>
              </a:buClr>
              <a:buSzPct val="70000"/>
            </a:pPr>
            <a:r>
              <a:rPr lang="en-US" altLang="ru-RU" sz="6000">
                <a:solidFill>
                  <a:schemeClr val="tx2"/>
                </a:solidFill>
                <a:latin typeface="Times New Roman" panose="02020603050405020304" pitchFamily="18" charset="0"/>
                <a:cs typeface="Times New Roman" panose="02020603050405020304" pitchFamily="18" charset="0"/>
              </a:rPr>
              <a:t>Fungi(Mycophyta)</a:t>
            </a:r>
            <a:endParaRPr lang="ru-RU" altLang="ru-RU" sz="6000">
              <a:solidFill>
                <a:schemeClr val="tx2"/>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42875" y="3000375"/>
            <a:ext cx="4357688" cy="15001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sz="3600" dirty="0">
                <a:latin typeface="Times New Roman" pitchFamily="18" charset="0"/>
                <a:cs typeface="Times New Roman" pitchFamily="18" charset="0"/>
              </a:rPr>
              <a:t>Төменгі сатыдағы</a:t>
            </a:r>
            <a:endParaRPr lang="ru-RU" sz="3600" dirty="0">
              <a:latin typeface="Times New Roman" pitchFamily="18" charset="0"/>
              <a:cs typeface="Times New Roman" pitchFamily="18" charset="0"/>
            </a:endParaRPr>
          </a:p>
        </p:txBody>
      </p:sp>
      <p:sp>
        <p:nvSpPr>
          <p:cNvPr id="7" name="Прямоугольник 6"/>
          <p:cNvSpPr/>
          <p:nvPr/>
        </p:nvSpPr>
        <p:spPr>
          <a:xfrm>
            <a:off x="5076825" y="2997200"/>
            <a:ext cx="3675063" cy="15033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sz="3600" dirty="0">
                <a:latin typeface="Times New Roman" pitchFamily="18" charset="0"/>
                <a:cs typeface="Times New Roman" pitchFamily="18" charset="0"/>
              </a:rPr>
              <a:t>Жоғарғы сатыдағы</a:t>
            </a:r>
            <a:endParaRPr lang="ru-RU" sz="3600" dirty="0">
              <a:latin typeface="Times New Roman" pitchFamily="18" charset="0"/>
              <a:cs typeface="Times New Roman" pitchFamily="18" charset="0"/>
            </a:endParaRPr>
          </a:p>
        </p:txBody>
      </p:sp>
      <p:cxnSp>
        <p:nvCxnSpPr>
          <p:cNvPr id="8" name="Прямая соединительная линия 7"/>
          <p:cNvCxnSpPr/>
          <p:nvPr/>
        </p:nvCxnSpPr>
        <p:spPr>
          <a:xfrm>
            <a:off x="6156325" y="1773238"/>
            <a:ext cx="1058863" cy="101282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flipH="1">
            <a:off x="2786063" y="1844675"/>
            <a:ext cx="849312" cy="1012825"/>
          </a:xfrm>
          <a:prstGeom prst="line">
            <a:avLst/>
          </a:prstGeom>
        </p:spPr>
        <p:style>
          <a:lnRef idx="1">
            <a:schemeClr val="accent1"/>
          </a:lnRef>
          <a:fillRef idx="0">
            <a:schemeClr val="accent1"/>
          </a:fillRef>
          <a:effectRef idx="0">
            <a:schemeClr val="accent1"/>
          </a:effectRef>
          <a:fontRef idx="minor">
            <a:schemeClr val="tx1"/>
          </a:fontRef>
        </p:style>
      </p:cxnSp>
      <p:sp>
        <p:nvSpPr>
          <p:cNvPr id="10" name="Овал 9"/>
          <p:cNvSpPr/>
          <p:nvPr/>
        </p:nvSpPr>
        <p:spPr>
          <a:xfrm>
            <a:off x="285750" y="5643563"/>
            <a:ext cx="1622425" cy="7143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sz="1600" dirty="0">
                <a:latin typeface="Times New Roman" pitchFamily="18" charset="0"/>
                <a:cs typeface="Times New Roman" pitchFamily="18" charset="0"/>
              </a:rPr>
              <a:t>Гифохитромицеттер</a:t>
            </a:r>
            <a:endParaRPr lang="ru-RU" sz="1600" dirty="0">
              <a:latin typeface="Times New Roman" pitchFamily="18" charset="0"/>
              <a:cs typeface="Times New Roman" pitchFamily="18" charset="0"/>
            </a:endParaRPr>
          </a:p>
        </p:txBody>
      </p:sp>
      <p:sp>
        <p:nvSpPr>
          <p:cNvPr id="11" name="Овал 10"/>
          <p:cNvSpPr/>
          <p:nvPr/>
        </p:nvSpPr>
        <p:spPr>
          <a:xfrm>
            <a:off x="2357438" y="5715000"/>
            <a:ext cx="1998662" cy="6429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sz="1600" dirty="0">
                <a:latin typeface="Times New Roman" pitchFamily="18" charset="0"/>
                <a:cs typeface="Times New Roman" pitchFamily="18" charset="0"/>
              </a:rPr>
              <a:t>Зигомицеттер</a:t>
            </a:r>
            <a:endParaRPr lang="ru-RU" sz="1600" dirty="0">
              <a:latin typeface="Times New Roman" pitchFamily="18" charset="0"/>
              <a:cs typeface="Times New Roman" pitchFamily="18" charset="0"/>
            </a:endParaRPr>
          </a:p>
        </p:txBody>
      </p:sp>
      <p:sp>
        <p:nvSpPr>
          <p:cNvPr id="12" name="Овал 11"/>
          <p:cNvSpPr/>
          <p:nvPr/>
        </p:nvSpPr>
        <p:spPr>
          <a:xfrm>
            <a:off x="6572250" y="4857750"/>
            <a:ext cx="2032000" cy="6429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sz="1600" dirty="0">
                <a:latin typeface="Times New Roman" pitchFamily="18" charset="0"/>
                <a:cs typeface="Times New Roman" pitchFamily="18" charset="0"/>
              </a:rPr>
              <a:t>Аскомицеттер</a:t>
            </a:r>
            <a:endParaRPr lang="ru-RU" sz="1600" dirty="0">
              <a:latin typeface="Times New Roman" pitchFamily="18" charset="0"/>
              <a:cs typeface="Times New Roman" pitchFamily="18" charset="0"/>
            </a:endParaRPr>
          </a:p>
        </p:txBody>
      </p:sp>
      <p:sp>
        <p:nvSpPr>
          <p:cNvPr id="13" name="Овал 12"/>
          <p:cNvSpPr/>
          <p:nvPr/>
        </p:nvSpPr>
        <p:spPr>
          <a:xfrm>
            <a:off x="4643438" y="5786438"/>
            <a:ext cx="2449512" cy="6429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sz="1600" dirty="0">
                <a:latin typeface="Times New Roman" pitchFamily="18" charset="0"/>
                <a:cs typeface="Times New Roman" pitchFamily="18" charset="0"/>
              </a:rPr>
              <a:t>Базидиомицеттер</a:t>
            </a:r>
            <a:endParaRPr lang="ru-RU" sz="1600" dirty="0">
              <a:latin typeface="Times New Roman" pitchFamily="18" charset="0"/>
              <a:cs typeface="Times New Roman" pitchFamily="18" charset="0"/>
            </a:endParaRPr>
          </a:p>
        </p:txBody>
      </p:sp>
      <p:sp>
        <p:nvSpPr>
          <p:cNvPr id="14" name="Овал 13"/>
          <p:cNvSpPr/>
          <p:nvPr/>
        </p:nvSpPr>
        <p:spPr>
          <a:xfrm>
            <a:off x="7164388" y="5715000"/>
            <a:ext cx="1979612"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sz="1600" dirty="0">
                <a:latin typeface="Times New Roman" pitchFamily="18" charset="0"/>
                <a:cs typeface="Times New Roman" pitchFamily="18" charset="0"/>
              </a:rPr>
              <a:t>Жетілмеген саңырауқұлақтар</a:t>
            </a:r>
            <a:endParaRPr lang="ru-RU" sz="1600" dirty="0">
              <a:latin typeface="Times New Roman" pitchFamily="18" charset="0"/>
              <a:cs typeface="Times New Roman" pitchFamily="18" charset="0"/>
            </a:endParaRPr>
          </a:p>
        </p:txBody>
      </p:sp>
      <p:sp>
        <p:nvSpPr>
          <p:cNvPr id="15" name="Овал 14"/>
          <p:cNvSpPr/>
          <p:nvPr/>
        </p:nvSpPr>
        <p:spPr>
          <a:xfrm>
            <a:off x="285750" y="4714875"/>
            <a:ext cx="1571625" cy="6429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sz="1600" dirty="0">
                <a:latin typeface="Times New Roman" pitchFamily="18" charset="0"/>
                <a:cs typeface="Times New Roman" pitchFamily="18" charset="0"/>
              </a:rPr>
              <a:t>Хитридомицеттер</a:t>
            </a:r>
            <a:endParaRPr lang="ru-RU" sz="1600" dirty="0">
              <a:latin typeface="Times New Roman" pitchFamily="18" charset="0"/>
              <a:cs typeface="Times New Roman" pitchFamily="18" charset="0"/>
            </a:endParaRPr>
          </a:p>
        </p:txBody>
      </p:sp>
      <p:sp>
        <p:nvSpPr>
          <p:cNvPr id="16" name="Овал 15"/>
          <p:cNvSpPr/>
          <p:nvPr/>
        </p:nvSpPr>
        <p:spPr>
          <a:xfrm>
            <a:off x="2500313" y="4786313"/>
            <a:ext cx="1784350" cy="571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sz="1600" dirty="0">
                <a:latin typeface="Times New Roman" pitchFamily="18" charset="0"/>
                <a:cs typeface="Times New Roman" pitchFamily="18" charset="0"/>
              </a:rPr>
              <a:t>Оомицеттер</a:t>
            </a:r>
            <a:endParaRPr lang="ru-RU" sz="1600" dirty="0">
              <a:latin typeface="Times New Roman" pitchFamily="18" charset="0"/>
              <a:cs typeface="Times New Roman" pitchFamily="18" charset="0"/>
            </a:endParaRPr>
          </a:p>
        </p:txBody>
      </p:sp>
      <p:cxnSp>
        <p:nvCxnSpPr>
          <p:cNvPr id="17" name="Прямая со стрелкой 16"/>
          <p:cNvCxnSpPr/>
          <p:nvPr/>
        </p:nvCxnSpPr>
        <p:spPr>
          <a:xfrm rot="5400000">
            <a:off x="7180263" y="4679950"/>
            <a:ext cx="21431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H="1">
            <a:off x="6372225" y="5445125"/>
            <a:ext cx="428625" cy="2873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a:endCxn id="14" idx="0"/>
          </p:cNvCxnSpPr>
          <p:nvPr/>
        </p:nvCxnSpPr>
        <p:spPr>
          <a:xfrm>
            <a:off x="8072438" y="5357813"/>
            <a:ext cx="80962" cy="3571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Прямая со стрелкой 19"/>
          <p:cNvCxnSpPr/>
          <p:nvPr/>
        </p:nvCxnSpPr>
        <p:spPr>
          <a:xfrm rot="5400000">
            <a:off x="999331" y="4572794"/>
            <a:ext cx="142875"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rot="5400000">
            <a:off x="3213894" y="4644232"/>
            <a:ext cx="142875"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a:stCxn id="15" idx="4"/>
          </p:cNvCxnSpPr>
          <p:nvPr/>
        </p:nvCxnSpPr>
        <p:spPr>
          <a:xfrm rot="5400000">
            <a:off x="963612" y="5465763"/>
            <a:ext cx="214313"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rot="5400000">
            <a:off x="3106738" y="5537200"/>
            <a:ext cx="21431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395288" y="0"/>
            <a:ext cx="8229600" cy="1143000"/>
          </a:xfrm>
        </p:spPr>
        <p:txBody>
          <a:bodyPr rtlCol="0">
            <a:normAutofit fontScale="90000"/>
          </a:bodyPr>
          <a:lstStyle/>
          <a:p>
            <a:pPr fontAlgn="auto">
              <a:spcAft>
                <a:spcPts val="0"/>
              </a:spcAft>
              <a:defRPr/>
            </a:pPr>
            <a:r>
              <a:rPr lang="kk-KZ" dirty="0" smtClean="0">
                <a:latin typeface="Times New Roman" pitchFamily="18" charset="0"/>
                <a:cs typeface="Times New Roman" pitchFamily="18" charset="0"/>
              </a:rPr>
              <a:t>Саңырауқұлақтарға жалпы сипаттама</a:t>
            </a:r>
            <a:endParaRPr lang="ru-RU" dirty="0">
              <a:latin typeface="Times New Roman" pitchFamily="18" charset="0"/>
              <a:cs typeface="Times New Roman" pitchFamily="18" charset="0"/>
            </a:endParaRPr>
          </a:p>
        </p:txBody>
      </p:sp>
      <p:sp>
        <p:nvSpPr>
          <p:cNvPr id="3" name="Номер слайда 2"/>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B00998D-798D-4C50-B102-C89AB1D68B51}" type="slidenum">
              <a:rPr lang="ru-RU" altLang="ru-RU">
                <a:solidFill>
                  <a:srgbClr val="898989"/>
                </a:solidFill>
              </a:rPr>
              <a:pPr eaLnBrk="1" hangingPunct="1"/>
              <a:t>17</a:t>
            </a:fld>
            <a:endParaRPr lang="ru-RU" altLang="ru-RU">
              <a:solidFill>
                <a:srgbClr val="898989"/>
              </a:solidFill>
            </a:endParaRPr>
          </a:p>
        </p:txBody>
      </p:sp>
      <p:sp>
        <p:nvSpPr>
          <p:cNvPr id="18436" name="Содержимое 2"/>
          <p:cNvSpPr txBox="1">
            <a:spLocks/>
          </p:cNvSpPr>
          <p:nvPr/>
        </p:nvSpPr>
        <p:spPr bwMode="auto">
          <a:xfrm>
            <a:off x="468313" y="105251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ct val="20000"/>
              </a:spcBef>
              <a:buClr>
                <a:schemeClr val="accent1"/>
              </a:buClr>
              <a:buSzPct val="70000"/>
              <a:buFont typeface="Wingdings 2" panose="05020102010507070707" pitchFamily="18" charset="2"/>
              <a:buChar char=""/>
            </a:pPr>
            <a:r>
              <a:rPr lang="kk-KZ" altLang="ru-RU">
                <a:solidFill>
                  <a:schemeClr val="tx2"/>
                </a:solidFill>
                <a:latin typeface="Times New Roman" panose="02020603050405020304" pitchFamily="18" charset="0"/>
                <a:cs typeface="Times New Roman" panose="02020603050405020304" pitchFamily="18" charset="0"/>
              </a:rPr>
              <a:t>Саңырауқұлақтар – эукариотты организмдердің ішінде ең ежелгісі және олардың өсімдіктер мен жануарларға тән белгілері бар. Олар өсімдіктер сияқты шектелмеген, апикалды өседі және клетка қабықшасы қатты. Жануар клеткасына ұқсастығы – фототүзуші пигмент – хлорофил болмайды, қоректенуі бойынша – гетеротрофты. Клетка қабықшасында хитин бар. Сонда да, ұзақ уақыт бойы саңырауқұлақтарды хлорофилсіз өсімдіктер деп санап, өсімдіктер патшалығына жатқызды. Өткен ғасырдың орта кезеңінде тірі организмдерді ірі таксондарға (патшалық таксон) бөлуді қайта қарастырды. Қоректенуіне қарай өсімдіктер, саңырауқұлақтар, жануарлар әр типті болып келеді. Өсімдіктер </a:t>
            </a:r>
            <a:r>
              <a:rPr lang="kk-KZ" altLang="ru-RU" i="1">
                <a:solidFill>
                  <a:schemeClr val="tx2"/>
                </a:solidFill>
                <a:latin typeface="Times New Roman" panose="02020603050405020304" pitchFamily="18" charset="0"/>
                <a:cs typeface="Times New Roman" panose="02020603050405020304" pitchFamily="18" charset="0"/>
              </a:rPr>
              <a:t>фотосинтез</a:t>
            </a:r>
            <a:r>
              <a:rPr lang="kk-KZ" altLang="ru-RU">
                <a:solidFill>
                  <a:schemeClr val="tx2"/>
                </a:solidFill>
                <a:latin typeface="Times New Roman" panose="02020603050405020304" pitchFamily="18" charset="0"/>
                <a:cs typeface="Times New Roman" panose="02020603050405020304" pitchFamily="18" charset="0"/>
              </a:rPr>
              <a:t> арқылы қоректенсе, жануралар – </a:t>
            </a:r>
            <a:r>
              <a:rPr lang="kk-KZ" altLang="ru-RU" i="1">
                <a:solidFill>
                  <a:schemeClr val="tx2"/>
                </a:solidFill>
                <a:latin typeface="Times New Roman" panose="02020603050405020304" pitchFamily="18" charset="0"/>
                <a:cs typeface="Times New Roman" panose="02020603050405020304" pitchFamily="18" charset="0"/>
              </a:rPr>
              <a:t>голозойлы</a:t>
            </a:r>
            <a:r>
              <a:rPr lang="kk-KZ" altLang="ru-RU">
                <a:solidFill>
                  <a:schemeClr val="tx2"/>
                </a:solidFill>
                <a:latin typeface="Times New Roman" panose="02020603050405020304" pitchFamily="18" charset="0"/>
                <a:cs typeface="Times New Roman" panose="02020603050405020304" pitchFamily="18" charset="0"/>
              </a:rPr>
              <a:t>. Олар тағамды жұтып қана сіңіреді. Ал саңырауқұлақтар ірі заттарды пайдалану үшін ферменттерді бөледі де, клетка сыртында ыдыратып, </a:t>
            </a:r>
            <a:r>
              <a:rPr lang="kk-KZ" altLang="ru-RU" i="1">
                <a:solidFill>
                  <a:schemeClr val="tx2"/>
                </a:solidFill>
                <a:latin typeface="Times New Roman" panose="02020603050405020304" pitchFamily="18" charset="0"/>
                <a:cs typeface="Times New Roman" panose="02020603050405020304" pitchFamily="18" charset="0"/>
              </a:rPr>
              <a:t>осмотрофты</a:t>
            </a:r>
            <a:r>
              <a:rPr lang="kk-KZ" altLang="ru-RU">
                <a:solidFill>
                  <a:schemeClr val="tx2"/>
                </a:solidFill>
                <a:latin typeface="Times New Roman" panose="02020603050405020304" pitchFamily="18" charset="0"/>
                <a:cs typeface="Times New Roman" panose="02020603050405020304" pitchFamily="18" charset="0"/>
              </a:rPr>
              <a:t> сіңіреді. Сөйтіп эукариотты саңырауқұлақтарды өзінше жеке патшалыққа жатқызады. </a:t>
            </a:r>
            <a:endParaRPr lang="ru-RU" altLang="ru-RU">
              <a:solidFill>
                <a:schemeClr val="tx2"/>
              </a:solidFill>
              <a:latin typeface="Times New Roman" panose="02020603050405020304" pitchFamily="18" charset="0"/>
              <a:cs typeface="Times New Roman" panose="02020603050405020304" pitchFamily="18" charset="0"/>
            </a:endParaRPr>
          </a:p>
          <a:p>
            <a:pPr algn="just">
              <a:spcBef>
                <a:spcPct val="20000"/>
              </a:spcBef>
              <a:buClr>
                <a:schemeClr val="accent1"/>
              </a:buClr>
              <a:buSzPct val="70000"/>
              <a:buFont typeface="Wingdings 2" panose="05020102010507070707" pitchFamily="18" charset="2"/>
              <a:buChar char=""/>
            </a:pPr>
            <a:r>
              <a:rPr lang="kk-KZ" altLang="ru-RU" i="1">
                <a:solidFill>
                  <a:schemeClr val="tx2"/>
                </a:solidFill>
                <a:latin typeface="Times New Roman" panose="02020603050405020304" pitchFamily="18" charset="0"/>
                <a:cs typeface="Times New Roman" panose="02020603050405020304" pitchFamily="18" charset="0"/>
              </a:rPr>
              <a:t>Вегетативті құрылысы. </a:t>
            </a:r>
            <a:r>
              <a:rPr lang="kk-KZ" altLang="ru-RU">
                <a:solidFill>
                  <a:schemeClr val="tx2"/>
                </a:solidFill>
                <a:latin typeface="Times New Roman" panose="02020603050405020304" pitchFamily="18" charset="0"/>
                <a:cs typeface="Times New Roman" panose="02020603050405020304" pitchFamily="18" charset="0"/>
              </a:rPr>
              <a:t>Саңырауқұлақтардың вегетативті денесінің жуандығы 5 мкм жіпшелерден – гифтерден тұрады. Гифтер ұзарып тармақтала түседі де, жіптер жүйесін – мицелий құрады. Гифтер тек бір жақ шетімен ғана өседі. Саңырауқұлақтар ценоцидті организмдерге жатады, яғни олардың протоплазмасы үнемі қозғалып тұрады. Ядро саны бірден көп, тіпті 100-ге дейін жетеді. </a:t>
            </a:r>
            <a:endParaRPr lang="ru-RU" altLang="ru-RU">
              <a:solidFill>
                <a:schemeClr val="tx2"/>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8F4510C-B5C1-4B78-A9B2-E10D9D2B1AFD}" type="slidenum">
              <a:rPr lang="ru-RU" altLang="ru-RU">
                <a:solidFill>
                  <a:srgbClr val="898989"/>
                </a:solidFill>
              </a:rPr>
              <a:pPr eaLnBrk="1" hangingPunct="1"/>
              <a:t>18</a:t>
            </a:fld>
            <a:endParaRPr lang="ru-RU" altLang="ru-RU">
              <a:solidFill>
                <a:srgbClr val="898989"/>
              </a:solidFill>
            </a:endParaRPr>
          </a:p>
        </p:txBody>
      </p:sp>
      <p:sp>
        <p:nvSpPr>
          <p:cNvPr id="19459" name="Текст 5"/>
          <p:cNvSpPr txBox="1">
            <a:spLocks/>
          </p:cNvSpPr>
          <p:nvPr/>
        </p:nvSpPr>
        <p:spPr bwMode="auto">
          <a:xfrm>
            <a:off x="-180975" y="404813"/>
            <a:ext cx="442912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spcBef>
                <a:spcPct val="20000"/>
              </a:spcBef>
              <a:buClr>
                <a:schemeClr val="accent1"/>
              </a:buClr>
              <a:buSzPct val="70000"/>
            </a:pPr>
            <a:r>
              <a:rPr lang="ru-RU" altLang="ru-RU" sz="2000">
                <a:latin typeface="Times New Roman" panose="02020603050405020304" pitchFamily="18" charset="0"/>
                <a:cs typeface="Times New Roman" panose="02020603050405020304" pitchFamily="18" charset="0"/>
              </a:rPr>
              <a:t>	Саңырауқұлақтар табиғатта зат айналымына қатысады, әр түрлі қалдықтарды ыдыратып, шірітіп топырақ құнарлылығын арттырады. Сондай-ақ қауіпті аурулардың таралмауына пайдасын тигізеді. Саңырауқұлақтардың құрамы ферментке бай. Жеуге жарамды саңырауқұлақтар құрамында 80-90% су, 2-4%-ға жуық нәруыз, 1%-ға жуық май болады. Демек олар тағамға пайдаланылады. Өте қажетті дәрі өндіруде де маңызы зор. Зиянды бактериялардың өсуін тежейтін дәрілер антибиотиктер деп аталады. Саңырауқұлақтардан өсімдікті тез өсіретін белсенді зат гибереллин алынады.</a:t>
            </a:r>
          </a:p>
        </p:txBody>
      </p:sp>
      <p:pic>
        <p:nvPicPr>
          <p:cNvPr id="19460" name="Содержимое 3" descr="Amanita_phalloides_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56100" y="428625"/>
            <a:ext cx="4624388" cy="617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7AC18E-FA9E-4B53-A7BC-21F3BB74001B}" type="slidenum">
              <a:rPr lang="ru-RU" altLang="ru-RU">
                <a:solidFill>
                  <a:srgbClr val="898989"/>
                </a:solidFill>
              </a:rPr>
              <a:pPr eaLnBrk="1" hangingPunct="1"/>
              <a:t>19</a:t>
            </a:fld>
            <a:endParaRPr lang="ru-RU" altLang="ru-RU">
              <a:solidFill>
                <a:srgbClr val="898989"/>
              </a:solidFill>
            </a:endParaRPr>
          </a:p>
        </p:txBody>
      </p:sp>
      <p:sp>
        <p:nvSpPr>
          <p:cNvPr id="20483" name="Прямоугольник 3"/>
          <p:cNvSpPr>
            <a:spLocks noChangeArrowheads="1"/>
          </p:cNvSpPr>
          <p:nvPr/>
        </p:nvSpPr>
        <p:spPr bwMode="auto">
          <a:xfrm>
            <a:off x="179388" y="1125538"/>
            <a:ext cx="6732587"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ru-RU" altLang="ru-RU" sz="2000" b="1">
                <a:latin typeface="Times New Roman" panose="02020603050405020304" pitchFamily="18" charset="0"/>
                <a:cs typeface="Times New Roman" panose="02020603050405020304" pitchFamily="18" charset="0"/>
              </a:rPr>
              <a:t>Қыналар</a:t>
            </a:r>
            <a:r>
              <a:rPr lang="ru-RU" altLang="ru-RU" sz="2000">
                <a:latin typeface="Times New Roman" panose="02020603050405020304" pitchFamily="18" charset="0"/>
                <a:cs typeface="Times New Roman" panose="02020603050405020304" pitchFamily="18" charset="0"/>
              </a:rPr>
              <a:t> (</a:t>
            </a:r>
            <a:r>
              <a:rPr lang="ru-RU" altLang="ru-RU" sz="2000">
                <a:latin typeface="Times New Roman" panose="02020603050405020304" pitchFamily="18" charset="0"/>
                <a:cs typeface="Times New Roman" panose="02020603050405020304" pitchFamily="18" charset="0"/>
                <a:hlinkClick r:id="rId2" tooltip="Латын тілі"/>
              </a:rPr>
              <a:t>лат.</a:t>
            </a:r>
            <a:r>
              <a:rPr lang="ru-RU" altLang="ru-RU" sz="2000">
                <a:latin typeface="Times New Roman" panose="02020603050405020304" pitchFamily="18" charset="0"/>
                <a:cs typeface="Times New Roman" panose="02020603050405020304" pitchFamily="18" charset="0"/>
              </a:rPr>
              <a:t> </a:t>
            </a:r>
            <a:r>
              <a:rPr lang="en-US" altLang="ru-RU" sz="2000" i="1">
                <a:latin typeface="Times New Roman" panose="02020603050405020304" pitchFamily="18" charset="0"/>
                <a:cs typeface="Times New Roman" panose="02020603050405020304" pitchFamily="18" charset="0"/>
              </a:rPr>
              <a:t>Lichenes</a:t>
            </a:r>
            <a:r>
              <a:rPr lang="en-US" altLang="ru-RU" sz="2000">
                <a:latin typeface="Times New Roman" panose="02020603050405020304" pitchFamily="18" charset="0"/>
                <a:cs typeface="Times New Roman" panose="02020603050405020304" pitchFamily="18" charset="0"/>
              </a:rPr>
              <a:t>) — </a:t>
            </a:r>
            <a:r>
              <a:rPr lang="ru-RU" altLang="ru-RU" sz="2000">
                <a:latin typeface="Times New Roman" panose="02020603050405020304" pitchFamily="18" charset="0"/>
                <a:cs typeface="Times New Roman" panose="02020603050405020304" pitchFamily="18" charset="0"/>
              </a:rPr>
              <a:t>денесі екі құрамбөліктен (балтыр және саңырауқұлақ) құралған, селбесіп тіршілік ететін ағзалар тобы. Қыналар соңғы уақытқа дейін төменгі сатыдағы өсімдіктеге жатқызылып келді. Алайда олардыңң құрылысыжәне тіршілік әрекетіерекше болғандықтан, соңғы кезде саңырауқұлақтар дүниесінің бөлімі етінде өз алдына жеке қарастырылатын болды.</a:t>
            </a:r>
          </a:p>
          <a:p>
            <a:pPr algn="just" eaLnBrk="1" hangingPunct="1"/>
            <a:r>
              <a:rPr lang="ru-RU" altLang="ru-RU" sz="2000">
                <a:latin typeface="Times New Roman" panose="02020603050405020304" pitchFamily="18" charset="0"/>
                <a:cs typeface="Times New Roman" panose="02020603050405020304" pitchFamily="18" charset="0"/>
              </a:rPr>
              <a:t>Қыналар - ерекше және ғажап ағзалар. Саңырауқұлақты жіпшумағы көк-жасыл балдырды орап жатады. Қына түсінің жасыл болуы құрамындағы көк-жасыл балдырды түсіне байланысты. Қынаны төсемікке саңырауқұлақ орналастырады. Оның құрамындағы балдырларды ауадаң ылғал мен шаңды сіңіру арқылы минералды заттар түзеді. Осыған орай саңырауқұлақ зерттеушілер (микологтар) қынаны саңырауқұлақ бөлімі ретінде қарастыруда.</a:t>
            </a:r>
          </a:p>
          <a:p>
            <a:pPr algn="just" eaLnBrk="1" hangingPunct="1"/>
            <a:r>
              <a:rPr lang="ru-RU" altLang="ru-RU" sz="2000">
                <a:latin typeface="Times New Roman" panose="02020603050405020304" pitchFamily="18" charset="0"/>
                <a:cs typeface="Times New Roman" panose="02020603050405020304" pitchFamily="18" charset="0"/>
              </a:rPr>
              <a:t>Қазіргі кезде қыналарды 26 мыңға жуық түрі белгілі. Қынаны зерттеушілер </a:t>
            </a:r>
            <a:r>
              <a:rPr lang="ru-RU" altLang="ru-RU" sz="2000" i="1">
                <a:latin typeface="Times New Roman" panose="02020603050405020304" pitchFamily="18" charset="0"/>
                <a:cs typeface="Times New Roman" panose="02020603050405020304" pitchFamily="18" charset="0"/>
              </a:rPr>
              <a:t>лихенологтар</a:t>
            </a:r>
            <a:r>
              <a:rPr lang="ru-RU" altLang="ru-RU" sz="2000">
                <a:latin typeface="Times New Roman" panose="02020603050405020304" pitchFamily="18" charset="0"/>
                <a:cs typeface="Times New Roman" panose="02020603050405020304" pitchFamily="18" charset="0"/>
              </a:rPr>
              <a:t> деп аталады.</a:t>
            </a:r>
          </a:p>
        </p:txBody>
      </p:sp>
      <p:sp>
        <p:nvSpPr>
          <p:cNvPr id="20484" name="AutoShape 2" descr="Бұл қыналар не? табиғатта қыналар. нысаны қыналар"/>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20485" name="AutoShape 4" descr="Бұл қыналар не? табиғатта қыналар. нысаны қыналар"/>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sp>
        <p:nvSpPr>
          <p:cNvPr id="20486" name="AutoShape 6" descr="Colorful Vintage Elegant Library Furniture Animated Illustration  Presentation"/>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a:p>
        </p:txBody>
      </p:sp>
      <p:pic>
        <p:nvPicPr>
          <p:cNvPr id="20487" name="Picture 8" descr="Қыналардың көптүрлілігі мен маңызы. Саңырауқұлақтардың зақымдануы"/>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1052513"/>
            <a:ext cx="1981200" cy="554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F07ED86-D10F-4729-BFB1-4EBF2ED5D86B}" type="slidenum">
              <a:rPr lang="ru-RU" altLang="ru-RU">
                <a:solidFill>
                  <a:srgbClr val="898989"/>
                </a:solidFill>
              </a:rPr>
              <a:pPr eaLnBrk="1" hangingPunct="1"/>
              <a:t>20</a:t>
            </a:fld>
            <a:endParaRPr lang="ru-RU" altLang="ru-RU">
              <a:solidFill>
                <a:srgbClr val="898989"/>
              </a:solidFill>
            </a:endParaRPr>
          </a:p>
        </p:txBody>
      </p:sp>
      <p:sp>
        <p:nvSpPr>
          <p:cNvPr id="21507" name="Прямоугольник 3"/>
          <p:cNvSpPr>
            <a:spLocks noChangeArrowheads="1"/>
          </p:cNvSpPr>
          <p:nvPr/>
        </p:nvSpPr>
        <p:spPr bwMode="auto">
          <a:xfrm>
            <a:off x="0" y="1125538"/>
            <a:ext cx="6607175" cy="532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ru-RU" altLang="ru-RU" sz="2000" b="1">
                <a:latin typeface="Times New Roman" panose="02020603050405020304" pitchFamily="18" charset="0"/>
                <a:cs typeface="Times New Roman" panose="02020603050405020304" pitchFamily="18" charset="0"/>
              </a:rPr>
              <a:t>Қыналар пішініне қарай үш топқа бөлінеді:</a:t>
            </a:r>
          </a:p>
          <a:p>
            <a:pPr algn="just" eaLnBrk="1" hangingPunct="1"/>
            <a:r>
              <a:rPr lang="ru-RU" altLang="ru-RU" sz="2000">
                <a:latin typeface="Times New Roman" panose="02020603050405020304" pitchFamily="18" charset="0"/>
                <a:cs typeface="Times New Roman" panose="02020603050405020304" pitchFamily="18" charset="0"/>
              </a:rPr>
              <a:t>Ағашты діңіне, тасқа жабысып өсетін </a:t>
            </a:r>
            <a:r>
              <a:rPr lang="ru-RU" altLang="ru-RU" sz="2000" i="1">
                <a:latin typeface="Times New Roman" panose="02020603050405020304" pitchFamily="18" charset="0"/>
                <a:cs typeface="Times New Roman" panose="02020603050405020304" pitchFamily="18" charset="0"/>
              </a:rPr>
              <a:t>қабық (қаспақ) тәрізді қына</a:t>
            </a:r>
            <a:r>
              <a:rPr lang="ru-RU" altLang="ru-RU" sz="2000">
                <a:latin typeface="Times New Roman" panose="02020603050405020304" pitchFamily="18" charset="0"/>
                <a:cs typeface="Times New Roman" panose="02020603050405020304" pitchFamily="18" charset="0"/>
              </a:rPr>
              <a:t>. Бұлар сары-қызыл, сары, сұр, көгілдір, қоңыр түсті, жұқа қабыққа ұқсас болады.</a:t>
            </a:r>
          </a:p>
          <a:p>
            <a:pPr algn="just" eaLnBrk="1" hangingPunct="1"/>
            <a:r>
              <a:rPr lang="ru-RU" altLang="ru-RU" sz="2000">
                <a:latin typeface="Times New Roman" panose="02020603050405020304" pitchFamily="18" charset="0"/>
                <a:cs typeface="Times New Roman" panose="02020603050405020304" pitchFamily="18" charset="0"/>
              </a:rPr>
              <a:t>Орманда ағаш діңіне, түбіріне жабысып өсетін жапырақ пішініне ұқсастары - </a:t>
            </a:r>
            <a:r>
              <a:rPr lang="ru-RU" altLang="ru-RU" sz="2000" i="1">
                <a:latin typeface="Times New Roman" panose="02020603050405020304" pitchFamily="18" charset="0"/>
                <a:cs typeface="Times New Roman" panose="02020603050405020304" pitchFamily="18" charset="0"/>
              </a:rPr>
              <a:t>жапырақ тәрізді қыналар</a:t>
            </a:r>
            <a:endParaRPr lang="ru-RU" altLang="ru-RU" sz="2000">
              <a:latin typeface="Times New Roman" panose="02020603050405020304" pitchFamily="18" charset="0"/>
              <a:cs typeface="Times New Roman" panose="02020603050405020304" pitchFamily="18" charset="0"/>
            </a:endParaRPr>
          </a:p>
          <a:p>
            <a:pPr algn="just" eaLnBrk="1" hangingPunct="1"/>
            <a:r>
              <a:rPr lang="ru-RU" altLang="ru-RU" sz="2000">
                <a:latin typeface="Times New Roman" panose="02020603050405020304" pitchFamily="18" charset="0"/>
                <a:cs typeface="Times New Roman" panose="02020603050405020304" pitchFamily="18" charset="0"/>
              </a:rPr>
              <a:t>Қарағайлы орманда төсемікте өсетін бұтақталға ақшыл-жасыл, ақшыл түстілері - </a:t>
            </a:r>
            <a:r>
              <a:rPr lang="ru-RU" altLang="ru-RU" sz="2000" i="1">
                <a:latin typeface="Times New Roman" panose="02020603050405020304" pitchFamily="18" charset="0"/>
                <a:cs typeface="Times New Roman" panose="02020603050405020304" pitchFamily="18" charset="0"/>
              </a:rPr>
              <a:t>бұта тәрізді қыналар</a:t>
            </a:r>
            <a:r>
              <a:rPr lang="ru-RU" altLang="ru-RU" sz="2000">
                <a:latin typeface="Times New Roman" panose="02020603050405020304" pitchFamily="18" charset="0"/>
                <a:cs typeface="Times New Roman" panose="02020603050405020304" pitchFamily="18" charset="0"/>
              </a:rPr>
              <a:t>.</a:t>
            </a:r>
          </a:p>
          <a:p>
            <a:pPr algn="just" eaLnBrk="1" hangingPunct="1"/>
            <a:r>
              <a:rPr lang="ru-RU" altLang="ru-RU" sz="2000">
                <a:latin typeface="Times New Roman" panose="02020603050405020304" pitchFamily="18" charset="0"/>
                <a:cs typeface="Times New Roman" panose="02020603050405020304" pitchFamily="18" charset="0"/>
              </a:rPr>
              <a:t>Қыналар саңыауқұлақтар мен балдырлардың бірігіп, селбелесіп тіршілік етуінен пайда болады. Саырауқұлақ жіпшелері балдырларға құрамындағы су және минералды заттарын береді. Өздері балдырладың фотосинтезі нәтижесінде түзілген ағзалық заттарымен көроетенеді. Қыналар бір топ саңырауқұлақ жіпшелері арқылы төсемікте орнығады. Оның құрамындағы саңырауқұлақтар тек қынадан ғана табылған. Ал қына құрамындағы балдыр түрлерінің табиғатта өз бетінше тіршілік ететіні де бар.</a:t>
            </a:r>
          </a:p>
        </p:txBody>
      </p:sp>
      <p:pic>
        <p:nvPicPr>
          <p:cNvPr id="21508" name="Picture 2" descr="Қыналар — Уикипеди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588" y="1196975"/>
            <a:ext cx="2232025"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53FCD29-43B9-4D1C-89B1-BFD180F15C84}" type="slidenum">
              <a:rPr lang="ru-RU" altLang="ru-RU">
                <a:solidFill>
                  <a:srgbClr val="898989"/>
                </a:solidFill>
              </a:rPr>
              <a:pPr eaLnBrk="1" hangingPunct="1"/>
              <a:t>21</a:t>
            </a:fld>
            <a:endParaRPr lang="ru-RU" altLang="ru-RU">
              <a:solidFill>
                <a:srgbClr val="898989"/>
              </a:solidFill>
            </a:endParaRPr>
          </a:p>
        </p:txBody>
      </p:sp>
      <p:sp>
        <p:nvSpPr>
          <p:cNvPr id="22531" name="Прямоугольник 3"/>
          <p:cNvSpPr>
            <a:spLocks noChangeArrowheads="1"/>
          </p:cNvSpPr>
          <p:nvPr/>
        </p:nvSpPr>
        <p:spPr bwMode="auto">
          <a:xfrm>
            <a:off x="250825" y="188913"/>
            <a:ext cx="4572000"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2800">
                <a:latin typeface="Times New Roman" panose="02020603050405020304" pitchFamily="18" charset="0"/>
                <a:cs typeface="Times New Roman" panose="02020603050405020304" pitchFamily="18" charset="0"/>
              </a:rPr>
              <a:t>Қынаның құрамында біржасушалы көк-жасыл балдырлар кездеседі. Балдырлардың жасуша хроматофорлары көмірқышқыл газын, суды сіңіріп, фотосинтездің нәтижесінде ағзалық заттар түзеледі.</a:t>
            </a:r>
          </a:p>
        </p:txBody>
      </p:sp>
      <p:pic>
        <p:nvPicPr>
          <p:cNvPr id="22532" name="Picture 2" descr="Қыналар Parmelee: пайдалану және қарс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463" y="1268413"/>
            <a:ext cx="4146550" cy="536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A595CBA-37DF-4D19-AEDC-F8F701FEB762}" type="slidenum">
              <a:rPr lang="ru-RU" altLang="ru-RU">
                <a:solidFill>
                  <a:srgbClr val="898989"/>
                </a:solidFill>
              </a:rPr>
              <a:pPr eaLnBrk="1" hangingPunct="1"/>
              <a:t>22</a:t>
            </a:fld>
            <a:endParaRPr lang="ru-RU" altLang="ru-RU">
              <a:solidFill>
                <a:srgbClr val="898989"/>
              </a:solidFill>
            </a:endParaRPr>
          </a:p>
        </p:txBody>
      </p:sp>
      <p:sp>
        <p:nvSpPr>
          <p:cNvPr id="23555" name="Прямоугольник 3"/>
          <p:cNvSpPr>
            <a:spLocks noChangeArrowheads="1"/>
          </p:cNvSpPr>
          <p:nvPr/>
        </p:nvSpPr>
        <p:spPr bwMode="auto">
          <a:xfrm>
            <a:off x="250825" y="260350"/>
            <a:ext cx="45720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ru-RU" altLang="ru-RU" sz="2400">
                <a:latin typeface="Times New Roman" panose="02020603050405020304" pitchFamily="18" charset="0"/>
                <a:cs typeface="Times New Roman" panose="02020603050405020304" pitchFamily="18" charset="0"/>
              </a:rPr>
              <a:t>Қына құрамындағы жасушаларда жарықта фотосинтез өтеді.Сондықтан қыналар тек жарық жерде өседі, қараңғыда денесі ыдырап кетеді. Қыналарға ең қажетті жағдай - оттегі бай таза ауа. Қалалардың лас ауасында өсе алмайды.Сол себепті қыналарды сыртқы орта тазалығының көрсеткіші есебінде пайдалауға болады.</a:t>
            </a:r>
          </a:p>
        </p:txBody>
      </p:sp>
      <p:pic>
        <p:nvPicPr>
          <p:cNvPr id="23556" name="Picture 2" descr="Қыналар - Wikiw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1628775"/>
            <a:ext cx="4033837"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Прямоугольник 1"/>
          <p:cNvSpPr>
            <a:spLocks noChangeArrowheads="1"/>
          </p:cNvSpPr>
          <p:nvPr/>
        </p:nvSpPr>
        <p:spPr bwMode="auto">
          <a:xfrm>
            <a:off x="539750" y="1125538"/>
            <a:ext cx="7272338"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ru-RU" altLang="ru-RU" sz="2400">
                <a:latin typeface="Times New Roman" panose="02020603050405020304" pitchFamily="18" charset="0"/>
                <a:cs typeface="Times New Roman" panose="02020603050405020304" pitchFamily="18" charset="0"/>
              </a:rPr>
              <a:t>Бақылау сұрақтары:</a:t>
            </a:r>
          </a:p>
          <a:p>
            <a:pPr algn="ctr" eaLnBrk="1" hangingPunct="1"/>
            <a:endParaRPr lang="ru-RU" altLang="ru-RU" sz="2400">
              <a:latin typeface="Times New Roman" panose="02020603050405020304" pitchFamily="18" charset="0"/>
              <a:cs typeface="Times New Roman" panose="02020603050405020304" pitchFamily="18" charset="0"/>
            </a:endParaRPr>
          </a:p>
          <a:p>
            <a:pPr algn="just" eaLnBrk="1" hangingPunct="1"/>
            <a:r>
              <a:rPr lang="kk-KZ" altLang="ru-RU" sz="2400">
                <a:latin typeface="Times New Roman" panose="02020603050405020304" pitchFamily="18" charset="0"/>
                <a:cs typeface="Times New Roman" panose="02020603050405020304" pitchFamily="18" charset="0"/>
              </a:rPr>
              <a:t>1.Өсімдіктер дүниесі қалай жіктеледі? </a:t>
            </a:r>
            <a:endParaRPr lang="ru-RU" altLang="ru-RU" sz="2400">
              <a:latin typeface="Times New Roman" panose="02020603050405020304" pitchFamily="18" charset="0"/>
              <a:cs typeface="Times New Roman" panose="02020603050405020304" pitchFamily="18" charset="0"/>
            </a:endParaRPr>
          </a:p>
          <a:p>
            <a:pPr algn="just" eaLnBrk="1" hangingPunct="1"/>
            <a:r>
              <a:rPr lang="kk-KZ" altLang="ru-RU" sz="2400">
                <a:latin typeface="Times New Roman" panose="02020603050405020304" pitchFamily="18" charset="0"/>
                <a:cs typeface="Times New Roman" panose="02020603050405020304" pitchFamily="18" charset="0"/>
              </a:rPr>
              <a:t>2.Прокариоттар мен эукариоттардың ұқсастықтары мен айыриашылықтары қандай?</a:t>
            </a:r>
            <a:endParaRPr lang="ru-RU" altLang="ru-RU" sz="2400">
              <a:latin typeface="Times New Roman" panose="02020603050405020304" pitchFamily="18" charset="0"/>
              <a:cs typeface="Times New Roman" panose="02020603050405020304" pitchFamily="18" charset="0"/>
            </a:endParaRPr>
          </a:p>
          <a:p>
            <a:pPr algn="just" eaLnBrk="1" hangingPunct="1"/>
            <a:r>
              <a:rPr lang="kk-KZ" altLang="ru-RU" sz="2400">
                <a:latin typeface="Times New Roman" panose="02020603050405020304" pitchFamily="18" charset="0"/>
                <a:cs typeface="Times New Roman" panose="02020603050405020304" pitchFamily="18" charset="0"/>
              </a:rPr>
              <a:t>3.Балдырлар қалай жіктеледі?</a:t>
            </a:r>
            <a:endParaRPr lang="ru-RU" altLang="ru-RU" sz="2400">
              <a:latin typeface="Times New Roman" panose="02020603050405020304" pitchFamily="18" charset="0"/>
              <a:cs typeface="Times New Roman" panose="02020603050405020304" pitchFamily="18" charset="0"/>
            </a:endParaRPr>
          </a:p>
          <a:p>
            <a:pPr algn="just" eaLnBrk="1" hangingPunct="1"/>
            <a:r>
              <a:rPr lang="kk-KZ" altLang="ru-RU" sz="2400">
                <a:latin typeface="Times New Roman" panose="02020603050405020304" pitchFamily="18" charset="0"/>
                <a:cs typeface="Times New Roman" panose="02020603050405020304" pitchFamily="18" charset="0"/>
              </a:rPr>
              <a:t>4.Миксомицеттер дегеніміз не?</a:t>
            </a:r>
            <a:endParaRPr lang="ru-RU" altLang="ru-RU" sz="2400">
              <a:latin typeface="Times New Roman" panose="02020603050405020304" pitchFamily="18" charset="0"/>
              <a:cs typeface="Times New Roman" panose="02020603050405020304" pitchFamily="18" charset="0"/>
            </a:endParaRPr>
          </a:p>
          <a:p>
            <a:pPr algn="just" eaLnBrk="1" hangingPunct="1"/>
            <a:r>
              <a:rPr lang="kk-KZ" altLang="ru-RU" sz="2400">
                <a:latin typeface="Times New Roman" panose="02020603050405020304" pitchFamily="18" charset="0"/>
                <a:cs typeface="Times New Roman" panose="02020603050405020304" pitchFamily="18" charset="0"/>
              </a:rPr>
              <a:t>5.Саңырауқұлақтар мен қыналар қалай жіктеледі?</a:t>
            </a:r>
            <a:endParaRPr lang="ru-RU" altLang="ru-RU" sz="240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Заголовок 1"/>
          <p:cNvSpPr>
            <a:spLocks noGrp="1"/>
          </p:cNvSpPr>
          <p:nvPr>
            <p:ph type="title"/>
          </p:nvPr>
        </p:nvSpPr>
        <p:spPr>
          <a:xfrm>
            <a:off x="457200" y="2276475"/>
            <a:ext cx="8686800" cy="841375"/>
          </a:xfrm>
        </p:spPr>
        <p:txBody>
          <a:bodyPr/>
          <a:lstStyle/>
          <a:p>
            <a:r>
              <a:rPr lang="kk-KZ" altLang="ru-RU" b="1" smtClean="0">
                <a:latin typeface="Times New Roman" panose="02020603050405020304" pitchFamily="18" charset="0"/>
                <a:cs typeface="Times New Roman" panose="02020603050405020304" pitchFamily="18" charset="0"/>
              </a:rPr>
              <a:t>Назарларыңызға рахмет!</a:t>
            </a:r>
            <a:endParaRPr lang="ru-RU" altLang="ru-RU" b="1" smtClean="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A6D044C-E88E-4E17-833D-28D7690193D3}" type="slidenum">
              <a:rPr lang="ru-RU" altLang="ru-RU">
                <a:solidFill>
                  <a:srgbClr val="898989"/>
                </a:solidFill>
              </a:rPr>
              <a:pPr eaLnBrk="1" hangingPunct="1"/>
              <a:t>24</a:t>
            </a:fld>
            <a:endParaRPr lang="ru-RU" altLang="ru-RU">
              <a:solidFill>
                <a:srgbClr val="898989"/>
              </a:solidFill>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203</TotalTime>
  <Words>854</Words>
  <Application>Microsoft Office PowerPoint</Application>
  <PresentationFormat>Экран (4:3)</PresentationFormat>
  <Paragraphs>142</Paragraphs>
  <Slides>24</Slides>
  <Notes>0</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1</vt:i4>
      </vt:variant>
      <vt:variant>
        <vt:lpstr>Заголовки слайдов</vt:lpstr>
      </vt:variant>
      <vt:variant>
        <vt:i4>24</vt:i4>
      </vt:variant>
    </vt:vector>
  </HeadingPairs>
  <TitlesOfParts>
    <vt:vector size="33" baseType="lpstr">
      <vt:lpstr>Arial</vt:lpstr>
      <vt:lpstr>Calibri</vt:lpstr>
      <vt:lpstr>Franklin Gothic Book</vt:lpstr>
      <vt:lpstr>Times New Roman</vt:lpstr>
      <vt:lpstr>SimSun</vt:lpstr>
      <vt:lpstr>Wingdings</vt:lpstr>
      <vt:lpstr>Wingdings 2</vt:lpstr>
      <vt:lpstr>Тема Office</vt:lpstr>
      <vt:lpstr>Диаграмма Microsoft Graph</vt:lpstr>
      <vt:lpstr>Презентация PowerPoint</vt:lpstr>
      <vt:lpstr>Презентация PowerPoint</vt:lpstr>
      <vt:lpstr>Өсімдіктер дүниесінің негізгі бөлімдері</vt:lpstr>
      <vt:lpstr>Өсімдіктердің көбеюі </vt:lpstr>
      <vt:lpstr>Өсімдіктерді жіктеу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Саңырауқұлақтарға жалпы сипаттама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Назарларыңызға рахмет!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25</cp:revision>
  <dcterms:created xsi:type="dcterms:W3CDTF">2012-11-15T13:26:00Z</dcterms:created>
  <dcterms:modified xsi:type="dcterms:W3CDTF">2022-11-07T13:47:55Z</dcterms:modified>
</cp:coreProperties>
</file>