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72" r:id="rId2"/>
    <p:sldId id="273" r:id="rId3"/>
    <p:sldId id="258" r:id="rId4"/>
    <p:sldId id="265" r:id="rId5"/>
    <p:sldId id="259" r:id="rId6"/>
    <p:sldId id="260" r:id="rId7"/>
    <p:sldId id="261" r:id="rId8"/>
    <p:sldId id="262" r:id="rId9"/>
    <p:sldId id="267" r:id="rId10"/>
    <p:sldId id="268" r:id="rId11"/>
    <p:sldId id="274" r:id="rId12"/>
    <p:sldId id="264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CDDDE-AFB4-48B3-A81F-0AC6AEBF6329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393CA-4392-4F7F-B345-FC2A91E9BD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921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393CA-4392-4F7F-B345-FC2A91E9BD4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68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393CA-4392-4F7F-B345-FC2A91E9BD4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491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393CA-4392-4F7F-B345-FC2A91E9BD4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005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51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63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7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96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35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39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8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42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7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087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3B984-C7F2-446D-923D-AB60D4D2E7F1}" type="datetimeFigureOut">
              <a:rPr lang="zh-CN" altLang="en-US" smtClean="0"/>
              <a:pPr/>
              <a:t>2022/11/7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5B4C6-25A9-4229-A4C0-EDBAB0F881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20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3" y="3196828"/>
            <a:ext cx="286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9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Жоғары сатыдағы өсімдіктер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сатыдағы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сатыдағы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жіктелуі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37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55576" y="1258810"/>
            <a:ext cx="2770950" cy="1142437"/>
            <a:chOff x="570304" y="1505605"/>
            <a:chExt cx="1927879" cy="686822"/>
          </a:xfrm>
        </p:grpSpPr>
        <p:sp>
          <p:nvSpPr>
            <p:cNvPr id="6" name="圆角矩形 5"/>
            <p:cNvSpPr/>
            <p:nvPr/>
          </p:nvSpPr>
          <p:spPr>
            <a:xfrm>
              <a:off x="570304" y="1505605"/>
              <a:ext cx="1927879" cy="6868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610536" y="1635089"/>
              <a:ext cx="1887647" cy="4278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Төменгі сатыдағы өсімдіктер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421135" y="1178943"/>
            <a:ext cx="3527501" cy="1142437"/>
            <a:chOff x="5977850" y="1593797"/>
            <a:chExt cx="1909002" cy="747010"/>
          </a:xfrm>
        </p:grpSpPr>
        <p:sp>
          <p:nvSpPr>
            <p:cNvPr id="9" name="圆角矩形 8"/>
            <p:cNvSpPr/>
            <p:nvPr/>
          </p:nvSpPr>
          <p:spPr>
            <a:xfrm>
              <a:off x="5977850" y="1593797"/>
              <a:ext cx="1862700" cy="7380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圆角矩形 4"/>
            <p:cNvSpPr/>
            <p:nvPr/>
          </p:nvSpPr>
          <p:spPr>
            <a:xfrm>
              <a:off x="6067384" y="1646020"/>
              <a:ext cx="1819468" cy="6947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Жоғарғы сатыдағы өсімдіктер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3402" y="2929648"/>
            <a:ext cx="2713124" cy="715376"/>
            <a:chOff x="1092333" y="2784375"/>
            <a:chExt cx="1927879" cy="368043"/>
          </a:xfrm>
        </p:grpSpPr>
        <p:sp>
          <p:nvSpPr>
            <p:cNvPr id="12" name="圆角矩形 11"/>
            <p:cNvSpPr/>
            <p:nvPr/>
          </p:nvSpPr>
          <p:spPr>
            <a:xfrm>
              <a:off x="1092333" y="2784375"/>
              <a:ext cx="1927879" cy="36804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圆角矩形 4"/>
            <p:cNvSpPr/>
            <p:nvPr/>
          </p:nvSpPr>
          <p:spPr>
            <a:xfrm>
              <a:off x="1103113" y="2795155"/>
              <a:ext cx="1906319" cy="3464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Балдырлар бөлімінің тобы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1342" y="4483187"/>
            <a:ext cx="1930418" cy="2249759"/>
            <a:chOff x="1128872" y="3324915"/>
            <a:chExt cx="1930418" cy="2249759"/>
          </a:xfrm>
        </p:grpSpPr>
        <p:sp>
          <p:nvSpPr>
            <p:cNvPr id="15" name="圆角矩形 14"/>
            <p:cNvSpPr/>
            <p:nvPr/>
          </p:nvSpPr>
          <p:spPr>
            <a:xfrm>
              <a:off x="1128872" y="3324915"/>
              <a:ext cx="1930418" cy="22497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1142670" y="3324915"/>
              <a:ext cx="1772604" cy="22254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1800" b="1" kern="1200" dirty="0" smtClean="0">
                  <a:latin typeface="Times New Roman" pitchFamily="18" charset="0"/>
                  <a:cs typeface="Times New Roman" pitchFamily="18" charset="0"/>
                </a:rPr>
                <a:t>Жасыл балдырал</a:t>
              </a:r>
              <a:endParaRPr lang="zh-CN" altLang="en-US" sz="1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581278" y="4437780"/>
            <a:ext cx="2039248" cy="2295164"/>
            <a:chOff x="3867284" y="2964062"/>
            <a:chExt cx="1616588" cy="1289038"/>
          </a:xfrm>
        </p:grpSpPr>
        <p:sp>
          <p:nvSpPr>
            <p:cNvPr id="21" name="圆角矩形 20"/>
            <p:cNvSpPr/>
            <p:nvPr/>
          </p:nvSpPr>
          <p:spPr>
            <a:xfrm>
              <a:off x="3867284" y="2989563"/>
              <a:ext cx="1494094" cy="126353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圆角矩形 4"/>
            <p:cNvSpPr/>
            <p:nvPr/>
          </p:nvSpPr>
          <p:spPr>
            <a:xfrm>
              <a:off x="4017078" y="2964062"/>
              <a:ext cx="1466794" cy="12498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1800" b="1" kern="1200" dirty="0" smtClean="0">
                  <a:latin typeface="Times New Roman" pitchFamily="18" charset="0"/>
                  <a:cs typeface="Times New Roman" pitchFamily="18" charset="0"/>
                </a:rPr>
                <a:t>Қызыл балдырлар</a:t>
              </a:r>
              <a:endParaRPr lang="zh-CN" altLang="en-US" sz="1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43727" y="4471036"/>
            <a:ext cx="1865155" cy="2249759"/>
            <a:chOff x="5569078" y="3571594"/>
            <a:chExt cx="1718633" cy="443829"/>
          </a:xfrm>
        </p:grpSpPr>
        <p:sp>
          <p:nvSpPr>
            <p:cNvPr id="24" name="圆角矩形 23"/>
            <p:cNvSpPr/>
            <p:nvPr/>
          </p:nvSpPr>
          <p:spPr>
            <a:xfrm>
              <a:off x="5569078" y="3571594"/>
              <a:ext cx="1718633" cy="44382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圆角矩形 4"/>
            <p:cNvSpPr/>
            <p:nvPr/>
          </p:nvSpPr>
          <p:spPr>
            <a:xfrm>
              <a:off x="5569078" y="3584593"/>
              <a:ext cx="1702749" cy="4178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18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1800" b="1" kern="1200" dirty="0" smtClean="0">
                  <a:latin typeface="Times New Roman" pitchFamily="18" charset="0"/>
                  <a:cs typeface="Times New Roman" pitchFamily="18" charset="0"/>
                </a:rPr>
                <a:t>Қоңыр балдырлар</a:t>
              </a:r>
              <a:endParaRPr lang="zh-CN" altLang="en-US" sz="1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72001" y="2970940"/>
            <a:ext cx="1771726" cy="694423"/>
            <a:chOff x="4992149" y="2866825"/>
            <a:chExt cx="1561025" cy="321054"/>
          </a:xfrm>
        </p:grpSpPr>
        <p:sp>
          <p:nvSpPr>
            <p:cNvPr id="27" name="圆角矩形 26"/>
            <p:cNvSpPr/>
            <p:nvPr/>
          </p:nvSpPr>
          <p:spPr>
            <a:xfrm>
              <a:off x="4992149" y="2866825"/>
              <a:ext cx="1561025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圆角矩形 4"/>
            <p:cNvSpPr/>
            <p:nvPr/>
          </p:nvSpPr>
          <p:spPr>
            <a:xfrm>
              <a:off x="5001552" y="2876228"/>
              <a:ext cx="1542219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Споралы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951069" y="2950601"/>
            <a:ext cx="1912009" cy="694423"/>
            <a:chOff x="7397045" y="2851835"/>
            <a:chExt cx="1538839" cy="368505"/>
          </a:xfrm>
        </p:grpSpPr>
        <p:sp>
          <p:nvSpPr>
            <p:cNvPr id="30" name="圆角矩形 29"/>
            <p:cNvSpPr/>
            <p:nvPr/>
          </p:nvSpPr>
          <p:spPr>
            <a:xfrm>
              <a:off x="7397045" y="2851835"/>
              <a:ext cx="1538839" cy="36850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圆角矩形 4"/>
            <p:cNvSpPr/>
            <p:nvPr/>
          </p:nvSpPr>
          <p:spPr>
            <a:xfrm>
              <a:off x="7407838" y="2862628"/>
              <a:ext cx="1517253" cy="3469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800" b="1" kern="1200" dirty="0" smtClean="0">
                  <a:latin typeface="Times New Roman" pitchFamily="18" charset="0"/>
                  <a:cs typeface="Times New Roman" pitchFamily="18" charset="0"/>
                </a:rPr>
                <a:t>Тұқымды</a:t>
              </a:r>
              <a:endParaRPr lang="zh-CN" altLang="en-US" sz="2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19139" y="124415"/>
            <a:ext cx="5292833" cy="770058"/>
            <a:chOff x="3692595" y="551478"/>
            <a:chExt cx="1927879" cy="415932"/>
          </a:xfrm>
        </p:grpSpPr>
        <p:sp>
          <p:nvSpPr>
            <p:cNvPr id="33" name="圆角矩形 32"/>
            <p:cNvSpPr/>
            <p:nvPr/>
          </p:nvSpPr>
          <p:spPr>
            <a:xfrm>
              <a:off x="3692595" y="551478"/>
              <a:ext cx="1927879" cy="41593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34" name="圆角矩形 4"/>
            <p:cNvSpPr/>
            <p:nvPr/>
          </p:nvSpPr>
          <p:spPr>
            <a:xfrm>
              <a:off x="3704777" y="563660"/>
              <a:ext cx="1903515" cy="39156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3600" b="1" kern="1200" dirty="0" smtClean="0">
                  <a:latin typeface="Times New Roman" pitchFamily="18" charset="0"/>
                  <a:cs typeface="Times New Roman" pitchFamily="18" charset="0"/>
                </a:rPr>
                <a:t>Өсімдіктер дүниесі</a:t>
              </a:r>
              <a:endParaRPr lang="zh-CN" altLang="en-US" sz="3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" name="下箭头 34"/>
          <p:cNvSpPr/>
          <p:nvPr/>
        </p:nvSpPr>
        <p:spPr>
          <a:xfrm>
            <a:off x="2411760" y="894473"/>
            <a:ext cx="360040" cy="36433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下箭头 35"/>
          <p:cNvSpPr/>
          <p:nvPr/>
        </p:nvSpPr>
        <p:spPr>
          <a:xfrm>
            <a:off x="6333055" y="864836"/>
            <a:ext cx="360040" cy="36433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下箭头 36"/>
          <p:cNvSpPr/>
          <p:nvPr/>
        </p:nvSpPr>
        <p:spPr>
          <a:xfrm>
            <a:off x="1848529" y="2401247"/>
            <a:ext cx="360040" cy="549354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下箭头 37"/>
          <p:cNvSpPr/>
          <p:nvPr/>
        </p:nvSpPr>
        <p:spPr>
          <a:xfrm>
            <a:off x="7573583" y="2307630"/>
            <a:ext cx="360040" cy="64297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下箭头 39"/>
          <p:cNvSpPr/>
          <p:nvPr/>
        </p:nvSpPr>
        <p:spPr>
          <a:xfrm>
            <a:off x="5653506" y="2307630"/>
            <a:ext cx="360040" cy="68364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3" y="4565189"/>
            <a:ext cx="1113470" cy="110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334" y="4634137"/>
            <a:ext cx="610243" cy="75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://ok-t.ru/studopedia/baza15/277433962202.files/image1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221">
            <a:off x="1468224" y="5517193"/>
            <a:ext cx="924465" cy="533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249" y="4552027"/>
            <a:ext cx="905886" cy="1100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220" y="4536927"/>
            <a:ext cx="1004881" cy="1115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20" y="4720653"/>
            <a:ext cx="743286" cy="967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04" y="4756587"/>
            <a:ext cx="1044779" cy="89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 descr="http://biblioclub.ru/services/fks.php?fks_action=get_file&amp;fks_flag=2&amp;fks_id=biologich_img_tabl00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354" y="908764"/>
            <a:ext cx="1819419" cy="18963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直接箭头连接符 45"/>
          <p:cNvCxnSpPr>
            <a:stCxn id="12" idx="2"/>
            <a:endCxn id="15" idx="0"/>
          </p:cNvCxnSpPr>
          <p:nvPr/>
        </p:nvCxnSpPr>
        <p:spPr>
          <a:xfrm flipH="1">
            <a:off x="1446551" y="3645024"/>
            <a:ext cx="723413" cy="8381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12" idx="2"/>
          </p:cNvCxnSpPr>
          <p:nvPr/>
        </p:nvCxnSpPr>
        <p:spPr>
          <a:xfrm>
            <a:off x="2169964" y="3645024"/>
            <a:ext cx="1988696" cy="8260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直接箭头连接符 58"/>
          <p:cNvCxnSpPr>
            <a:stCxn id="12" idx="2"/>
            <a:endCxn id="24" idx="0"/>
          </p:cNvCxnSpPr>
          <p:nvPr/>
        </p:nvCxnSpPr>
        <p:spPr>
          <a:xfrm>
            <a:off x="2169964" y="3645024"/>
            <a:ext cx="5106341" cy="8260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35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43204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Жоғары сатыдағы өсімдіктер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 әлемінің негізгі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тобының бірі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төменгі сатыдағы өсімдіктер.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өсімдіктерді ұрықты өсімдіктер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Embryob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onta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Emlryophyta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өркенді, жапырақ сабақты өсімдіктер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Cormophyta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Cormob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onta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түтікті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теломды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Telomophyta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Telomob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onta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өсімдіктердің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мыңдай түрі белгілі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риниофиттер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мүктәрізділер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плаунтәрізділер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қырықбуынтәрізділер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қырықжапырақтәрізділер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ашық және жабық тұқымды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гүлді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Жоғары сатыдағы өсімдікт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548680"/>
            <a:ext cx="414096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83660" y="939313"/>
            <a:ext cx="4374082" cy="571217"/>
            <a:chOff x="319205" y="1505605"/>
            <a:chExt cx="2178978" cy="686822"/>
          </a:xfrm>
        </p:grpSpPr>
        <p:sp>
          <p:nvSpPr>
            <p:cNvPr id="8" name="圆角矩形 7"/>
            <p:cNvSpPr/>
            <p:nvPr/>
          </p:nvSpPr>
          <p:spPr>
            <a:xfrm>
              <a:off x="319205" y="1505605"/>
              <a:ext cx="2178978" cy="6868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390948" y="1635088"/>
              <a:ext cx="2107235" cy="4278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Төменгі  сатыдағы  өсімдіктер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98840" y="939313"/>
            <a:ext cx="4104457" cy="571217"/>
            <a:chOff x="5674194" y="1593797"/>
            <a:chExt cx="2318384" cy="747010"/>
          </a:xfrm>
        </p:grpSpPr>
        <p:sp>
          <p:nvSpPr>
            <p:cNvPr id="11" name="圆角矩形 10"/>
            <p:cNvSpPr/>
            <p:nvPr/>
          </p:nvSpPr>
          <p:spPr>
            <a:xfrm>
              <a:off x="5674195" y="1593797"/>
              <a:ext cx="2221236" cy="7380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5674194" y="1646020"/>
              <a:ext cx="2318384" cy="6947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Жоғарғы  сатыдағы  өсімдіктер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19139" y="124415"/>
            <a:ext cx="5292833" cy="568281"/>
            <a:chOff x="3692595" y="551478"/>
            <a:chExt cx="1927879" cy="415932"/>
          </a:xfrm>
        </p:grpSpPr>
        <p:sp>
          <p:nvSpPr>
            <p:cNvPr id="32" name="圆角矩形 31"/>
            <p:cNvSpPr/>
            <p:nvPr/>
          </p:nvSpPr>
          <p:spPr>
            <a:xfrm>
              <a:off x="3692595" y="551478"/>
              <a:ext cx="1927879" cy="41593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33" name="圆角矩形 4"/>
            <p:cNvSpPr/>
            <p:nvPr/>
          </p:nvSpPr>
          <p:spPr>
            <a:xfrm>
              <a:off x="3704777" y="563660"/>
              <a:ext cx="1903515" cy="40375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3600" b="1" kern="1200" dirty="0" smtClean="0">
                  <a:latin typeface="Times New Roman" pitchFamily="18" charset="0"/>
                  <a:cs typeface="Times New Roman" pitchFamily="18" charset="0"/>
                </a:rPr>
                <a:t>Өсімдіктер дүниесі</a:t>
              </a:r>
              <a:endParaRPr lang="zh-CN" altLang="en-US" sz="36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" name="下箭头 33"/>
          <p:cNvSpPr/>
          <p:nvPr/>
        </p:nvSpPr>
        <p:spPr>
          <a:xfrm>
            <a:off x="2403215" y="682667"/>
            <a:ext cx="360040" cy="36433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34"/>
          <p:cNvSpPr/>
          <p:nvPr/>
        </p:nvSpPr>
        <p:spPr>
          <a:xfrm>
            <a:off x="6333055" y="692697"/>
            <a:ext cx="360040" cy="35430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下箭头 36"/>
          <p:cNvSpPr/>
          <p:nvPr/>
        </p:nvSpPr>
        <p:spPr>
          <a:xfrm>
            <a:off x="6371408" y="1450514"/>
            <a:ext cx="360040" cy="30476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23669" y="1743107"/>
            <a:ext cx="8432745" cy="1401280"/>
            <a:chOff x="4992149" y="2820960"/>
            <a:chExt cx="1561025" cy="357516"/>
          </a:xfrm>
        </p:grpSpPr>
        <p:sp>
          <p:nvSpPr>
            <p:cNvPr id="51" name="圆角矩形 50"/>
            <p:cNvSpPr/>
            <p:nvPr/>
          </p:nvSpPr>
          <p:spPr>
            <a:xfrm>
              <a:off x="4992149" y="2820960"/>
              <a:ext cx="1561025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圆角矩形 4"/>
            <p:cNvSpPr/>
            <p:nvPr/>
          </p:nvSpPr>
          <p:spPr>
            <a:xfrm>
              <a:off x="5001552" y="2820960"/>
              <a:ext cx="1542219" cy="3575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Ерекшеліктері:   </a:t>
              </a:r>
              <a:r>
                <a:rPr lang="kk-KZ" altLang="zh-CN" b="1" kern="1200" dirty="0" smtClean="0">
                  <a:latin typeface="Times New Roman" pitchFamily="18" charset="0"/>
                  <a:cs typeface="Times New Roman" pitchFamily="18" charset="0"/>
                </a:rPr>
                <a:t>-  Ұлпалары бар</a:t>
              </a:r>
            </a:p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k-KZ" altLang="zh-CN" b="1" dirty="0" smtClean="0">
                  <a:latin typeface="Times New Roman" pitchFamily="18" charset="0"/>
                  <a:cs typeface="Times New Roman" pitchFamily="18" charset="0"/>
                </a:rPr>
                <a:t>                                        -  Вегетативті  мүшелері (сабақ, тамыр, жапырық)</a:t>
              </a:r>
            </a:p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b="1" kern="1200" dirty="0" smtClean="0">
                  <a:latin typeface="Times New Roman" pitchFamily="18" charset="0"/>
                  <a:cs typeface="Times New Roman" pitchFamily="18" charset="0"/>
                </a:rPr>
                <a:t>                                          - Жеке  дамуы екі кезеңнен  тұрады</a:t>
              </a:r>
              <a:endParaRPr lang="zh-CN" altLang="en-US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33276" y="3126923"/>
            <a:ext cx="2658604" cy="694423"/>
            <a:chOff x="4992149" y="2866825"/>
            <a:chExt cx="1561025" cy="321054"/>
          </a:xfrm>
        </p:grpSpPr>
        <p:sp>
          <p:nvSpPr>
            <p:cNvPr id="56" name="圆角矩形 55"/>
            <p:cNvSpPr/>
            <p:nvPr/>
          </p:nvSpPr>
          <p:spPr>
            <a:xfrm>
              <a:off x="4992149" y="2866825"/>
              <a:ext cx="1561025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圆角矩形 4"/>
            <p:cNvSpPr/>
            <p:nvPr/>
          </p:nvSpPr>
          <p:spPr>
            <a:xfrm>
              <a:off x="5001552" y="2876228"/>
              <a:ext cx="1542219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Споралы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288227" y="3199459"/>
            <a:ext cx="2157100" cy="630221"/>
            <a:chOff x="7397045" y="2851835"/>
            <a:chExt cx="1736095" cy="368505"/>
          </a:xfrm>
        </p:grpSpPr>
        <p:sp>
          <p:nvSpPr>
            <p:cNvPr id="59" name="圆角矩形 58"/>
            <p:cNvSpPr/>
            <p:nvPr/>
          </p:nvSpPr>
          <p:spPr>
            <a:xfrm>
              <a:off x="7397045" y="2851835"/>
              <a:ext cx="1736095" cy="36850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0" name="圆角矩形 4"/>
            <p:cNvSpPr/>
            <p:nvPr/>
          </p:nvSpPr>
          <p:spPr>
            <a:xfrm>
              <a:off x="7407837" y="2862628"/>
              <a:ext cx="1725303" cy="3469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800" b="1" kern="1200" dirty="0" smtClean="0">
                  <a:latin typeface="Times New Roman" pitchFamily="18" charset="0"/>
                  <a:cs typeface="Times New Roman" pitchFamily="18" charset="0"/>
                </a:rPr>
                <a:t>Тұқымды</a:t>
              </a:r>
              <a:endParaRPr lang="zh-CN" altLang="en-US" sz="2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80596" y="3974209"/>
            <a:ext cx="2122618" cy="656417"/>
            <a:chOff x="4992149" y="2866825"/>
            <a:chExt cx="1870188" cy="321054"/>
          </a:xfrm>
        </p:grpSpPr>
        <p:sp>
          <p:nvSpPr>
            <p:cNvPr id="62" name="圆角矩形 61"/>
            <p:cNvSpPr/>
            <p:nvPr/>
          </p:nvSpPr>
          <p:spPr>
            <a:xfrm>
              <a:off x="4992149" y="2866825"/>
              <a:ext cx="1870188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3" name="圆角矩形 4"/>
            <p:cNvSpPr/>
            <p:nvPr/>
          </p:nvSpPr>
          <p:spPr>
            <a:xfrm>
              <a:off x="4992149" y="2876228"/>
              <a:ext cx="1870188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dirty="0" smtClean="0">
                  <a:latin typeface="Times New Roman" pitchFamily="18" charset="0"/>
                  <a:cs typeface="Times New Roman" pitchFamily="18" charset="0"/>
                </a:rPr>
                <a:t>Мүктәрізділер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75528" y="4845309"/>
            <a:ext cx="2403727" cy="524807"/>
            <a:chOff x="4870022" y="2857422"/>
            <a:chExt cx="2117865" cy="321054"/>
          </a:xfrm>
        </p:grpSpPr>
        <p:sp>
          <p:nvSpPr>
            <p:cNvPr id="65" name="圆角矩形 64"/>
            <p:cNvSpPr/>
            <p:nvPr/>
          </p:nvSpPr>
          <p:spPr>
            <a:xfrm>
              <a:off x="4870022" y="2857422"/>
              <a:ext cx="2025206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6" name="圆角矩形 4"/>
            <p:cNvSpPr/>
            <p:nvPr/>
          </p:nvSpPr>
          <p:spPr>
            <a:xfrm>
              <a:off x="4870022" y="2876228"/>
              <a:ext cx="2117865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Плаунатәрізділер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824807" y="6066277"/>
            <a:ext cx="3738058" cy="674085"/>
            <a:chOff x="4468884" y="2876228"/>
            <a:chExt cx="2084290" cy="311651"/>
          </a:xfrm>
        </p:grpSpPr>
        <p:sp>
          <p:nvSpPr>
            <p:cNvPr id="68" name="圆角矩形 67"/>
            <p:cNvSpPr/>
            <p:nvPr/>
          </p:nvSpPr>
          <p:spPr>
            <a:xfrm>
              <a:off x="4468884" y="2922012"/>
              <a:ext cx="2084290" cy="26586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9" name="圆角矩形 4"/>
            <p:cNvSpPr/>
            <p:nvPr/>
          </p:nvSpPr>
          <p:spPr>
            <a:xfrm>
              <a:off x="4468885" y="2876228"/>
              <a:ext cx="2074886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dirty="0" smtClean="0">
                  <a:latin typeface="Times New Roman" pitchFamily="18" charset="0"/>
                  <a:cs typeface="Times New Roman" pitchFamily="18" charset="0"/>
                </a:rPr>
                <a:t>Қырықжапыр</a:t>
              </a:r>
              <a:r>
                <a:rPr lang="kk-KZ" altLang="zh-CN" sz="2000" b="1" dirty="0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kk-KZ" altLang="zh-CN" sz="2000" b="1" dirty="0" smtClean="0">
                  <a:latin typeface="Times New Roman" pitchFamily="18" charset="0"/>
                  <a:cs typeface="Times New Roman" pitchFamily="18" charset="0"/>
                </a:rPr>
                <a:t>қтәрізділер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49290" y="5529252"/>
            <a:ext cx="3014000" cy="512675"/>
            <a:chOff x="4111075" y="2866825"/>
            <a:chExt cx="2655563" cy="260328"/>
          </a:xfrm>
        </p:grpSpPr>
        <p:sp>
          <p:nvSpPr>
            <p:cNvPr id="71" name="圆角矩形 70"/>
            <p:cNvSpPr/>
            <p:nvPr/>
          </p:nvSpPr>
          <p:spPr>
            <a:xfrm>
              <a:off x="4144242" y="2866825"/>
              <a:ext cx="2622396" cy="26032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圆角矩形 4"/>
            <p:cNvSpPr/>
            <p:nvPr/>
          </p:nvSpPr>
          <p:spPr>
            <a:xfrm>
              <a:off x="4111075" y="2876228"/>
              <a:ext cx="2525103" cy="250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Қырықбуынтәрізділер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993629" y="3993434"/>
            <a:ext cx="2517139" cy="920691"/>
            <a:chOff x="7272592" y="2701877"/>
            <a:chExt cx="2025865" cy="507668"/>
          </a:xfrm>
        </p:grpSpPr>
        <p:sp>
          <p:nvSpPr>
            <p:cNvPr id="74" name="圆角矩形 73"/>
            <p:cNvSpPr/>
            <p:nvPr/>
          </p:nvSpPr>
          <p:spPr>
            <a:xfrm>
              <a:off x="7272592" y="2762122"/>
              <a:ext cx="2025865" cy="4360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圆角矩形 4"/>
            <p:cNvSpPr/>
            <p:nvPr/>
          </p:nvSpPr>
          <p:spPr>
            <a:xfrm>
              <a:off x="7272592" y="2701877"/>
              <a:ext cx="1969530" cy="50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Ашық тұқымдылар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647625" y="4102693"/>
            <a:ext cx="2446001" cy="811432"/>
            <a:chOff x="7204156" y="2865467"/>
            <a:chExt cx="1968610" cy="368505"/>
          </a:xfrm>
        </p:grpSpPr>
        <p:sp>
          <p:nvSpPr>
            <p:cNvPr id="77" name="圆角矩形 76"/>
            <p:cNvSpPr/>
            <p:nvPr/>
          </p:nvSpPr>
          <p:spPr>
            <a:xfrm>
              <a:off x="7280909" y="2865467"/>
              <a:ext cx="1891857" cy="36850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8" name="圆角矩形 4"/>
            <p:cNvSpPr/>
            <p:nvPr/>
          </p:nvSpPr>
          <p:spPr>
            <a:xfrm>
              <a:off x="7204156" y="2865467"/>
              <a:ext cx="1968610" cy="276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Жабық тұқымдылар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80" name="直接箭头连接符 79"/>
          <p:cNvCxnSpPr>
            <a:stCxn id="51" idx="2"/>
          </p:cNvCxnSpPr>
          <p:nvPr/>
        </p:nvCxnSpPr>
        <p:spPr>
          <a:xfrm flipH="1">
            <a:off x="3491880" y="3001475"/>
            <a:ext cx="1248162" cy="5130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51" idx="2"/>
            <a:endCxn id="59" idx="1"/>
          </p:cNvCxnSpPr>
          <p:nvPr/>
        </p:nvCxnSpPr>
        <p:spPr>
          <a:xfrm>
            <a:off x="4740042" y="3001475"/>
            <a:ext cx="1548185" cy="5130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>
            <a:off x="2974089" y="3829680"/>
            <a:ext cx="1924753" cy="2335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>
            <a:endCxn id="62" idx="3"/>
          </p:cNvCxnSpPr>
          <p:nvPr/>
        </p:nvCxnSpPr>
        <p:spPr>
          <a:xfrm flipH="1">
            <a:off x="2403214" y="3829680"/>
            <a:ext cx="555218" cy="4727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2958432" y="3849630"/>
            <a:ext cx="517433" cy="16796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 flipH="1">
            <a:off x="2473615" y="3849630"/>
            <a:ext cx="484817" cy="9786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直接箭头连接符 97"/>
          <p:cNvCxnSpPr/>
          <p:nvPr/>
        </p:nvCxnSpPr>
        <p:spPr>
          <a:xfrm flipH="1">
            <a:off x="6371409" y="3811221"/>
            <a:ext cx="878480" cy="3141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直接箭头连接符 98"/>
          <p:cNvCxnSpPr/>
          <p:nvPr/>
        </p:nvCxnSpPr>
        <p:spPr>
          <a:xfrm>
            <a:off x="7249889" y="3829680"/>
            <a:ext cx="942205" cy="2730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1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54779" y="188682"/>
            <a:ext cx="6810504" cy="763572"/>
            <a:chOff x="5244848" y="1366251"/>
            <a:chExt cx="3723891" cy="904584"/>
          </a:xfrm>
        </p:grpSpPr>
        <p:sp>
          <p:nvSpPr>
            <p:cNvPr id="7" name="圆角矩形 6"/>
            <p:cNvSpPr/>
            <p:nvPr/>
          </p:nvSpPr>
          <p:spPr>
            <a:xfrm>
              <a:off x="5244848" y="1366251"/>
              <a:ext cx="3723891" cy="904583"/>
            </a:xfrm>
            <a:prstGeom prst="roundRect">
              <a:avLst>
                <a:gd name="adj" fmla="val 10000"/>
              </a:avLst>
            </a:prstGeom>
            <a:solidFill>
              <a:srgbClr val="FFFF00">
                <a:alpha val="90000"/>
              </a:srgbClr>
            </a:solidFill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圆角矩形 4"/>
            <p:cNvSpPr/>
            <p:nvPr/>
          </p:nvSpPr>
          <p:spPr>
            <a:xfrm>
              <a:off x="5470827" y="1391935"/>
              <a:ext cx="3497912" cy="878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800" b="1" kern="1200" cap="all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Жоғарғы  сатыдағы  споралы өсімдіктер</a:t>
              </a:r>
              <a:endParaRPr lang="zh-CN" altLang="en-US" sz="2800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2455" y="1638500"/>
            <a:ext cx="2060653" cy="5112567"/>
            <a:chOff x="4992149" y="2866825"/>
            <a:chExt cx="1561025" cy="321054"/>
          </a:xfrm>
        </p:grpSpPr>
        <p:sp>
          <p:nvSpPr>
            <p:cNvPr id="10" name="圆角矩形 9"/>
            <p:cNvSpPr/>
            <p:nvPr/>
          </p:nvSpPr>
          <p:spPr>
            <a:xfrm>
              <a:off x="4992149" y="2866825"/>
              <a:ext cx="1561025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圆角矩形 4"/>
            <p:cNvSpPr/>
            <p:nvPr/>
          </p:nvSpPr>
          <p:spPr>
            <a:xfrm>
              <a:off x="5001552" y="2876228"/>
              <a:ext cx="1542219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Мүктәрізділер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95736" y="1638499"/>
            <a:ext cx="1996137" cy="5112567"/>
            <a:chOff x="4870768" y="2867434"/>
            <a:chExt cx="1682406" cy="321054"/>
          </a:xfrm>
        </p:grpSpPr>
        <p:sp>
          <p:nvSpPr>
            <p:cNvPr id="13" name="圆角矩形 12"/>
            <p:cNvSpPr/>
            <p:nvPr/>
          </p:nvSpPr>
          <p:spPr>
            <a:xfrm>
              <a:off x="4870768" y="2867434"/>
              <a:ext cx="1682406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圆角矩形 4"/>
            <p:cNvSpPr/>
            <p:nvPr/>
          </p:nvSpPr>
          <p:spPr>
            <a:xfrm>
              <a:off x="4870768" y="2876228"/>
              <a:ext cx="1682406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dirty="0" smtClean="0">
                  <a:latin typeface="Times New Roman" pitchFamily="18" charset="0"/>
                  <a:cs typeface="Times New Roman" pitchFamily="18" charset="0"/>
                </a:rPr>
                <a:t>Плаун-тәрізділер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40995" y="1628801"/>
            <a:ext cx="2160239" cy="5112568"/>
            <a:chOff x="5001551" y="2866825"/>
            <a:chExt cx="1561025" cy="321054"/>
          </a:xfrm>
        </p:grpSpPr>
        <p:sp>
          <p:nvSpPr>
            <p:cNvPr id="16" name="圆角矩形 15"/>
            <p:cNvSpPr/>
            <p:nvPr/>
          </p:nvSpPr>
          <p:spPr>
            <a:xfrm>
              <a:off x="5001551" y="2866825"/>
              <a:ext cx="1561025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圆角矩形 4"/>
            <p:cNvSpPr/>
            <p:nvPr/>
          </p:nvSpPr>
          <p:spPr>
            <a:xfrm>
              <a:off x="5001551" y="2876228"/>
              <a:ext cx="1551622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Қырықбуын-тәрізділер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04247" y="1628801"/>
            <a:ext cx="2294214" cy="5112567"/>
            <a:chOff x="4992149" y="2866825"/>
            <a:chExt cx="1561025" cy="321054"/>
          </a:xfrm>
        </p:grpSpPr>
        <p:sp>
          <p:nvSpPr>
            <p:cNvPr id="19" name="圆角矩形 18"/>
            <p:cNvSpPr/>
            <p:nvPr/>
          </p:nvSpPr>
          <p:spPr>
            <a:xfrm>
              <a:off x="4992149" y="2866825"/>
              <a:ext cx="1561025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圆角矩形 4"/>
            <p:cNvSpPr/>
            <p:nvPr/>
          </p:nvSpPr>
          <p:spPr>
            <a:xfrm>
              <a:off x="5001552" y="2876228"/>
              <a:ext cx="1542219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k-KZ" altLang="zh-CN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Қырықжапырық-тәрізділер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704130"/>
            <a:ext cx="1868251" cy="1004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1" y="4941168"/>
            <a:ext cx="1714500" cy="14087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3" y="2852936"/>
            <a:ext cx="1978958" cy="1970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fs00.infourok.ru/images/doc/274/279894/hello_html_m558d553b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23" y="2844832"/>
            <a:ext cx="1109095" cy="660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28801"/>
            <a:ext cx="1670480" cy="1440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735" y="4765941"/>
            <a:ext cx="1610829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082" y="3088370"/>
            <a:ext cx="1996137" cy="16775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275" y="1704130"/>
            <a:ext cx="1770955" cy="4389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913" y="3505560"/>
            <a:ext cx="2159205" cy="26833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85598" y="1788236"/>
            <a:ext cx="2131511" cy="1640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接箭头连接符 24"/>
          <p:cNvCxnSpPr>
            <a:stCxn id="8" idx="2"/>
          </p:cNvCxnSpPr>
          <p:nvPr/>
        </p:nvCxnSpPr>
        <p:spPr>
          <a:xfrm flipH="1">
            <a:off x="1868065" y="952254"/>
            <a:ext cx="3198609" cy="6765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H="1">
            <a:off x="3332653" y="952254"/>
            <a:ext cx="1769131" cy="6862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8" idx="2"/>
          </p:cNvCxnSpPr>
          <p:nvPr/>
        </p:nvCxnSpPr>
        <p:spPr>
          <a:xfrm>
            <a:off x="5066674" y="952254"/>
            <a:ext cx="485205" cy="6765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8" idx="2"/>
            <a:endCxn id="19" idx="0"/>
          </p:cNvCxnSpPr>
          <p:nvPr/>
        </p:nvCxnSpPr>
        <p:spPr>
          <a:xfrm>
            <a:off x="5066674" y="952254"/>
            <a:ext cx="2884680" cy="6765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30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506" y="3109726"/>
            <a:ext cx="1892863" cy="6525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9" y="3110392"/>
            <a:ext cx="2060821" cy="6419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798" y="4119491"/>
            <a:ext cx="1970152" cy="26830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4143314"/>
            <a:ext cx="1918999" cy="2683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19" y="4119492"/>
            <a:ext cx="2047374" cy="2707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1421665" y="108751"/>
            <a:ext cx="6843617" cy="904018"/>
            <a:chOff x="5226742" y="1318906"/>
            <a:chExt cx="3741997" cy="1070968"/>
          </a:xfrm>
        </p:grpSpPr>
        <p:sp>
          <p:nvSpPr>
            <p:cNvPr id="5" name="圆角矩形 4"/>
            <p:cNvSpPr/>
            <p:nvPr/>
          </p:nvSpPr>
          <p:spPr>
            <a:xfrm>
              <a:off x="5226742" y="1318906"/>
              <a:ext cx="3723891" cy="1023622"/>
            </a:xfrm>
            <a:prstGeom prst="roundRect">
              <a:avLst>
                <a:gd name="adj" fmla="val 10000"/>
              </a:avLst>
            </a:prstGeom>
            <a:solidFill>
              <a:srgbClr val="FFFF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圆角矩形 4"/>
            <p:cNvSpPr/>
            <p:nvPr/>
          </p:nvSpPr>
          <p:spPr>
            <a:xfrm>
              <a:off x="5470827" y="1391935"/>
              <a:ext cx="3497912" cy="9979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800" b="1" kern="1200" cap="all" dirty="0" smtClean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latin typeface="Times New Roman" pitchFamily="18" charset="0"/>
                  <a:cs typeface="Times New Roman" pitchFamily="18" charset="0"/>
                </a:rPr>
                <a:t>Жоғарғы  сатыдағы  өсімдіктер</a:t>
              </a:r>
              <a:endParaRPr lang="zh-CN" altLang="en-US" sz="2800" b="1" kern="12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7976" y="1178660"/>
            <a:ext cx="3456386" cy="522153"/>
            <a:chOff x="4823028" y="2851983"/>
            <a:chExt cx="2029450" cy="241408"/>
          </a:xfrm>
        </p:grpSpPr>
        <p:sp>
          <p:nvSpPr>
            <p:cNvPr id="8" name="圆角矩形 7"/>
            <p:cNvSpPr/>
            <p:nvPr/>
          </p:nvSpPr>
          <p:spPr>
            <a:xfrm>
              <a:off x="4823028" y="2851983"/>
              <a:ext cx="2029450" cy="24140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9" name="圆角矩形 4"/>
            <p:cNvSpPr/>
            <p:nvPr/>
          </p:nvSpPr>
          <p:spPr>
            <a:xfrm>
              <a:off x="5001552" y="2876228"/>
              <a:ext cx="1850926" cy="217163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Споралы  өсімдіктер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50564" y="1141931"/>
            <a:ext cx="3703701" cy="657036"/>
            <a:chOff x="7173494" y="2814780"/>
            <a:chExt cx="2056665" cy="394767"/>
          </a:xfrm>
        </p:grpSpPr>
        <p:sp>
          <p:nvSpPr>
            <p:cNvPr id="11" name="圆角矩形 10"/>
            <p:cNvSpPr/>
            <p:nvPr/>
          </p:nvSpPr>
          <p:spPr>
            <a:xfrm>
              <a:off x="7173494" y="2814780"/>
              <a:ext cx="2056665" cy="35029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圆角矩形 4"/>
            <p:cNvSpPr/>
            <p:nvPr/>
          </p:nvSpPr>
          <p:spPr>
            <a:xfrm>
              <a:off x="7407837" y="2862628"/>
              <a:ext cx="1725303" cy="3469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Тұқымды  өсімдіктер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2008" y="1957723"/>
            <a:ext cx="3312368" cy="765051"/>
            <a:chOff x="7272592" y="2701877"/>
            <a:chExt cx="2025865" cy="507668"/>
          </a:xfrm>
        </p:grpSpPr>
        <p:sp>
          <p:nvSpPr>
            <p:cNvPr id="14" name="圆角矩形 13"/>
            <p:cNvSpPr/>
            <p:nvPr/>
          </p:nvSpPr>
          <p:spPr>
            <a:xfrm>
              <a:off x="7272592" y="2762122"/>
              <a:ext cx="2025865" cy="4360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圆角矩形 4"/>
            <p:cNvSpPr/>
            <p:nvPr/>
          </p:nvSpPr>
          <p:spPr>
            <a:xfrm>
              <a:off x="7272592" y="2701877"/>
              <a:ext cx="1969530" cy="50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Ашық тұқымдылар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20787" y="1957723"/>
            <a:ext cx="2879184" cy="609409"/>
            <a:chOff x="7204156" y="2865467"/>
            <a:chExt cx="1968610" cy="276758"/>
          </a:xfrm>
        </p:grpSpPr>
        <p:sp>
          <p:nvSpPr>
            <p:cNvPr id="17" name="圆角矩形 16"/>
            <p:cNvSpPr/>
            <p:nvPr/>
          </p:nvSpPr>
          <p:spPr>
            <a:xfrm>
              <a:off x="7280909" y="2865467"/>
              <a:ext cx="1891857" cy="27675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圆角矩形 4"/>
            <p:cNvSpPr/>
            <p:nvPr/>
          </p:nvSpPr>
          <p:spPr>
            <a:xfrm>
              <a:off x="7204156" y="2865467"/>
              <a:ext cx="1968610" cy="276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Жабық тұқымдылар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圆角矩形 4"/>
          <p:cNvSpPr/>
          <p:nvPr/>
        </p:nvSpPr>
        <p:spPr>
          <a:xfrm>
            <a:off x="43551" y="3171748"/>
            <a:ext cx="2122618" cy="6179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altLang="zh-CN" sz="2000" b="1" kern="1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Саговниктер</a:t>
            </a:r>
            <a:endParaRPr lang="zh-CN" altLang="en-US" sz="2000" b="1" kern="1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826917" y="3147859"/>
            <a:ext cx="2122618" cy="656417"/>
            <a:chOff x="4992149" y="2866825"/>
            <a:chExt cx="1870188" cy="321054"/>
          </a:xfrm>
        </p:grpSpPr>
        <p:sp>
          <p:nvSpPr>
            <p:cNvPr id="26" name="圆角矩形 25"/>
            <p:cNvSpPr/>
            <p:nvPr/>
          </p:nvSpPr>
          <p:spPr>
            <a:xfrm>
              <a:off x="4992149" y="2866825"/>
              <a:ext cx="1870188" cy="32105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圆角矩形 4"/>
            <p:cNvSpPr/>
            <p:nvPr/>
          </p:nvSpPr>
          <p:spPr>
            <a:xfrm>
              <a:off x="4992149" y="2876228"/>
              <a:ext cx="1870188" cy="302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000" b="1" kern="1200" dirty="0" smtClean="0">
                  <a:latin typeface="Times New Roman" pitchFamily="18" charset="0"/>
                  <a:cs typeface="Times New Roman" pitchFamily="18" charset="0"/>
                </a:rPr>
                <a:t>Қылқан жапырақтылар</a:t>
              </a:r>
              <a:endParaRPr lang="zh-CN" altLang="en-US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0" name="圆角矩形 4"/>
          <p:cNvSpPr/>
          <p:nvPr/>
        </p:nvSpPr>
        <p:spPr>
          <a:xfrm>
            <a:off x="6998786" y="3209911"/>
            <a:ext cx="1749269" cy="6179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altLang="zh-CN" sz="2000" b="1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Қылшалар</a:t>
            </a:r>
            <a:endParaRPr lang="zh-CN" altLang="en-US" sz="2000" b="1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圆角矩形 4"/>
          <p:cNvSpPr/>
          <p:nvPr/>
        </p:nvSpPr>
        <p:spPr>
          <a:xfrm>
            <a:off x="118795" y="4589660"/>
            <a:ext cx="2047374" cy="22768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altLang="zh-CN" sz="2800" b="1" kern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Қарағай</a:t>
            </a:r>
            <a:endParaRPr lang="zh-CN" altLang="en-US" sz="28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圆角矩形 4"/>
          <p:cNvSpPr/>
          <p:nvPr/>
        </p:nvSpPr>
        <p:spPr>
          <a:xfrm>
            <a:off x="2272137" y="4119491"/>
            <a:ext cx="2130630" cy="26519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8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altLang="zh-CN" sz="2800" b="1" kern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Шырша</a:t>
            </a:r>
            <a:endParaRPr lang="zh-CN" altLang="en-US" sz="2800" b="1" kern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圆角矩形 4"/>
          <p:cNvSpPr/>
          <p:nvPr/>
        </p:nvSpPr>
        <p:spPr>
          <a:xfrm>
            <a:off x="4764192" y="4178032"/>
            <a:ext cx="1986088" cy="2555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kern="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k-KZ" altLang="zh-CN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altLang="zh-CN" sz="2800" b="1" kern="1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Самырсын</a:t>
            </a:r>
            <a:endParaRPr lang="zh-CN" altLang="en-US" sz="2800" b="1" kern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s://fotosuret.files.wordpress.com/2008/07/img_99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17" y="5646941"/>
            <a:ext cx="968066" cy="80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458" y="4471280"/>
            <a:ext cx="1178492" cy="1203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798" y="5622860"/>
            <a:ext cx="919028" cy="681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434" y="4103758"/>
            <a:ext cx="2269566" cy="2683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151" y="5154950"/>
            <a:ext cx="1418904" cy="893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7407642" y="6264951"/>
            <a:ext cx="154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altLang="zh-C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Арша</a:t>
            </a:r>
            <a:endParaRPr lang="zh-CN" alt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6" name="直接箭头连接符 55"/>
          <p:cNvCxnSpPr>
            <a:stCxn id="11" idx="2"/>
          </p:cNvCxnSpPr>
          <p:nvPr/>
        </p:nvCxnSpPr>
        <p:spPr>
          <a:xfrm flipH="1">
            <a:off x="3894361" y="1724946"/>
            <a:ext cx="2908054" cy="3912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11" idx="2"/>
          </p:cNvCxnSpPr>
          <p:nvPr/>
        </p:nvCxnSpPr>
        <p:spPr>
          <a:xfrm>
            <a:off x="6802415" y="1724946"/>
            <a:ext cx="998071" cy="3005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 flipH="1">
            <a:off x="2124914" y="2692998"/>
            <a:ext cx="1533400" cy="4095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flipH="1">
            <a:off x="3249440" y="2722774"/>
            <a:ext cx="450128" cy="4288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/>
          <p:nvPr/>
        </p:nvCxnSpPr>
        <p:spPr>
          <a:xfrm>
            <a:off x="3699568" y="2722774"/>
            <a:ext cx="2033474" cy="4115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/>
          <p:nvPr/>
        </p:nvCxnSpPr>
        <p:spPr>
          <a:xfrm>
            <a:off x="3699568" y="2705561"/>
            <a:ext cx="3598700" cy="3385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 flipH="1">
            <a:off x="2029484" y="3785051"/>
            <a:ext cx="3703558" cy="3815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 flipH="1">
            <a:off x="3857385" y="3824091"/>
            <a:ext cx="1835946" cy="4038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5733042" y="3819427"/>
            <a:ext cx="579226" cy="2512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5804345" y="3789715"/>
            <a:ext cx="1996142" cy="315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下箭头 64"/>
          <p:cNvSpPr/>
          <p:nvPr/>
        </p:nvSpPr>
        <p:spPr>
          <a:xfrm>
            <a:off x="2318192" y="972804"/>
            <a:ext cx="614677" cy="20585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下箭头 104"/>
          <p:cNvSpPr/>
          <p:nvPr/>
        </p:nvSpPr>
        <p:spPr>
          <a:xfrm>
            <a:off x="6062915" y="940244"/>
            <a:ext cx="614677" cy="20585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8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84" y="3147859"/>
            <a:ext cx="2326689" cy="713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圆角矩形 4"/>
          <p:cNvSpPr/>
          <p:nvPr/>
        </p:nvSpPr>
        <p:spPr>
          <a:xfrm>
            <a:off x="2413193" y="3307848"/>
            <a:ext cx="2122616" cy="6179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altLang="zh-CN" sz="2000" b="1" kern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Гинкговниктер</a:t>
            </a:r>
            <a:endParaRPr lang="zh-CN" altLang="en-US" sz="20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0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0"/>
            <a:ext cx="8676456" cy="655953"/>
            <a:chOff x="5226742" y="1318906"/>
            <a:chExt cx="3741997" cy="1070968"/>
          </a:xfrm>
        </p:grpSpPr>
        <p:sp>
          <p:nvSpPr>
            <p:cNvPr id="3" name="圆角矩形 2"/>
            <p:cNvSpPr/>
            <p:nvPr/>
          </p:nvSpPr>
          <p:spPr>
            <a:xfrm>
              <a:off x="5226742" y="1318906"/>
              <a:ext cx="3723891" cy="1023622"/>
            </a:xfrm>
            <a:prstGeom prst="roundRect">
              <a:avLst>
                <a:gd name="adj" fmla="val 10000"/>
              </a:avLst>
            </a:prstGeom>
            <a:solidFill>
              <a:srgbClr val="FFFF00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圆角矩形 4"/>
            <p:cNvSpPr/>
            <p:nvPr/>
          </p:nvSpPr>
          <p:spPr>
            <a:xfrm>
              <a:off x="5470827" y="1391935"/>
              <a:ext cx="3497912" cy="9979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8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Ж</a:t>
              </a:r>
              <a:r>
                <a:rPr lang="kk-KZ" altLang="zh-CN" sz="2800" b="1" kern="120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оғарғы  сатыдағы тұқымды </a:t>
              </a:r>
              <a:r>
                <a:rPr lang="en-US" altLang="zh-CN" sz="2800" b="1" kern="120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k-KZ" altLang="zh-CN" sz="2800" b="1" kern="120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өсімдіктер</a:t>
              </a:r>
              <a:endParaRPr lang="zh-CN" altLang="en-US" sz="2800" b="1" kern="1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02324" y="773813"/>
            <a:ext cx="3816423" cy="609409"/>
            <a:chOff x="6719401" y="2865467"/>
            <a:chExt cx="2453365" cy="276758"/>
          </a:xfrm>
        </p:grpSpPr>
        <p:sp>
          <p:nvSpPr>
            <p:cNvPr id="6" name="圆角矩形 5"/>
            <p:cNvSpPr/>
            <p:nvPr/>
          </p:nvSpPr>
          <p:spPr>
            <a:xfrm>
              <a:off x="6719401" y="2865467"/>
              <a:ext cx="2453365" cy="27675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圆角矩形 4"/>
            <p:cNvSpPr/>
            <p:nvPr/>
          </p:nvSpPr>
          <p:spPr>
            <a:xfrm>
              <a:off x="6719401" y="2865467"/>
              <a:ext cx="2453365" cy="2767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Жабық тұқымдылар бөлімі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0131" y="739639"/>
            <a:ext cx="3630082" cy="765051"/>
            <a:chOff x="7174143" y="2701877"/>
            <a:chExt cx="2127673" cy="507668"/>
          </a:xfrm>
        </p:grpSpPr>
        <p:sp>
          <p:nvSpPr>
            <p:cNvPr id="9" name="圆角矩形 8"/>
            <p:cNvSpPr/>
            <p:nvPr/>
          </p:nvSpPr>
          <p:spPr>
            <a:xfrm>
              <a:off x="7275951" y="2724554"/>
              <a:ext cx="2025865" cy="4360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圆角矩形 4"/>
            <p:cNvSpPr/>
            <p:nvPr/>
          </p:nvSpPr>
          <p:spPr>
            <a:xfrm>
              <a:off x="7174143" y="2701877"/>
              <a:ext cx="2124314" cy="50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Ашық тұқымдылар бөлімі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0657" y="1639104"/>
            <a:ext cx="3642726" cy="947143"/>
            <a:chOff x="7216257" y="2172139"/>
            <a:chExt cx="2025865" cy="1146719"/>
          </a:xfrm>
        </p:grpSpPr>
        <p:sp>
          <p:nvSpPr>
            <p:cNvPr id="12" name="圆角矩形 11"/>
            <p:cNvSpPr/>
            <p:nvPr/>
          </p:nvSpPr>
          <p:spPr>
            <a:xfrm>
              <a:off x="7216257" y="2172139"/>
              <a:ext cx="2025865" cy="55673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kk-KZ" altLang="zh-CN" sz="2400" b="1" dirty="0" smtClean="0">
                  <a:latin typeface="Times New Roman" pitchFamily="18" charset="0"/>
                  <a:cs typeface="Times New Roman" pitchFamily="18" charset="0"/>
                </a:rPr>
                <a:t>Дара жарнақтылар</a:t>
              </a:r>
              <a:endParaRPr lang="zh-CN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圆角矩形 4"/>
            <p:cNvSpPr/>
            <p:nvPr/>
          </p:nvSpPr>
          <p:spPr>
            <a:xfrm>
              <a:off x="7272592" y="2701877"/>
              <a:ext cx="1969530" cy="6169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4806" y="1639359"/>
            <a:ext cx="3747080" cy="510251"/>
            <a:chOff x="7272592" y="2701877"/>
            <a:chExt cx="2025865" cy="507668"/>
          </a:xfrm>
        </p:grpSpPr>
        <p:sp>
          <p:nvSpPr>
            <p:cNvPr id="15" name="圆角矩形 14"/>
            <p:cNvSpPr/>
            <p:nvPr/>
          </p:nvSpPr>
          <p:spPr>
            <a:xfrm>
              <a:off x="7272592" y="2762122"/>
              <a:ext cx="2025865" cy="4360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圆角矩形 4"/>
            <p:cNvSpPr/>
            <p:nvPr/>
          </p:nvSpPr>
          <p:spPr>
            <a:xfrm>
              <a:off x="7272592" y="2701877"/>
              <a:ext cx="1969530" cy="507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altLang="zh-CN" sz="2400" b="1" kern="1200" dirty="0" smtClean="0">
                  <a:latin typeface="Times New Roman" pitchFamily="18" charset="0"/>
                  <a:cs typeface="Times New Roman" pitchFamily="18" charset="0"/>
                </a:rPr>
                <a:t>Қос жарнақтылар</a:t>
              </a:r>
              <a:endParaRPr lang="zh-CN" altLang="en-US" sz="24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8" name="直接箭头连接符 17"/>
          <p:cNvCxnSpPr/>
          <p:nvPr/>
        </p:nvCxnSpPr>
        <p:spPr>
          <a:xfrm flipH="1">
            <a:off x="3456339" y="1383222"/>
            <a:ext cx="2195781" cy="3065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5652120" y="1383222"/>
            <a:ext cx="1256134" cy="3122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8" y="3861046"/>
            <a:ext cx="1423584" cy="2996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862" y="3844399"/>
            <a:ext cx="1283392" cy="3013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835" y="3844400"/>
            <a:ext cx="1374841" cy="30135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66" y="3844399"/>
            <a:ext cx="1668160" cy="29553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33" y="3844399"/>
            <a:ext cx="1257251" cy="2996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接箭头连接符 24"/>
          <p:cNvCxnSpPr>
            <a:stCxn id="13" idx="0"/>
          </p:cNvCxnSpPr>
          <p:nvPr/>
        </p:nvCxnSpPr>
        <p:spPr>
          <a:xfrm flipH="1">
            <a:off x="971600" y="2076646"/>
            <a:ext cx="1211068" cy="7012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endCxn id="56" idx="0"/>
          </p:cNvCxnSpPr>
          <p:nvPr/>
        </p:nvCxnSpPr>
        <p:spPr>
          <a:xfrm>
            <a:off x="2171750" y="2054988"/>
            <a:ext cx="1964" cy="7229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6" idx="2"/>
          </p:cNvCxnSpPr>
          <p:nvPr/>
        </p:nvCxnSpPr>
        <p:spPr>
          <a:xfrm flipH="1">
            <a:off x="4317238" y="2149610"/>
            <a:ext cx="2309009" cy="6283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>
            <a:off x="6689364" y="2138130"/>
            <a:ext cx="1411028" cy="6397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5" idx="2"/>
            <a:endCxn id="55" idx="0"/>
          </p:cNvCxnSpPr>
          <p:nvPr/>
        </p:nvCxnSpPr>
        <p:spPr>
          <a:xfrm flipH="1">
            <a:off x="5405020" y="2138130"/>
            <a:ext cx="1273326" cy="6397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>
            <a:stCxn id="15" idx="2"/>
          </p:cNvCxnSpPr>
          <p:nvPr/>
        </p:nvCxnSpPr>
        <p:spPr>
          <a:xfrm>
            <a:off x="6678346" y="2138130"/>
            <a:ext cx="98955" cy="6969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483" y="2777919"/>
            <a:ext cx="1423585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Лала гүлділер тұқымдасы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556552" y="2777919"/>
            <a:ext cx="1234324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Астық тұқым-дастры</a:t>
            </a:r>
            <a:endParaRPr lang="zh-CN" alt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37566" y="2777919"/>
            <a:ext cx="1764758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Крест </a:t>
            </a:r>
          </a:p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гүлділер тұқымдастары</a:t>
            </a:r>
            <a:endParaRPr lang="zh-CN" alt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96" y="3844399"/>
            <a:ext cx="1526354" cy="29969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4785033" y="2777919"/>
            <a:ext cx="1239974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Бұршақ тұқым-дастар</a:t>
            </a:r>
            <a:endParaRPr lang="zh-CN" alt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126065" y="2777919"/>
            <a:ext cx="1425225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Раушан гүлділер тұқымдасы</a:t>
            </a:r>
            <a:endParaRPr lang="zh-CN" alt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52169" y="2777919"/>
            <a:ext cx="1454346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altLang="zh-CN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Күрделі гүлділер  тұқымдасы</a:t>
            </a:r>
            <a:endParaRPr lang="zh-CN" alt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1523812" y="6326144"/>
            <a:ext cx="1216416" cy="43815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К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(2)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А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3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Ж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1</a:t>
            </a:r>
            <a:endParaRPr lang="zh-CN" sz="1050" kern="100">
              <a:effectLst/>
              <a:ea typeface="宋体"/>
              <a:cs typeface="Times New Roman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-89311" y="5790090"/>
            <a:ext cx="1518379" cy="46841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kk-KZ" sz="1600" b="1" kern="100" dirty="0">
                <a:effectLst/>
                <a:latin typeface="Times New Roman"/>
                <a:ea typeface="宋体"/>
                <a:cs typeface="Times New Roman"/>
              </a:rPr>
              <a:t>К</a:t>
            </a:r>
            <a:r>
              <a:rPr lang="kk-KZ" sz="1600" b="1" kern="100" baseline="-25000" dirty="0">
                <a:effectLst/>
                <a:latin typeface="Times New Roman"/>
                <a:ea typeface="宋体"/>
                <a:cs typeface="Times New Roman"/>
              </a:rPr>
              <a:t>3+3</a:t>
            </a:r>
            <a:r>
              <a:rPr lang="kk-KZ" sz="1600" b="1" kern="100" dirty="0">
                <a:effectLst/>
                <a:latin typeface="Times New Roman"/>
                <a:ea typeface="宋体"/>
                <a:cs typeface="Times New Roman"/>
              </a:rPr>
              <a:t>А</a:t>
            </a:r>
            <a:r>
              <a:rPr lang="kk-KZ" sz="1600" b="1" kern="100" baseline="-25000" dirty="0">
                <a:effectLst/>
                <a:latin typeface="Times New Roman"/>
                <a:ea typeface="宋体"/>
                <a:cs typeface="Times New Roman"/>
              </a:rPr>
              <a:t>3+3</a:t>
            </a:r>
            <a:r>
              <a:rPr lang="kk-KZ" sz="1600" b="1" kern="100" dirty="0">
                <a:effectLst/>
                <a:latin typeface="Times New Roman"/>
                <a:ea typeface="宋体"/>
                <a:cs typeface="Times New Roman"/>
              </a:rPr>
              <a:t>Ж</a:t>
            </a:r>
            <a:r>
              <a:rPr lang="kk-KZ" sz="1600" b="1" kern="100" baseline="-25000" dirty="0">
                <a:effectLst/>
                <a:latin typeface="Times New Roman"/>
                <a:ea typeface="宋体"/>
                <a:cs typeface="Times New Roman"/>
              </a:rPr>
              <a:t>(3)</a:t>
            </a:r>
            <a:endParaRPr lang="zh-CN" sz="1100" b="1" kern="100" dirty="0">
              <a:effectLst/>
              <a:ea typeface="宋体"/>
              <a:cs typeface="Times New Roman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4621205" y="6297569"/>
            <a:ext cx="1567630" cy="46672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Т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5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К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1+2+(2)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А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(9)+1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Ж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1</a:t>
            </a:r>
            <a:endParaRPr lang="zh-CN" sz="1050" kern="100">
              <a:effectLst/>
              <a:ea typeface="宋体"/>
              <a:cs typeface="Times New Roman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3003078" y="6258506"/>
            <a:ext cx="1314160" cy="4857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Т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4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К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4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А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2+4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Ж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1</a:t>
            </a:r>
            <a:endParaRPr lang="zh-CN" sz="1050" kern="100">
              <a:effectLst/>
              <a:ea typeface="宋体"/>
              <a:cs typeface="Times New Roman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7749940" y="6188343"/>
            <a:ext cx="1373515" cy="466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Т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0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К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(5)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А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(5)</a:t>
            </a:r>
            <a:r>
              <a:rPr lang="kk-KZ" sz="1400" b="1" kern="100">
                <a:effectLst/>
                <a:latin typeface="Times New Roman"/>
                <a:ea typeface="宋体"/>
                <a:cs typeface="Times New Roman"/>
              </a:rPr>
              <a:t>Ж</a:t>
            </a:r>
            <a:r>
              <a:rPr lang="kk-KZ" sz="1400" b="1" kern="100" baseline="-25000">
                <a:effectLst/>
                <a:latin typeface="Times New Roman"/>
                <a:ea typeface="宋体"/>
                <a:cs typeface="Times New Roman"/>
              </a:rPr>
              <a:t>1</a:t>
            </a:r>
            <a:endParaRPr lang="zh-CN" sz="1050" kern="100">
              <a:effectLst/>
              <a:ea typeface="宋体"/>
              <a:cs typeface="Times New Roman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6280187" y="6258506"/>
            <a:ext cx="1209675" cy="47625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kk-KZ" sz="1400" b="1" kern="100" dirty="0">
                <a:effectLst/>
                <a:latin typeface="Times New Roman"/>
                <a:ea typeface="宋体"/>
                <a:cs typeface="Times New Roman"/>
              </a:rPr>
              <a:t>Т</a:t>
            </a:r>
            <a:r>
              <a:rPr lang="kk-KZ" sz="1400" b="1" kern="100" baseline="-25000" dirty="0">
                <a:effectLst/>
                <a:latin typeface="Times New Roman"/>
                <a:ea typeface="宋体"/>
                <a:cs typeface="Times New Roman"/>
              </a:rPr>
              <a:t>5</a:t>
            </a:r>
            <a:r>
              <a:rPr lang="kk-KZ" sz="1400" b="1" kern="100" dirty="0">
                <a:effectLst/>
                <a:latin typeface="Times New Roman"/>
                <a:ea typeface="宋体"/>
                <a:cs typeface="Times New Roman"/>
              </a:rPr>
              <a:t>К</a:t>
            </a:r>
            <a:r>
              <a:rPr lang="kk-KZ" sz="1400" b="1" kern="100" baseline="-25000" dirty="0">
                <a:effectLst/>
                <a:latin typeface="Times New Roman"/>
                <a:ea typeface="宋体"/>
                <a:cs typeface="Times New Roman"/>
              </a:rPr>
              <a:t>5</a:t>
            </a:r>
            <a:r>
              <a:rPr lang="kk-KZ" sz="1400" b="1" kern="100" dirty="0">
                <a:effectLst/>
                <a:latin typeface="Times New Roman"/>
                <a:ea typeface="宋体"/>
                <a:cs typeface="Times New Roman"/>
              </a:rPr>
              <a:t>А</a:t>
            </a:r>
            <a:r>
              <a:rPr lang="kk-KZ" sz="1600" kern="100" baseline="-25000" dirty="0">
                <a:effectLst/>
                <a:latin typeface="Times New Roman"/>
                <a:ea typeface="宋体"/>
                <a:cs typeface="Times New Roman"/>
              </a:rPr>
              <a:t>∞</a:t>
            </a:r>
            <a:r>
              <a:rPr lang="kk-KZ" sz="1400" b="1" kern="100" dirty="0">
                <a:effectLst/>
                <a:latin typeface="Times New Roman"/>
                <a:ea typeface="宋体"/>
                <a:cs typeface="Times New Roman"/>
              </a:rPr>
              <a:t>Ж</a:t>
            </a:r>
            <a:r>
              <a:rPr lang="kk-KZ" sz="1800" b="1" kern="100" baseline="-25000" dirty="0" smtClean="0">
                <a:effectLst/>
                <a:latin typeface="Times New Roman"/>
                <a:ea typeface="宋体"/>
                <a:cs typeface="Times New Roman"/>
              </a:rPr>
              <a:t>∞</a:t>
            </a:r>
          </a:p>
          <a:p>
            <a:pPr algn="ctr">
              <a:spcAft>
                <a:spcPts val="0"/>
              </a:spcAft>
            </a:pPr>
            <a:endParaRPr lang="zh-CN" sz="1050" kern="100" dirty="0">
              <a:effectLst/>
              <a:ea typeface="宋体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6696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58326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өсімдіктердің төменгі сатыдағы өсімдіктерден айырмашылығы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құрылысы күрделі, көп клеткалы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қоршаған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жағдайына бейімделген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организмдер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(гаметофит) да,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(спорофит)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көбейе 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Спорофиттерінде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қозғалмайтын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спора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түзілетін көп клеткалы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спорангийлер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гаметофиттерінде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 клеткалы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мүшелері дамиды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бірақ кейбір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ашық тұқымдыларда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(гнетум, вельвичия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туыстары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барлық гүлді өсімдіктерде эволюциялық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гаметангийлері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жойылып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Аналық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гамета 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жұмыртқа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зиготадан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 клеткалы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ұрық дамиды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алғашқы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кезеңі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гаметофит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 дің спорофиті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жапырақ, сабақ, тамырға бөлінеді.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түрлерінде арнайы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ксилема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 түрлі клеткалардан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құралған өткізгіш ұлпа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флоэма (органик.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өткізетін түтікше-талшықты күрделі ұлпа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дамиды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бірақ бұлар өсімдіктердің кейбір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жойылып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Кутикулалы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(сірқабық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эпидермисі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жабын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ұлпасы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лептесіктері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көбінің стелалары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(өткізгіш жүйесіндегі арқау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цилиндр) бар.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I тарау. Өсімдіктердің өсімді (вегетативті) мүшелері. Тамыр және тамыр  жүйесі – ҰБТ, Қорытынды аттестаттау және ОЖСБ сынақтарына дайындайтын  онлайн жаттықтырғыш құрал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32656"/>
            <a:ext cx="2880320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44644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өсімдіктердің арғы тегі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теңіз балдырлары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есептелінеді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 құрлыққа бейімделуінің нәтижесінде, өздерін сумен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қамтамасыз ететін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гаметангийларын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кебуден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сақтайтын, жынысты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көбейе 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мүшелері 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Сондықтан құрлықта өсіп-өнетін тұқымды өсімдіктердің жынысты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көбеюінің сумен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өсімдіктердің қарапайым тобы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қырықбуын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мүк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қырықжапырақтәрізділердің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даму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кезеңдері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тек суда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өтетін болғандықтан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сперматозоидтері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гаметофиттері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сусыз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қозғала алмайды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 сатыдағы өсімдіктердің ең ертедегі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қазба қалдықтары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силур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кезеңінен сақталған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Бұлардың көптеген түрлерінің медицинада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өндірісте маңызы зор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Жоғары сатыдағы өсімдіктер систематикасы» - бет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620688"/>
            <a:ext cx="381642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1.Жоғары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сатыдағы өсімдіктер қалай жіктеледі?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2.Мүк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тәрізділердің тіршілік ортасы қандай?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3.Папортник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тәрізділердің алуантүрлілігін атаңыз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4.Ашық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 жабық тұымды өсімдіктердің айырмашылықтары мен ұқсастықтары неде?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55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700808"/>
            <a:ext cx="6440503" cy="1080120"/>
          </a:xfrm>
        </p:spPr>
        <p:txBody>
          <a:bodyPr>
            <a:normAutofit fontScale="90000"/>
          </a:bodyPr>
          <a:lstStyle/>
          <a:p>
            <a:pPr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920</TotalTime>
  <Words>287</Words>
  <Application>Microsoft Office PowerPoint</Application>
  <PresentationFormat>Экран (4:3)</PresentationFormat>
  <Paragraphs>161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Өсімдіктер патшалығы</dc:title>
  <dc:creator>User</dc:creator>
  <cp:lastModifiedBy>Пользователь Windows</cp:lastModifiedBy>
  <cp:revision>84</cp:revision>
  <dcterms:created xsi:type="dcterms:W3CDTF">2016-01-21T14:13:31Z</dcterms:created>
  <dcterms:modified xsi:type="dcterms:W3CDTF">2022-11-06T19:56:45Z</dcterms:modified>
</cp:coreProperties>
</file>