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18"/>
  </p:notesMasterIdLst>
  <p:sldIdLst>
    <p:sldId id="572" r:id="rId2"/>
    <p:sldId id="573" r:id="rId3"/>
    <p:sldId id="557" r:id="rId4"/>
    <p:sldId id="556" r:id="rId5"/>
    <p:sldId id="554" r:id="rId6"/>
    <p:sldId id="558" r:id="rId7"/>
    <p:sldId id="565" r:id="rId8"/>
    <p:sldId id="559" r:id="rId9"/>
    <p:sldId id="560" r:id="rId10"/>
    <p:sldId id="561" r:id="rId11"/>
    <p:sldId id="562" r:id="rId12"/>
    <p:sldId id="563" r:id="rId13"/>
    <p:sldId id="564" r:id="rId14"/>
    <p:sldId id="566" r:id="rId15"/>
    <p:sldId id="574" r:id="rId16"/>
    <p:sldId id="568" r:id="rId1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99"/>
    <a:srgbClr val="000000"/>
    <a:srgbClr val="003300"/>
    <a:srgbClr val="0F0957"/>
    <a:srgbClr val="002060"/>
    <a:srgbClr val="65E1A9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614" autoAdjust="0"/>
  </p:normalViewPr>
  <p:slideViewPr>
    <p:cSldViewPr>
      <p:cViewPr varScale="1">
        <p:scale>
          <a:sx n="100" d="100"/>
          <a:sy n="100" d="100"/>
        </p:scale>
        <p:origin x="172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485122C-2976-4E28-854B-9A99E6FEACCD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184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511918A-497C-43A5-9975-F4A6D59F19D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EA86D-508D-490C-B3E0-9E22AB6CDF9B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2BE27-4436-437F-AB01-B6A518D8A2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6426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4769D-93FB-4B73-9614-157C38586619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04397-9115-407E-9490-19E6E114A0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724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5258A-E736-4584-9AC5-241C1B47FE4C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584B1-7148-43D9-A0DA-51430AE810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603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A5D91-BFBF-46DD-8DA2-438545CC6979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BBDDF-0CE2-4E5C-A0E4-C6C46A9363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8106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7908F-88C3-4F3E-A052-533B515E7A63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4C6EE-A673-49D7-A970-15A80D76F75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848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6B3D1-33E4-42AA-A41F-80BF99140CEB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5563D9-A192-436F-BE56-327E283B5E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1849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4E719-00D4-4423-9CDF-58243D3886E0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6D97A-D77C-4A32-8B4F-CCFA278809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8766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CBB8D-7ECC-4919-86E6-95580334D74B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1FB43-62A7-46C0-9BB0-2CE979F537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36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E7DAB-EFF3-4594-B492-0378DE2A9575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08F3D-4A77-4439-9048-D6C7752D54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652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43C89-4C86-4539-B716-D398C0A649D0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0D9D48-55A2-4E85-BFD4-7CB6256D5C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2285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44417-E204-4E94-B621-84AA3E373655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948AB6-BFF9-43CB-B7FF-4DEB2F7DBC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3742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3094BB-D35A-4149-A96C-3EF0E3CF36C0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79A31D4-CC36-4EE6-A64A-B2B23446B9D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36525"/>
            <a:ext cx="1849438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1006475" y="136525"/>
            <a:ext cx="6194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kk-KZ" altLang="ru-RU" sz="2400" b="1">
                <a:solidFill>
                  <a:srgbClr val="000000"/>
                </a:solidFill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altLang="ru-RU" sz="2400">
                <a:solidFill>
                  <a:srgbClr val="000000"/>
                </a:solidFill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altLang="ru-RU" sz="24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5405438" y="1997075"/>
            <a:ext cx="215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kk-KZ" altLang="ru-RU">
                <a:solidFill>
                  <a:srgbClr val="000000"/>
                </a:solidFill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053" name="TextBox 8"/>
          <p:cNvSpPr txBox="1">
            <a:spLocks noChangeArrowheads="1"/>
          </p:cNvSpPr>
          <p:nvPr/>
        </p:nvSpPr>
        <p:spPr bwMode="auto">
          <a:xfrm>
            <a:off x="4270375" y="4297363"/>
            <a:ext cx="4189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kk-KZ" altLang="ru-RU" b="1">
                <a:solidFill>
                  <a:srgbClr val="000000"/>
                </a:solidFill>
                <a:cs typeface="Times New Roman" panose="02020603050405020304" pitchFamily="18" charset="0"/>
              </a:rPr>
              <a:t>Оқытушы: </a:t>
            </a:r>
            <a:r>
              <a:rPr lang="kk-KZ" altLang="ru-RU">
                <a:solidFill>
                  <a:srgbClr val="000000"/>
                </a:solidFill>
                <a:cs typeface="Times New Roman" panose="02020603050405020304" pitchFamily="18" charset="0"/>
              </a:rPr>
              <a:t>философия</a:t>
            </a:r>
            <a:r>
              <a:rPr lang="ru-RU" altLang="ru-RU">
                <a:solidFill>
                  <a:srgbClr val="000000"/>
                </a:solidFill>
                <a:cs typeface="Times New Roman" panose="02020603050405020304" pitchFamily="18" charset="0"/>
              </a:rPr>
              <a:t> д</a:t>
            </a:r>
            <a:r>
              <a:rPr lang="kk-KZ" altLang="ru-RU">
                <a:solidFill>
                  <a:srgbClr val="000000"/>
                </a:solidFill>
                <a:cs typeface="Times New Roman" panose="02020603050405020304" pitchFamily="18" charset="0"/>
              </a:rPr>
              <a:t>окторы </a:t>
            </a:r>
            <a:r>
              <a:rPr lang="en-US" altLang="ru-RU">
                <a:solidFill>
                  <a:srgbClr val="000000"/>
                </a:solidFill>
                <a:cs typeface="Times New Roman" panose="02020603050405020304" pitchFamily="18" charset="0"/>
              </a:rPr>
              <a:t>PhD</a:t>
            </a:r>
            <a:endParaRPr lang="kk-KZ" altLang="ru-RU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r>
              <a:rPr lang="kk-KZ" altLang="ru-RU">
                <a:solidFill>
                  <a:srgbClr val="000000"/>
                </a:solidFill>
                <a:cs typeface="Times New Roman" panose="02020603050405020304" pitchFamily="18" charset="0"/>
              </a:rPr>
              <a:t>                         </a:t>
            </a:r>
            <a:r>
              <a:rPr lang="en-US" altLang="ru-RU">
                <a:solidFill>
                  <a:srgbClr val="000000"/>
                </a:solidFill>
                <a:cs typeface="Times New Roman" panose="02020603050405020304" pitchFamily="18" charset="0"/>
              </a:rPr>
              <a:t>     </a:t>
            </a:r>
            <a:r>
              <a:rPr lang="kk-KZ" altLang="ru-RU">
                <a:solidFill>
                  <a:srgbClr val="000000"/>
                </a:solidFill>
                <a:cs typeface="Times New Roman" panose="02020603050405020304" pitchFamily="18" charset="0"/>
              </a:rPr>
              <a:t>Кожагалиева Р.Ж</a:t>
            </a:r>
            <a:endParaRPr lang="ru-RU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054" name="TextBox 9"/>
          <p:cNvSpPr txBox="1">
            <a:spLocks noChangeArrowheads="1"/>
          </p:cNvSpPr>
          <p:nvPr/>
        </p:nvSpPr>
        <p:spPr bwMode="auto">
          <a:xfrm>
            <a:off x="3379788" y="6184900"/>
            <a:ext cx="17827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kk-KZ" altLang="ru-RU">
                <a:solidFill>
                  <a:srgbClr val="000000"/>
                </a:solidFill>
                <a:cs typeface="Times New Roman" panose="02020603050405020304" pitchFamily="18" charset="0"/>
              </a:rPr>
              <a:t>Орал, 2022</a:t>
            </a:r>
            <a:endParaRPr lang="ru-RU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055" name="TextBox 1"/>
          <p:cNvSpPr txBox="1">
            <a:spLocks noChangeArrowheads="1"/>
          </p:cNvSpPr>
          <p:nvPr/>
        </p:nvSpPr>
        <p:spPr bwMode="auto">
          <a:xfrm>
            <a:off x="3059113" y="3197225"/>
            <a:ext cx="2862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b="1">
                <a:cs typeface="Times New Roman" panose="02020603050405020304" pitchFamily="18" charset="0"/>
              </a:rPr>
              <a:t>Биологияға кіріспе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1"/>
          <p:cNvSpPr>
            <a:spLocks noChangeArrowheads="1"/>
          </p:cNvSpPr>
          <p:nvPr/>
        </p:nvSpPr>
        <p:spPr bwMode="auto">
          <a:xfrm>
            <a:off x="900113" y="549275"/>
            <a:ext cx="7343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kk-KZ" altLang="ru-RU" sz="2400" b="1">
                <a:cs typeface="Times New Roman" panose="02020603050405020304" pitchFamily="18" charset="0"/>
              </a:rPr>
              <a:t>Тақырыбы:  Ағзаның бір тұтастығы. Генетика негіздері</a:t>
            </a:r>
          </a:p>
          <a:p>
            <a:endParaRPr lang="kk-KZ" altLang="ru-RU" sz="2400">
              <a:cs typeface="Times New Roman" panose="02020603050405020304" pitchFamily="18" charset="0"/>
            </a:endParaRPr>
          </a:p>
          <a:p>
            <a:endParaRPr lang="kk-KZ" altLang="ru-RU" sz="2400">
              <a:cs typeface="Times New Roman" panose="02020603050405020304" pitchFamily="18" charset="0"/>
            </a:endParaRPr>
          </a:p>
          <a:p>
            <a:endParaRPr lang="kk-KZ" altLang="ru-RU" sz="2400">
              <a:cs typeface="Times New Roman" panose="02020603050405020304" pitchFamily="18" charset="0"/>
            </a:endParaRPr>
          </a:p>
          <a:p>
            <a:r>
              <a:rPr lang="kk-KZ" altLang="ru-RU" sz="2400">
                <a:cs typeface="Times New Roman" panose="02020603050405020304" pitchFamily="18" charset="0"/>
              </a:rPr>
              <a:t>1. Ағзаның бір тұтастығы</a:t>
            </a:r>
          </a:p>
          <a:p>
            <a:r>
              <a:rPr lang="kk-KZ" altLang="ru-RU" sz="2400">
                <a:cs typeface="Times New Roman" panose="02020603050405020304" pitchFamily="18" charset="0"/>
              </a:rPr>
              <a:t>2. Генетика негіздері</a:t>
            </a:r>
            <a:endParaRPr lang="ru-RU" altLang="ru-RU" sz="280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2"/>
          <p:cNvSpPr txBox="1">
            <a:spLocks noChangeArrowheads="1"/>
          </p:cNvSpPr>
          <p:nvPr/>
        </p:nvSpPr>
        <p:spPr bwMode="auto">
          <a:xfrm>
            <a:off x="1835150" y="836613"/>
            <a:ext cx="58689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kk-KZ" altLang="ru-RU" sz="6000" b="1">
                <a:solidFill>
                  <a:srgbClr val="002060"/>
                </a:solidFill>
                <a:cs typeface="Times New Roman" panose="02020603050405020304" pitchFamily="18" charset="0"/>
              </a:rPr>
              <a:t>Г Е Н Е Т И К А</a:t>
            </a:r>
            <a:endParaRPr lang="ru-RU" altLang="ru-RU" sz="6000" b="1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0" y="2357438"/>
            <a:ext cx="5254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kk-KZ" altLang="ru-RU" sz="4000" b="1">
                <a:cs typeface="Times New Roman" panose="02020603050405020304" pitchFamily="18" charset="0"/>
              </a:rPr>
              <a:t>Тұқымқуалаушылық</a:t>
            </a:r>
            <a:endParaRPr lang="ru-RU" altLang="ru-RU" sz="4000" b="1">
              <a:cs typeface="Times New Roman" panose="02020603050405020304" pitchFamily="18" charset="0"/>
            </a:endParaRPr>
          </a:p>
        </p:txBody>
      </p:sp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5929313" y="2435225"/>
            <a:ext cx="30337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kk-KZ" altLang="ru-RU" sz="4000" b="1">
                <a:cs typeface="Times New Roman" panose="02020603050405020304" pitchFamily="18" charset="0"/>
              </a:rPr>
              <a:t>Өзгергіштік</a:t>
            </a:r>
            <a:endParaRPr lang="ru-RU" altLang="ru-RU" sz="4000" b="1"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1857375" y="1714500"/>
            <a:ext cx="2786063" cy="64293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591050" y="1708150"/>
            <a:ext cx="2730500" cy="72072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03" name="TextBox 12"/>
          <p:cNvSpPr txBox="1">
            <a:spLocks noChangeArrowheads="1"/>
          </p:cNvSpPr>
          <p:nvPr/>
        </p:nvSpPr>
        <p:spPr bwMode="auto">
          <a:xfrm>
            <a:off x="357188" y="3643313"/>
            <a:ext cx="77866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9875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kk-KZ" altLang="ru-RU" sz="3200" b="1">
                <a:cs typeface="Times New Roman" panose="02020603050405020304" pitchFamily="18" charset="0"/>
              </a:rPr>
              <a:t>Генетика</a:t>
            </a:r>
            <a:r>
              <a:rPr lang="kk-KZ" altLang="ru-RU" sz="3200">
                <a:cs typeface="Times New Roman" panose="02020603050405020304" pitchFamily="18" charset="0"/>
              </a:rPr>
              <a:t> дегеніміз – белгілердің тұқым қуалау заңдылықтарын және олардың өзгергіштіктерін зерттейтін ғылым.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4"/>
          <p:cNvSpPr>
            <a:spLocks noChangeArrowheads="1"/>
          </p:cNvSpPr>
          <p:nvPr/>
        </p:nvSpPr>
        <p:spPr bwMode="auto">
          <a:xfrm>
            <a:off x="250825" y="1595438"/>
            <a:ext cx="4929188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kk-KZ" altLang="ru-RU" sz="3200">
                <a:cs typeface="Times New Roman" panose="02020603050405020304" pitchFamily="18" charset="0"/>
              </a:rPr>
              <a:t>Чех жаратылыс танушысы белгілі табиғат зерттеуші, тұқым қуалау заңдылықтарын алғаш ашқан ғалым, генетиканың негізін салушы.</a:t>
            </a:r>
            <a:endParaRPr lang="ru-RU" altLang="ru-RU" sz="3200"/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548680"/>
            <a:ext cx="3500462" cy="4084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4" name="Заголовок 1"/>
          <p:cNvSpPr txBox="1">
            <a:spLocks noChangeArrowheads="1"/>
          </p:cNvSpPr>
          <p:nvPr/>
        </p:nvSpPr>
        <p:spPr bwMode="auto">
          <a:xfrm>
            <a:off x="4538663" y="4618038"/>
            <a:ext cx="4895850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kk-KZ" altLang="ru-RU" sz="2800" b="1">
                <a:cs typeface="Times New Roman" panose="02020603050405020304" pitchFamily="18" charset="0"/>
              </a:rPr>
              <a:t>Грегор</a:t>
            </a:r>
            <a:r>
              <a:rPr lang="en-US" altLang="ru-RU" sz="2800" b="1">
                <a:cs typeface="Times New Roman" panose="02020603050405020304" pitchFamily="18" charset="0"/>
              </a:rPr>
              <a:t/>
            </a:r>
            <a:br>
              <a:rPr lang="en-US" altLang="ru-RU" sz="2800" b="1">
                <a:cs typeface="Times New Roman" panose="02020603050405020304" pitchFamily="18" charset="0"/>
              </a:rPr>
            </a:br>
            <a:r>
              <a:rPr lang="ru-RU" altLang="ru-RU" sz="2800" b="1">
                <a:cs typeface="Times New Roman" panose="02020603050405020304" pitchFamily="18" charset="0"/>
              </a:rPr>
              <a:t>Иоганн Мендель</a:t>
            </a:r>
            <a:r>
              <a:rPr lang="ru-RU" altLang="ru-RU" sz="2800">
                <a:cs typeface="Times New Roman" panose="02020603050405020304" pitchFamily="18" charset="0"/>
              </a:rPr>
              <a:t> </a:t>
            </a:r>
            <a:br>
              <a:rPr lang="ru-RU" altLang="ru-RU" sz="2800">
                <a:cs typeface="Times New Roman" panose="02020603050405020304" pitchFamily="18" charset="0"/>
              </a:rPr>
            </a:br>
            <a:r>
              <a:rPr lang="ru-RU" altLang="ru-RU" sz="2800" b="1">
                <a:latin typeface="Calibri" panose="020F0502020204030204" pitchFamily="34" charset="0"/>
              </a:rPr>
              <a:t>22</a:t>
            </a:r>
            <a:r>
              <a:rPr lang="en-US" altLang="ru-RU" sz="2800" b="1">
                <a:latin typeface="Calibri" panose="020F0502020204030204" pitchFamily="34" charset="0"/>
              </a:rPr>
              <a:t>.07.1822 – 06.01.1884</a:t>
            </a:r>
            <a:endParaRPr lang="ru-RU" altLang="ru-RU" sz="280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Бір-бірінен бір жұп белгілері бойынша айырмашылығы бар ата-аналар дараларын будандастыруды </a:t>
            </a:r>
            <a:r>
              <a:rPr lang="kk-KZ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моногибридті будандастыру</a:t>
            </a: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атайды.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1619250" y="188913"/>
            <a:ext cx="7215188" cy="26638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Мендельдің бірінші заңы: Бір-бірінен айқын бір жұп белгілері арқылы ажыратылатын гомозиготалы дараларды будандастырса, бірінші ұрпақта генотипі де, фенотипі де біркелкі будандары алынады. Мұны бірінші ұрпақ будандарының </a:t>
            </a:r>
            <a:r>
              <a:rPr lang="kk-KZ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біркелкілік заңы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атайды.   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2852738"/>
            <a:ext cx="8461375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0"/>
            <a:ext cx="3363913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Группа 37"/>
          <p:cNvGrpSpPr>
            <a:grpSpLocks/>
          </p:cNvGrpSpPr>
          <p:nvPr/>
        </p:nvGrpSpPr>
        <p:grpSpPr bwMode="auto">
          <a:xfrm>
            <a:off x="684213" y="1592263"/>
            <a:ext cx="7345362" cy="3671887"/>
            <a:chOff x="500034" y="1643050"/>
            <a:chExt cx="7345363" cy="3671887"/>
          </a:xfrm>
        </p:grpSpPr>
        <p:sp>
          <p:nvSpPr>
            <p:cNvPr id="8197" name="Text Box 23"/>
            <p:cNvSpPr txBox="1">
              <a:spLocks noChangeArrowheads="1"/>
            </p:cNvSpPr>
            <p:nvPr/>
          </p:nvSpPr>
          <p:spPr bwMode="auto">
            <a:xfrm>
              <a:off x="5724525" y="3052763"/>
              <a:ext cx="1800225" cy="76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4400">
                  <a:solidFill>
                    <a:srgbClr val="008000"/>
                  </a:solidFill>
                  <a:latin typeface="Arial" panose="020B0604020202020204" pitchFamily="34" charset="0"/>
                </a:rPr>
                <a:t>а, а</a:t>
              </a:r>
            </a:p>
          </p:txBody>
        </p:sp>
        <p:grpSp>
          <p:nvGrpSpPr>
            <p:cNvPr id="8198" name="Группа 36"/>
            <p:cNvGrpSpPr>
              <a:grpSpLocks/>
            </p:cNvGrpSpPr>
            <p:nvPr/>
          </p:nvGrpSpPr>
          <p:grpSpPr bwMode="auto">
            <a:xfrm>
              <a:off x="500034" y="1643050"/>
              <a:ext cx="7345363" cy="3671887"/>
              <a:chOff x="539750" y="1611313"/>
              <a:chExt cx="7345363" cy="3671887"/>
            </a:xfrm>
          </p:grpSpPr>
          <p:sp>
            <p:nvSpPr>
              <p:cNvPr id="8199" name="Arc 24"/>
              <p:cNvSpPr>
                <a:spLocks/>
              </p:cNvSpPr>
              <p:nvPr/>
            </p:nvSpPr>
            <p:spPr bwMode="auto">
              <a:xfrm rot="8803474">
                <a:off x="2843213" y="2854325"/>
                <a:ext cx="2879725" cy="1800225"/>
              </a:xfrm>
              <a:custGeom>
                <a:avLst/>
                <a:gdLst>
                  <a:gd name="T0" fmla="*/ 0 w 23205"/>
                  <a:gd name="T1" fmla="*/ 2147483647 h 21600"/>
                  <a:gd name="T2" fmla="*/ 2147483647 w 23205"/>
                  <a:gd name="T3" fmla="*/ 2147483647 h 21600"/>
                  <a:gd name="T4" fmla="*/ 2147483647 w 23205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3205"/>
                  <a:gd name="T10" fmla="*/ 0 h 21600"/>
                  <a:gd name="T11" fmla="*/ 23205 w 2320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205" h="21600" fill="none" extrusionOk="0">
                    <a:moveTo>
                      <a:pt x="-1" y="59"/>
                    </a:moveTo>
                    <a:cubicBezTo>
                      <a:pt x="534" y="19"/>
                      <a:pt x="1069" y="-1"/>
                      <a:pt x="1605" y="0"/>
                    </a:cubicBezTo>
                    <a:cubicBezTo>
                      <a:pt x="13534" y="0"/>
                      <a:pt x="23205" y="9670"/>
                      <a:pt x="23205" y="21600"/>
                    </a:cubicBezTo>
                  </a:path>
                  <a:path w="23205" h="21600" stroke="0" extrusionOk="0">
                    <a:moveTo>
                      <a:pt x="-1" y="59"/>
                    </a:moveTo>
                    <a:cubicBezTo>
                      <a:pt x="534" y="19"/>
                      <a:pt x="1069" y="-1"/>
                      <a:pt x="1605" y="0"/>
                    </a:cubicBezTo>
                    <a:cubicBezTo>
                      <a:pt x="13534" y="0"/>
                      <a:pt x="23205" y="9670"/>
                      <a:pt x="23205" y="21600"/>
                    </a:cubicBezTo>
                    <a:lnTo>
                      <a:pt x="1605" y="21600"/>
                    </a:lnTo>
                    <a:lnTo>
                      <a:pt x="-1" y="5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stealth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00" name="Arc 25"/>
              <p:cNvSpPr>
                <a:spLocks/>
              </p:cNvSpPr>
              <p:nvPr/>
            </p:nvSpPr>
            <p:spPr bwMode="auto">
              <a:xfrm rot="9530854">
                <a:off x="2689225" y="2881313"/>
                <a:ext cx="3870325" cy="1674812"/>
              </a:xfrm>
              <a:custGeom>
                <a:avLst/>
                <a:gdLst>
                  <a:gd name="T0" fmla="*/ 0 w 29873"/>
                  <a:gd name="T1" fmla="*/ 2147483647 h 21600"/>
                  <a:gd name="T2" fmla="*/ 2147483647 w 29873"/>
                  <a:gd name="T3" fmla="*/ 2147483647 h 21600"/>
                  <a:gd name="T4" fmla="*/ 2147483647 w 29873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9873"/>
                  <a:gd name="T10" fmla="*/ 0 h 21600"/>
                  <a:gd name="T11" fmla="*/ 29873 w 29873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873" h="21600" fill="none" extrusionOk="0">
                    <a:moveTo>
                      <a:pt x="0" y="1702"/>
                    </a:moveTo>
                    <a:cubicBezTo>
                      <a:pt x="2659" y="578"/>
                      <a:pt x="5517" y="-1"/>
                      <a:pt x="8405" y="0"/>
                    </a:cubicBezTo>
                    <a:cubicBezTo>
                      <a:pt x="19412" y="0"/>
                      <a:pt x="28659" y="8278"/>
                      <a:pt x="29873" y="19218"/>
                    </a:cubicBezTo>
                  </a:path>
                  <a:path w="29873" h="21600" stroke="0" extrusionOk="0">
                    <a:moveTo>
                      <a:pt x="0" y="1702"/>
                    </a:moveTo>
                    <a:cubicBezTo>
                      <a:pt x="2659" y="578"/>
                      <a:pt x="5517" y="-1"/>
                      <a:pt x="8405" y="0"/>
                    </a:cubicBezTo>
                    <a:cubicBezTo>
                      <a:pt x="19412" y="0"/>
                      <a:pt x="28659" y="8278"/>
                      <a:pt x="29873" y="19218"/>
                    </a:cubicBezTo>
                    <a:lnTo>
                      <a:pt x="8405" y="21600"/>
                    </a:lnTo>
                    <a:lnTo>
                      <a:pt x="0" y="170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stealth" w="lg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8201" name="Группа 35"/>
              <p:cNvGrpSpPr>
                <a:grpSpLocks/>
              </p:cNvGrpSpPr>
              <p:nvPr/>
            </p:nvGrpSpPr>
            <p:grpSpPr bwMode="auto">
              <a:xfrm>
                <a:off x="539750" y="1611313"/>
                <a:ext cx="7345363" cy="3671887"/>
                <a:chOff x="539750" y="1611313"/>
                <a:chExt cx="7345363" cy="3671887"/>
              </a:xfrm>
            </p:grpSpPr>
            <p:grpSp>
              <p:nvGrpSpPr>
                <p:cNvPr id="8202" name="Group 2"/>
                <p:cNvGrpSpPr>
                  <a:grpSpLocks/>
                </p:cNvGrpSpPr>
                <p:nvPr/>
              </p:nvGrpSpPr>
              <p:grpSpPr bwMode="auto">
                <a:xfrm>
                  <a:off x="1835150" y="1900238"/>
                  <a:ext cx="431800" cy="792162"/>
                  <a:chOff x="1020" y="436"/>
                  <a:chExt cx="272" cy="499"/>
                </a:xfrm>
              </p:grpSpPr>
              <p:sp>
                <p:nvSpPr>
                  <p:cNvPr id="8223" name="Oval 3"/>
                  <p:cNvSpPr>
                    <a:spLocks noChangeArrowheads="1"/>
                  </p:cNvSpPr>
                  <p:nvPr/>
                </p:nvSpPr>
                <p:spPr bwMode="auto">
                  <a:xfrm>
                    <a:off x="1020" y="436"/>
                    <a:ext cx="272" cy="258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/>
                    <a:endParaRPr lang="ru-RU" altLang="ru-RU" sz="4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224" name="Line 4"/>
                  <p:cNvSpPr>
                    <a:spLocks noChangeShapeType="1"/>
                  </p:cNvSpPr>
                  <p:nvPr/>
                </p:nvSpPr>
                <p:spPr bwMode="auto">
                  <a:xfrm>
                    <a:off x="1156" y="709"/>
                    <a:ext cx="0" cy="226"/>
                  </a:xfrm>
                  <a:prstGeom prst="line">
                    <a:avLst/>
                  </a:prstGeom>
                  <a:noFill/>
                  <a:ln w="571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225" name="Line 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020" y="799"/>
                    <a:ext cx="272" cy="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203" name="Group 6"/>
                <p:cNvGrpSpPr>
                  <a:grpSpLocks/>
                </p:cNvGrpSpPr>
                <p:nvPr/>
              </p:nvGrpSpPr>
              <p:grpSpPr bwMode="auto">
                <a:xfrm>
                  <a:off x="5076825" y="1684338"/>
                  <a:ext cx="649288" cy="698500"/>
                  <a:chOff x="3061" y="300"/>
                  <a:chExt cx="409" cy="440"/>
                </a:xfrm>
              </p:grpSpPr>
              <p:sp>
                <p:nvSpPr>
                  <p:cNvPr id="8221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3061" y="482"/>
                    <a:ext cx="272" cy="258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/>
                    <a:endParaRPr lang="ru-RU" altLang="ru-RU" sz="4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8222" name="Line 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88" y="300"/>
                    <a:ext cx="182" cy="182"/>
                  </a:xfrm>
                  <a:prstGeom prst="line">
                    <a:avLst/>
                  </a:prstGeom>
                  <a:noFill/>
                  <a:ln w="57150">
                    <a:solidFill>
                      <a:schemeClr val="tx2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204" name="Group 9"/>
                <p:cNvGrpSpPr>
                  <a:grpSpLocks/>
                </p:cNvGrpSpPr>
                <p:nvPr/>
              </p:nvGrpSpPr>
              <p:grpSpPr bwMode="auto">
                <a:xfrm>
                  <a:off x="4211638" y="2043113"/>
                  <a:ext cx="288925" cy="288925"/>
                  <a:chOff x="2653" y="572"/>
                  <a:chExt cx="182" cy="182"/>
                </a:xfrm>
              </p:grpSpPr>
              <p:sp>
                <p:nvSpPr>
                  <p:cNvPr id="8219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2653" y="572"/>
                    <a:ext cx="182" cy="182"/>
                  </a:xfrm>
                  <a:prstGeom prst="line">
                    <a:avLst/>
                  </a:prstGeom>
                  <a:noFill/>
                  <a:ln w="571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220" name="Line 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53" y="572"/>
                    <a:ext cx="181" cy="182"/>
                  </a:xfrm>
                  <a:prstGeom prst="line">
                    <a:avLst/>
                  </a:prstGeom>
                  <a:noFill/>
                  <a:ln w="571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8205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39750" y="1792288"/>
                  <a:ext cx="1222375" cy="769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altLang="ru-RU" sz="4400">
                      <a:latin typeface="Tahoma" panose="020B0604030504040204" pitchFamily="34" charset="0"/>
                    </a:rPr>
                    <a:t>Р:</a:t>
                  </a:r>
                  <a:r>
                    <a:rPr lang="ru-RU" altLang="ru-RU" sz="4400" b="1">
                      <a:latin typeface="Tahoma" panose="020B0604030504040204" pitchFamily="34" charset="0"/>
                    </a:rPr>
                    <a:t>  </a:t>
                  </a:r>
                  <a:endParaRPr lang="en-US" altLang="ru-RU" sz="4400" b="1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06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555875" y="1684338"/>
                  <a:ext cx="1800225" cy="769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altLang="ru-RU" sz="4400">
                      <a:solidFill>
                        <a:srgbClr val="FF9900"/>
                      </a:solidFill>
                      <a:latin typeface="Arial" panose="020B0604020202020204" pitchFamily="34" charset="0"/>
                    </a:rPr>
                    <a:t>АА</a:t>
                  </a:r>
                </a:p>
              </p:txBody>
            </p:sp>
            <p:sp>
              <p:nvSpPr>
                <p:cNvPr id="8207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867400" y="1611313"/>
                  <a:ext cx="1800225" cy="769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altLang="ru-RU" sz="4400">
                      <a:solidFill>
                        <a:srgbClr val="008000"/>
                      </a:solidFill>
                      <a:latin typeface="Arial" panose="020B0604020202020204" pitchFamily="34" charset="0"/>
                    </a:rPr>
                    <a:t>аа</a:t>
                  </a:r>
                </a:p>
              </p:txBody>
            </p:sp>
            <p:sp>
              <p:nvSpPr>
                <p:cNvPr id="8208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428875" y="2413000"/>
                  <a:ext cx="2160588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kk-KZ" altLang="ru-RU">
                      <a:latin typeface="Arial" panose="020B0604020202020204" pitchFamily="34" charset="0"/>
                    </a:rPr>
                    <a:t>Сары тұқым</a:t>
                  </a:r>
                  <a:endParaRPr lang="ru-RU" altLang="ru-RU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209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5724525" y="2341563"/>
                  <a:ext cx="2160588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kk-KZ" altLang="ru-RU">
                      <a:latin typeface="Arial" panose="020B0604020202020204" pitchFamily="34" charset="0"/>
                    </a:rPr>
                    <a:t>Жасыл тұқым</a:t>
                  </a:r>
                  <a:endParaRPr lang="ru-RU" altLang="ru-RU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210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39750" y="2979738"/>
                  <a:ext cx="1222375" cy="769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ru-RU" sz="4400">
                      <a:latin typeface="Tahoma" panose="020B0604030504040204" pitchFamily="34" charset="0"/>
                    </a:rPr>
                    <a:t>G</a:t>
                  </a:r>
                  <a:r>
                    <a:rPr lang="ru-RU" altLang="ru-RU" sz="4400">
                      <a:latin typeface="Tahoma" panose="020B0604030504040204" pitchFamily="34" charset="0"/>
                    </a:rPr>
                    <a:t>:</a:t>
                  </a:r>
                  <a:r>
                    <a:rPr lang="ru-RU" altLang="ru-RU" sz="4400" b="1">
                      <a:latin typeface="Tahoma" panose="020B0604030504040204" pitchFamily="34" charset="0"/>
                    </a:rPr>
                    <a:t>  </a:t>
                  </a:r>
                  <a:endParaRPr lang="en-US" altLang="ru-RU" sz="4400" b="1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11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339975" y="3124200"/>
                  <a:ext cx="1800225" cy="769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altLang="ru-RU" sz="4400">
                      <a:solidFill>
                        <a:srgbClr val="FF9900"/>
                      </a:solidFill>
                      <a:latin typeface="Arial" panose="020B0604020202020204" pitchFamily="34" charset="0"/>
                    </a:rPr>
                    <a:t>А, А</a:t>
                  </a:r>
                </a:p>
              </p:txBody>
            </p:sp>
            <p:sp>
              <p:nvSpPr>
                <p:cNvPr id="8212" name="Arc 26"/>
                <p:cNvSpPr>
                  <a:spLocks/>
                </p:cNvSpPr>
                <p:nvPr/>
              </p:nvSpPr>
              <p:spPr bwMode="auto">
                <a:xfrm rot="-794015">
                  <a:off x="3422650" y="2986088"/>
                  <a:ext cx="2640013" cy="1195387"/>
                </a:xfrm>
                <a:custGeom>
                  <a:avLst/>
                  <a:gdLst>
                    <a:gd name="T0" fmla="*/ 2147483647 w 19073"/>
                    <a:gd name="T1" fmla="*/ 0 h 21552"/>
                    <a:gd name="T2" fmla="*/ 2147483647 w 19073"/>
                    <a:gd name="T3" fmla="*/ 2147483647 h 21552"/>
                    <a:gd name="T4" fmla="*/ 0 w 19073"/>
                    <a:gd name="T5" fmla="*/ 2147483647 h 21552"/>
                    <a:gd name="T6" fmla="*/ 0 60000 65536"/>
                    <a:gd name="T7" fmla="*/ 0 60000 65536"/>
                    <a:gd name="T8" fmla="*/ 0 60000 65536"/>
                    <a:gd name="T9" fmla="*/ 0 w 19073"/>
                    <a:gd name="T10" fmla="*/ 0 h 21552"/>
                    <a:gd name="T11" fmla="*/ 19073 w 19073"/>
                    <a:gd name="T12" fmla="*/ 21552 h 2155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073" h="21552" fill="none" extrusionOk="0">
                      <a:moveTo>
                        <a:pt x="1439" y="-1"/>
                      </a:moveTo>
                      <a:cubicBezTo>
                        <a:pt x="8895" y="497"/>
                        <a:pt x="15565" y="4814"/>
                        <a:pt x="19073" y="11413"/>
                      </a:cubicBezTo>
                    </a:path>
                    <a:path w="19073" h="21552" stroke="0" extrusionOk="0">
                      <a:moveTo>
                        <a:pt x="1439" y="-1"/>
                      </a:moveTo>
                      <a:cubicBezTo>
                        <a:pt x="8895" y="497"/>
                        <a:pt x="15565" y="4814"/>
                        <a:pt x="19073" y="11413"/>
                      </a:cubicBezTo>
                      <a:lnTo>
                        <a:pt x="0" y="21552"/>
                      </a:lnTo>
                      <a:lnTo>
                        <a:pt x="1439" y="-1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none" w="lg" len="lg"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213" name="Arc 27"/>
                <p:cNvSpPr>
                  <a:spLocks/>
                </p:cNvSpPr>
                <p:nvPr/>
              </p:nvSpPr>
              <p:spPr bwMode="auto">
                <a:xfrm rot="-2011664">
                  <a:off x="3278188" y="2547938"/>
                  <a:ext cx="3168650" cy="1944687"/>
                </a:xfrm>
                <a:custGeom>
                  <a:avLst/>
                  <a:gdLst>
                    <a:gd name="T0" fmla="*/ 2147483647 w 21554"/>
                    <a:gd name="T1" fmla="*/ 0 h 21248"/>
                    <a:gd name="T2" fmla="*/ 2147483647 w 21554"/>
                    <a:gd name="T3" fmla="*/ 2147483647 h 21248"/>
                    <a:gd name="T4" fmla="*/ 0 w 21554"/>
                    <a:gd name="T5" fmla="*/ 2147483647 h 21248"/>
                    <a:gd name="T6" fmla="*/ 0 60000 65536"/>
                    <a:gd name="T7" fmla="*/ 0 60000 65536"/>
                    <a:gd name="T8" fmla="*/ 0 60000 65536"/>
                    <a:gd name="T9" fmla="*/ 0 w 21554"/>
                    <a:gd name="T10" fmla="*/ 0 h 21248"/>
                    <a:gd name="T11" fmla="*/ 21554 w 21554"/>
                    <a:gd name="T12" fmla="*/ 21248 h 212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54" h="21248" fill="none" extrusionOk="0">
                      <a:moveTo>
                        <a:pt x="3883" y="-1"/>
                      </a:moveTo>
                      <a:cubicBezTo>
                        <a:pt x="13625" y="1780"/>
                        <a:pt x="20908" y="9957"/>
                        <a:pt x="21554" y="19839"/>
                      </a:cubicBezTo>
                    </a:path>
                    <a:path w="21554" h="21248" stroke="0" extrusionOk="0">
                      <a:moveTo>
                        <a:pt x="3883" y="-1"/>
                      </a:moveTo>
                      <a:cubicBezTo>
                        <a:pt x="13625" y="1780"/>
                        <a:pt x="20908" y="9957"/>
                        <a:pt x="21554" y="19839"/>
                      </a:cubicBezTo>
                      <a:lnTo>
                        <a:pt x="0" y="21248"/>
                      </a:lnTo>
                      <a:lnTo>
                        <a:pt x="3883" y="-1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none" w="lg" len="lg"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21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39750" y="4513263"/>
                  <a:ext cx="1584325" cy="769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ru-RU" sz="4400">
                      <a:latin typeface="Tahoma" panose="020B0604030504040204" pitchFamily="34" charset="0"/>
                    </a:rPr>
                    <a:t>F</a:t>
                  </a:r>
                  <a:r>
                    <a:rPr lang="en-US" altLang="ru-RU" sz="4400" baseline="-25000">
                      <a:latin typeface="Tahoma" panose="020B0604030504040204" pitchFamily="34" charset="0"/>
                    </a:rPr>
                    <a:t>1</a:t>
                  </a:r>
                  <a:r>
                    <a:rPr lang="ru-RU" altLang="ru-RU" sz="4400">
                      <a:latin typeface="Tahoma" panose="020B0604030504040204" pitchFamily="34" charset="0"/>
                    </a:rPr>
                    <a:t>:</a:t>
                  </a:r>
                  <a:r>
                    <a:rPr lang="ru-RU" altLang="ru-RU" sz="4400" b="1">
                      <a:latin typeface="Tahoma" panose="020B0604030504040204" pitchFamily="34" charset="0"/>
                    </a:rPr>
                    <a:t>  </a:t>
                  </a:r>
                  <a:endParaRPr lang="en-US" altLang="ru-RU" sz="4400" b="1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15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1547813" y="4513263"/>
                  <a:ext cx="1800225" cy="769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altLang="ru-RU" sz="4400">
                      <a:solidFill>
                        <a:srgbClr val="FF9900"/>
                      </a:solidFill>
                      <a:latin typeface="Arial" panose="020B0604020202020204" pitchFamily="34" charset="0"/>
                    </a:rPr>
                    <a:t>А</a:t>
                  </a:r>
                  <a:r>
                    <a:rPr lang="ru-RU" altLang="ru-RU" sz="4400">
                      <a:solidFill>
                        <a:srgbClr val="008000"/>
                      </a:solidFill>
                      <a:latin typeface="Arial" panose="020B0604020202020204" pitchFamily="34" charset="0"/>
                    </a:rPr>
                    <a:t>а</a:t>
                  </a:r>
                  <a:r>
                    <a:rPr lang="ru-RU" altLang="ru-RU" sz="4400">
                      <a:solidFill>
                        <a:srgbClr val="333399"/>
                      </a:solidFill>
                      <a:latin typeface="Arial" panose="020B0604020202020204" pitchFamily="34" charset="0"/>
                    </a:rPr>
                    <a:t>,</a:t>
                  </a:r>
                </a:p>
              </p:txBody>
            </p:sp>
            <p:sp>
              <p:nvSpPr>
                <p:cNvPr id="8216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059113" y="4491038"/>
                  <a:ext cx="1800225" cy="769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altLang="ru-RU" sz="4400">
                      <a:solidFill>
                        <a:srgbClr val="FF9900"/>
                      </a:solidFill>
                      <a:latin typeface="Arial" panose="020B0604020202020204" pitchFamily="34" charset="0"/>
                    </a:rPr>
                    <a:t>А</a:t>
                  </a:r>
                  <a:r>
                    <a:rPr lang="ru-RU" altLang="ru-RU" sz="4400">
                      <a:solidFill>
                        <a:srgbClr val="008000"/>
                      </a:solidFill>
                      <a:latin typeface="Arial" panose="020B0604020202020204" pitchFamily="34" charset="0"/>
                    </a:rPr>
                    <a:t>а</a:t>
                  </a:r>
                  <a:r>
                    <a:rPr lang="ru-RU" altLang="ru-RU" sz="4400">
                      <a:solidFill>
                        <a:srgbClr val="333399"/>
                      </a:solidFill>
                      <a:latin typeface="Arial" panose="020B0604020202020204" pitchFamily="34" charset="0"/>
                    </a:rPr>
                    <a:t>,</a:t>
                  </a:r>
                </a:p>
              </p:txBody>
            </p:sp>
            <p:sp>
              <p:nvSpPr>
                <p:cNvPr id="8217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500563" y="4491038"/>
                  <a:ext cx="1800225" cy="769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altLang="ru-RU" sz="4400">
                      <a:solidFill>
                        <a:srgbClr val="FF9900"/>
                      </a:solidFill>
                      <a:latin typeface="Arial" panose="020B0604020202020204" pitchFamily="34" charset="0"/>
                    </a:rPr>
                    <a:t>А</a:t>
                  </a:r>
                  <a:r>
                    <a:rPr lang="ru-RU" altLang="ru-RU" sz="4400">
                      <a:solidFill>
                        <a:srgbClr val="008000"/>
                      </a:solidFill>
                      <a:latin typeface="Arial" panose="020B0604020202020204" pitchFamily="34" charset="0"/>
                    </a:rPr>
                    <a:t>а</a:t>
                  </a:r>
                  <a:r>
                    <a:rPr lang="ru-RU" altLang="ru-RU" sz="4400">
                      <a:solidFill>
                        <a:srgbClr val="333399"/>
                      </a:solidFill>
                      <a:latin typeface="Arial" panose="020B0604020202020204" pitchFamily="34" charset="0"/>
                    </a:rPr>
                    <a:t>,</a:t>
                  </a:r>
                </a:p>
              </p:txBody>
            </p:sp>
            <p:sp>
              <p:nvSpPr>
                <p:cNvPr id="8218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6011863" y="4491038"/>
                  <a:ext cx="1800225" cy="769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altLang="ru-RU" sz="4400">
                      <a:solidFill>
                        <a:srgbClr val="FF9900"/>
                      </a:solidFill>
                      <a:latin typeface="Arial" panose="020B0604020202020204" pitchFamily="34" charset="0"/>
                    </a:rPr>
                    <a:t>А</a:t>
                  </a:r>
                  <a:r>
                    <a:rPr lang="ru-RU" altLang="ru-RU" sz="4400">
                      <a:solidFill>
                        <a:srgbClr val="008000"/>
                      </a:solidFill>
                      <a:latin typeface="Arial" panose="020B0604020202020204" pitchFamily="34" charset="0"/>
                    </a:rPr>
                    <a:t>а</a:t>
                  </a:r>
                  <a:r>
                    <a:rPr lang="ru-RU" altLang="ru-RU" sz="4400">
                      <a:solidFill>
                        <a:srgbClr val="333399"/>
                      </a:solidFill>
                      <a:latin typeface="Arial" panose="020B0604020202020204" pitchFamily="34" charset="0"/>
                    </a:rPr>
                    <a:t>,</a:t>
                  </a:r>
                </a:p>
              </p:txBody>
            </p:sp>
          </p:grpSp>
        </p:grpSp>
      </p:grpSp>
      <p:sp>
        <p:nvSpPr>
          <p:cNvPr id="8196" name="Rectangle 37"/>
          <p:cNvSpPr txBox="1">
            <a:spLocks noChangeArrowheads="1"/>
          </p:cNvSpPr>
          <p:nvPr/>
        </p:nvSpPr>
        <p:spPr bwMode="auto">
          <a:xfrm>
            <a:off x="-273050" y="55022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kk-KZ" altLang="ru-RU">
                <a:cs typeface="Times New Roman" panose="02020603050405020304" pitchFamily="18" charset="0"/>
              </a:rPr>
              <a:t>Гибридтердің бірінші ұрпағының біркелкілігі. </a:t>
            </a:r>
            <a:r>
              <a:rPr lang="kk-KZ" altLang="ru-RU" sz="1900">
                <a:solidFill>
                  <a:schemeClr val="accent2"/>
                </a:solidFill>
                <a:cs typeface="Times New Roman" panose="02020603050405020304" pitchFamily="18" charset="0"/>
              </a:rPr>
              <a:t/>
            </a:r>
            <a:br>
              <a:rPr lang="kk-KZ" altLang="ru-RU" sz="1900">
                <a:solidFill>
                  <a:schemeClr val="accent2"/>
                </a:solidFill>
                <a:cs typeface="Times New Roman" panose="02020603050405020304" pitchFamily="18" charset="0"/>
              </a:rPr>
            </a:br>
            <a:r>
              <a:rPr lang="kk-KZ" altLang="ru-RU" sz="2400">
                <a:cs typeface="Times New Roman" panose="02020603050405020304" pitchFamily="18" charset="0"/>
              </a:rPr>
              <a:t>Ұрпақтар фенотипі: сары</a:t>
            </a:r>
            <a:br>
              <a:rPr lang="kk-KZ" altLang="ru-RU" sz="2400">
                <a:cs typeface="Times New Roman" panose="02020603050405020304" pitchFamily="18" charset="0"/>
              </a:rPr>
            </a:br>
            <a:r>
              <a:rPr lang="kk-KZ" altLang="ru-RU" sz="2400">
                <a:cs typeface="Times New Roman" panose="02020603050405020304" pitchFamily="18" charset="0"/>
              </a:rPr>
              <a:t>генотипі:  гетереозиготалар</a:t>
            </a:r>
            <a:endParaRPr lang="ru-RU" altLang="ru-RU" sz="240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1619250" y="260350"/>
            <a:ext cx="7273925" cy="23764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Мендельдің екінші заңы: Бірініші  ұрпақтағы алынған гибридтерді өзара будандастырған  жағдайда, екінші ұрпақта (F2) белгілерінің ажырауы жүреді. Мұны белгілердің  </a:t>
            </a:r>
            <a:r>
              <a:rPr lang="kk-KZ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ажырау заңы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атайды.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t="38396" r="20076" b="15381"/>
          <a:stretch>
            <a:fillRect/>
          </a:stretch>
        </p:blipFill>
        <p:spPr bwMode="auto">
          <a:xfrm>
            <a:off x="0" y="2832100"/>
            <a:ext cx="9144000" cy="38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323850" y="1916113"/>
            <a:ext cx="532765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altLang="ru-RU" sz="2400" b="1">
                <a:solidFill>
                  <a:srgbClr val="000000"/>
                </a:solidFill>
              </a:rPr>
              <a:t>Ол өсімдіктің жеті белгісіне көңіл аударды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kk-KZ" altLang="ru-RU" sz="2400" b="1">
                <a:solidFill>
                  <a:srgbClr val="000000"/>
                </a:solidFill>
              </a:rPr>
              <a:t>Бұршақтың  34 іріктемесінен белгілері айқын ажыратылатын 22 іріктемені таңдады: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kk-KZ" altLang="ru-RU" sz="2400" b="1">
                <a:solidFill>
                  <a:srgbClr val="000000"/>
                </a:solidFill>
              </a:rPr>
              <a:t>Сабағының  ұзындығы;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kk-KZ" altLang="ru-RU" sz="2400" b="1">
                <a:solidFill>
                  <a:srgbClr val="000000"/>
                </a:solidFill>
              </a:rPr>
              <a:t>Тұқымының    пішіні мен түсі;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kk-KZ" altLang="ru-RU" sz="2400" b="1">
                <a:solidFill>
                  <a:srgbClr val="000000"/>
                </a:solidFill>
              </a:rPr>
              <a:t>Жемістерінің  пішіні мен түсі</a:t>
            </a:r>
            <a:r>
              <a:rPr lang="kk-KZ" altLang="ru-RU" sz="24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kk-KZ" altLang="ru-RU" sz="2400" b="1">
                <a:solidFill>
                  <a:srgbClr val="000000"/>
                </a:solidFill>
              </a:rPr>
              <a:t>Гүлдерінің  түсі мен орналасуы.</a:t>
            </a:r>
            <a:endParaRPr lang="ru-RU" altLang="ru-RU" sz="2400" b="1">
              <a:solidFill>
                <a:srgbClr val="000000"/>
              </a:solidFill>
            </a:endParaRPr>
          </a:p>
        </p:txBody>
      </p:sp>
      <p:pic>
        <p:nvPicPr>
          <p:cNvPr id="10243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060575"/>
            <a:ext cx="3168650" cy="438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Прямоугольник 4"/>
          <p:cNvSpPr>
            <a:spLocks noChangeArrowheads="1"/>
          </p:cNvSpPr>
          <p:nvPr/>
        </p:nvSpPr>
        <p:spPr bwMode="auto">
          <a:xfrm>
            <a:off x="2139950" y="765175"/>
            <a:ext cx="67151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kk-KZ" altLang="ru-RU" sz="2400" b="1"/>
              <a:t>Мендель өз тәжірибелеріне қолайлы</a:t>
            </a:r>
            <a:endParaRPr lang="en-US" altLang="ru-RU" sz="2400" b="1"/>
          </a:p>
          <a:p>
            <a:pPr algn="ctr" eaLnBrk="1" hangingPunct="1"/>
            <a:r>
              <a:rPr lang="kk-KZ" altLang="ru-RU" sz="2400" b="1"/>
              <a:t> нысан ретінде бұршақты алды.</a:t>
            </a:r>
            <a:endParaRPr lang="ru-RU" alt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73238"/>
            <a:ext cx="7499350" cy="477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"/>
          <p:cNvSpPr txBox="1">
            <a:spLocks noChangeArrowheads="1"/>
          </p:cNvSpPr>
          <p:nvPr/>
        </p:nvSpPr>
        <p:spPr bwMode="auto">
          <a:xfrm>
            <a:off x="914400" y="620713"/>
            <a:ext cx="8229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ru-RU" altLang="ru-RU" sz="4400" b="1">
                <a:cs typeface="Times New Roman" panose="02020603050405020304" pitchFamily="18" charset="0"/>
              </a:rPr>
              <a:t>Альтернативті белгілер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1042988" y="1484313"/>
            <a:ext cx="78581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altLang="ru-RU" sz="2800" b="1"/>
              <a:t>Белгілердің  тұқым қуалауын зерттеуге </a:t>
            </a:r>
            <a:r>
              <a:rPr lang="kk-KZ" altLang="ru-RU" sz="2800" b="1">
                <a:solidFill>
                  <a:srgbClr val="FF0000"/>
                </a:solidFill>
              </a:rPr>
              <a:t>гибридологиялық</a:t>
            </a:r>
            <a:r>
              <a:rPr lang="kk-KZ" altLang="ru-RU" sz="2800" b="1"/>
              <a:t> әдісті қолданды</a:t>
            </a:r>
          </a:p>
          <a:p>
            <a:pPr lvl="1" eaLnBrk="1" hangingPunct="1">
              <a:spcBef>
                <a:spcPct val="50000"/>
              </a:spcBef>
            </a:pPr>
            <a:r>
              <a:rPr lang="kk-KZ" altLang="ru-RU" sz="2400" b="1"/>
              <a:t>Бұл әдістің негізгі жағдайлары мыналар: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kk-KZ" altLang="ru-RU" sz="2400" b="1"/>
              <a:t>Будандастыру  үшін бір-бірінен жұп белгілері бойынша айқын ажыратылатын бір түрдің даралары алынады; 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kk-KZ" altLang="ru-RU" sz="2400" b="1"/>
              <a:t>Зерттелетін  белгілер тұрақты, яғни бірнеше ұрпақ бойы қайталанып отырады;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kk-KZ" altLang="ru-RU" sz="2400" b="1"/>
              <a:t>Әр  ұрпақтағы алынған будандарға жеке талдау жасалып, нақтылы сандық есептеулер жүргізілді</a:t>
            </a:r>
            <a:endParaRPr lang="ru-RU" alt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 txBox="1">
            <a:spLocks noChangeArrowheads="1"/>
          </p:cNvSpPr>
          <p:nvPr/>
        </p:nvSpPr>
        <p:spPr bwMode="auto">
          <a:xfrm>
            <a:off x="1187450" y="930275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kk-KZ" altLang="ru-RU" sz="3600" b="1">
                <a:cs typeface="Times New Roman" panose="02020603050405020304" pitchFamily="18" charset="0"/>
              </a:rPr>
              <a:t>Аллельді гендер, </a:t>
            </a:r>
            <a:br>
              <a:rPr lang="kk-KZ" altLang="ru-RU" sz="3600" b="1">
                <a:cs typeface="Times New Roman" panose="02020603050405020304" pitchFamily="18" charset="0"/>
              </a:rPr>
            </a:br>
            <a:r>
              <a:rPr lang="kk-KZ" altLang="ru-RU" sz="3600" b="1">
                <a:cs typeface="Times New Roman" panose="02020603050405020304" pitchFamily="18" charset="0"/>
              </a:rPr>
              <a:t>аллеломорфтар немесе аллельдер</a:t>
            </a:r>
            <a:endParaRPr lang="ru-RU" altLang="ru-RU" sz="3600" b="1">
              <a:cs typeface="Times New Roman" panose="02020603050405020304" pitchFamily="18" charset="0"/>
            </a:endParaRPr>
          </a:p>
        </p:txBody>
      </p:sp>
      <p:sp>
        <p:nvSpPr>
          <p:cNvPr id="13315" name="Подзаголовок 3"/>
          <p:cNvSpPr txBox="1">
            <a:spLocks noChangeArrowheads="1"/>
          </p:cNvSpPr>
          <p:nvPr/>
        </p:nvSpPr>
        <p:spPr bwMode="auto">
          <a:xfrm>
            <a:off x="900113" y="2400300"/>
            <a:ext cx="7786687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kk-KZ" altLang="ru-RU" sz="4000">
                <a:cs typeface="Times New Roman" panose="02020603050405020304" pitchFamily="18" charset="0"/>
              </a:rPr>
              <a:t>Гомологиялық хромосоманың бірдей үлескісінде орналасқан гендер;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kk-KZ" altLang="ru-RU" sz="4000">
                <a:cs typeface="Times New Roman" panose="02020603050405020304" pitchFamily="18" charset="0"/>
              </a:rPr>
              <a:t>Дәл сол нәруыздың  синтезіне жауап береді</a:t>
            </a:r>
            <a:r>
              <a:rPr lang="kk-KZ" altLang="ru-RU" sz="3200">
                <a:cs typeface="Times New Roman" panose="02020603050405020304" pitchFamily="18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628775"/>
            <a:ext cx="8143875" cy="493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Заголовок 1"/>
          <p:cNvSpPr txBox="1">
            <a:spLocks noChangeArrowheads="1"/>
          </p:cNvSpPr>
          <p:nvPr/>
        </p:nvSpPr>
        <p:spPr bwMode="auto">
          <a:xfrm>
            <a:off x="684213" y="6207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kk-KZ" altLang="ru-RU" sz="4400">
                <a:cs typeface="Times New Roman" panose="02020603050405020304" pitchFamily="18" charset="0"/>
              </a:rPr>
              <a:t>Аллельді гендер</a:t>
            </a:r>
            <a:endParaRPr lang="ru-RU" altLang="ru-RU" sz="440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6850" y="260350"/>
          <a:ext cx="8748713" cy="6451600"/>
        </p:xfrm>
        <a:graphic>
          <a:graphicData uri="http://schemas.openxmlformats.org/drawingml/2006/table">
            <a:tbl>
              <a:tblPr/>
              <a:tblGrid>
                <a:gridCol w="175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2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07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♀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Аналық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♂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Аталық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 – ана белгісі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7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Будандасу белгісі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7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Ғ,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Бірінші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екінші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ұрпақ гибридтері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7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, В , С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Доминантты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белгіні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кодтайтын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белгі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7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а, в, с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Рецессивті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белгіні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кодтайтын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белгі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5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АА, ВВ, СС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Доминантты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белгі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гомозиготалы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генотип 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35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а, в в, с с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Рецессивті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белгі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гомозиготалы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генотип 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35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В </a:t>
                      </a:r>
                      <a:r>
                        <a:rPr kumimoji="0" lang="ru-RU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Гетерозиготалы дарақтардың бір белгі бойынша генотиптері</a:t>
                      </a:r>
                    </a:p>
                  </a:txBody>
                  <a:tcPr marL="90000" marR="90000" marT="46795" marB="46795" horzOverflow="overflow">
                    <a:lnL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E6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539750" y="1125538"/>
            <a:ext cx="6634163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ru-RU" altLang="ru-RU" sz="2400">
                <a:cs typeface="Times New Roman" panose="02020603050405020304" pitchFamily="18" charset="0"/>
              </a:rPr>
              <a:t>Бақылау сұрақтары:</a:t>
            </a:r>
          </a:p>
          <a:p>
            <a:pPr algn="ctr"/>
            <a:endParaRPr lang="ru-RU" altLang="ru-RU" sz="2400">
              <a:cs typeface="Times New Roman" panose="02020603050405020304" pitchFamily="18" charset="0"/>
            </a:endParaRPr>
          </a:p>
          <a:p>
            <a:r>
              <a:rPr lang="kk-KZ" altLang="ru-RU" sz="2400"/>
              <a:t>1.Генетика дегеніміз не?</a:t>
            </a:r>
            <a:endParaRPr lang="ru-RU" altLang="ru-RU" sz="2400"/>
          </a:p>
          <a:p>
            <a:r>
              <a:rPr lang="kk-KZ" altLang="ru-RU" sz="2400"/>
              <a:t>2.Жасушаның көбеюі қалай жүзеге асады?</a:t>
            </a:r>
            <a:endParaRPr lang="ru-RU" altLang="ru-RU" sz="2400"/>
          </a:p>
          <a:p>
            <a:r>
              <a:rPr lang="kk-KZ" altLang="ru-RU" sz="2400"/>
              <a:t>3.Жасуша көбеюінің кезеңдерін сипаттаңыз</a:t>
            </a:r>
            <a:endParaRPr lang="ru-RU" alt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107950" y="2492375"/>
            <a:ext cx="8928100" cy="1143000"/>
          </a:xfrm>
        </p:spPr>
        <p:txBody>
          <a:bodyPr/>
          <a:lstStyle/>
          <a:p>
            <a:r>
              <a:rPr lang="kk-KZ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5345</TotalTime>
  <Words>404</Words>
  <Application>Microsoft Office PowerPoint</Application>
  <PresentationFormat>Экран (4:3)</PresentationFormat>
  <Paragraphs>81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Times New Roman</vt:lpstr>
      <vt:lpstr>Arial</vt:lpstr>
      <vt:lpstr>Calibri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452</cp:revision>
  <dcterms:created xsi:type="dcterms:W3CDTF">2008-02-20T09:36:15Z</dcterms:created>
  <dcterms:modified xsi:type="dcterms:W3CDTF">2022-11-07T13:45:02Z</dcterms:modified>
</cp:coreProperties>
</file>