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4" r:id="rId2"/>
    <p:sldId id="285" r:id="rId3"/>
    <p:sldId id="258" r:id="rId4"/>
    <p:sldId id="264" r:id="rId5"/>
    <p:sldId id="265" r:id="rId6"/>
    <p:sldId id="266" r:id="rId7"/>
    <p:sldId id="259" r:id="rId8"/>
    <p:sldId id="260" r:id="rId9"/>
    <p:sldId id="262" r:id="rId10"/>
    <p:sldId id="274" r:id="rId11"/>
    <p:sldId id="276" r:id="rId12"/>
    <p:sldId id="263" r:id="rId13"/>
    <p:sldId id="273" r:id="rId14"/>
    <p:sldId id="271" r:id="rId15"/>
    <p:sldId id="277" r:id="rId16"/>
    <p:sldId id="270" r:id="rId17"/>
    <p:sldId id="283" r:id="rId18"/>
    <p:sldId id="282"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494935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001347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0173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07.11.2022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705374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07.11.2022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9404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07.11.2022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182715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07.11.2022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60273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47283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42916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299846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83179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07.11.2022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36195376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900" y="136468"/>
            <a:ext cx="1849666" cy="1878070"/>
          </a:xfrm>
          <a:prstGeom prst="rect">
            <a:avLst/>
          </a:prstGeom>
        </p:spPr>
      </p:pic>
      <p:sp>
        <p:nvSpPr>
          <p:cNvPr id="6" name="TextBox 5"/>
          <p:cNvSpPr txBox="1"/>
          <p:nvPr/>
        </p:nvSpPr>
        <p:spPr>
          <a:xfrm>
            <a:off x="1005840" y="136473"/>
            <a:ext cx="6195060" cy="1200329"/>
          </a:xfrm>
          <a:prstGeom prst="rect">
            <a:avLst/>
          </a:prstGeom>
          <a:noFill/>
        </p:spPr>
        <p:txBody>
          <a:bodyPr wrap="square" rtlCol="0">
            <a:spAutoFit/>
          </a:bodyPr>
          <a:lstStyle/>
          <a:p>
            <a:pPr algn="ctr"/>
            <a:r>
              <a:rPr lang="kk-KZ" sz="2400" b="1" dirty="0" smtClean="0">
                <a:solidFill>
                  <a:prstClr val="black"/>
                </a:solidFill>
                <a:latin typeface="Times New Roman" panose="02020603050405020304" pitchFamily="18" charset="0"/>
                <a:cs typeface="Times New Roman" panose="02020603050405020304" pitchFamily="18" charset="0"/>
              </a:rPr>
              <a:t>М.Өтемісов атындағы Батыс Қазақстан университеті</a:t>
            </a:r>
          </a:p>
          <a:p>
            <a:pPr algn="ctr"/>
            <a:r>
              <a:rPr lang="kk-KZ" sz="2400" dirty="0" smtClean="0">
                <a:solidFill>
                  <a:prstClr val="black"/>
                </a:solidFill>
                <a:latin typeface="Times New Roman" panose="02020603050405020304" pitchFamily="18" charset="0"/>
                <a:cs typeface="Times New Roman" panose="02020603050405020304" pitchFamily="18" charset="0"/>
              </a:rPr>
              <a:t>Жаратылыстану-география факультеті</a:t>
            </a:r>
            <a:endParaRPr lang="ru-RU" sz="2400"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5404954" y="1997365"/>
            <a:ext cx="2160240" cy="1015663"/>
          </a:xfrm>
          <a:prstGeom prst="rect">
            <a:avLst/>
          </a:prstGeom>
          <a:noFill/>
        </p:spPr>
        <p:txBody>
          <a:bodyPr wrap="square" rtlCol="0">
            <a:spAutoFit/>
          </a:bodyPr>
          <a:lstStyle/>
          <a:p>
            <a:r>
              <a:rPr lang="kk-KZ" sz="2000" dirty="0" smtClean="0">
                <a:solidFill>
                  <a:prstClr val="black"/>
                </a:solidFill>
                <a:latin typeface="Times New Roman" panose="02020603050405020304" pitchFamily="18" charset="0"/>
                <a:cs typeface="Times New Roman" panose="02020603050405020304" pitchFamily="18" charset="0"/>
              </a:rPr>
              <a:t>Биология және экология кафедрасы</a:t>
            </a:r>
            <a:endParaRPr lang="ru-RU" sz="2000" dirty="0">
              <a:solidFill>
                <a:prstClr val="black"/>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4270819" y="4298059"/>
            <a:ext cx="4189613" cy="646331"/>
          </a:xfrm>
          <a:prstGeom prst="rect">
            <a:avLst/>
          </a:prstGeom>
          <a:noFill/>
        </p:spPr>
        <p:txBody>
          <a:bodyPr wrap="square" rtlCol="0">
            <a:spAutoFit/>
          </a:bodyPr>
          <a:lstStyle/>
          <a:p>
            <a:r>
              <a:rPr lang="kk-KZ" b="1" dirty="0" smtClean="0">
                <a:solidFill>
                  <a:prstClr val="black"/>
                </a:solidFill>
                <a:latin typeface="Times New Roman" panose="02020603050405020304" pitchFamily="18" charset="0"/>
                <a:cs typeface="Times New Roman" panose="02020603050405020304" pitchFamily="18" charset="0"/>
              </a:rPr>
              <a:t>Оқытушы: </a:t>
            </a:r>
            <a:r>
              <a:rPr lang="kk-KZ" dirty="0" smtClean="0">
                <a:solidFill>
                  <a:prstClr val="black"/>
                </a:solidFill>
                <a:latin typeface="Times New Roman" panose="02020603050405020304" pitchFamily="18" charset="0"/>
                <a:cs typeface="Times New Roman" panose="02020603050405020304" pitchFamily="18" charset="0"/>
              </a:rPr>
              <a:t>философия</a:t>
            </a:r>
            <a:r>
              <a:rPr lang="ru-RU" dirty="0" smtClean="0">
                <a:solidFill>
                  <a:prstClr val="black"/>
                </a:solidFill>
                <a:latin typeface="Times New Roman" panose="02020603050405020304" pitchFamily="18" charset="0"/>
                <a:cs typeface="Times New Roman" panose="02020603050405020304" pitchFamily="18" charset="0"/>
              </a:rPr>
              <a:t> д</a:t>
            </a:r>
            <a:r>
              <a:rPr lang="kk-KZ" dirty="0" smtClean="0">
                <a:solidFill>
                  <a:prstClr val="black"/>
                </a:solidFill>
                <a:latin typeface="Times New Roman" panose="02020603050405020304" pitchFamily="18" charset="0"/>
                <a:cs typeface="Times New Roman" panose="02020603050405020304" pitchFamily="18" charset="0"/>
              </a:rPr>
              <a:t>окторы </a:t>
            </a:r>
            <a:r>
              <a:rPr lang="en-US" dirty="0" smtClean="0">
                <a:solidFill>
                  <a:prstClr val="black"/>
                </a:solidFill>
                <a:latin typeface="Times New Roman" panose="02020603050405020304" pitchFamily="18" charset="0"/>
                <a:cs typeface="Times New Roman" panose="02020603050405020304" pitchFamily="18" charset="0"/>
              </a:rPr>
              <a:t>PhD</a:t>
            </a:r>
            <a:endParaRPr lang="kk-KZ" dirty="0" smtClean="0">
              <a:solidFill>
                <a:prstClr val="black"/>
              </a:solidFill>
              <a:latin typeface="Times New Roman" panose="02020603050405020304" pitchFamily="18" charset="0"/>
              <a:cs typeface="Times New Roman" panose="02020603050405020304" pitchFamily="18" charset="0"/>
            </a:endParaRPr>
          </a:p>
          <a:p>
            <a:r>
              <a:rPr lang="kk-KZ" dirty="0">
                <a:solidFill>
                  <a:prstClr val="black"/>
                </a:solidFill>
                <a:latin typeface="Times New Roman" panose="02020603050405020304" pitchFamily="18" charset="0"/>
                <a:cs typeface="Times New Roman" panose="02020603050405020304" pitchFamily="18" charset="0"/>
              </a:rPr>
              <a:t> </a:t>
            </a:r>
            <a:r>
              <a:rPr lang="kk-KZ" dirty="0" smtClean="0">
                <a:solidFill>
                  <a:prstClr val="black"/>
                </a:solidFill>
                <a:latin typeface="Times New Roman" panose="02020603050405020304" pitchFamily="18" charset="0"/>
                <a:cs typeface="Times New Roman" panose="02020603050405020304" pitchFamily="18" charset="0"/>
              </a:rPr>
              <a:t>                        </a:t>
            </a:r>
            <a:r>
              <a:rPr lang="en-US" dirty="0" smtClean="0">
                <a:solidFill>
                  <a:prstClr val="black"/>
                </a:solidFill>
                <a:latin typeface="Times New Roman" panose="02020603050405020304" pitchFamily="18" charset="0"/>
                <a:cs typeface="Times New Roman" panose="02020603050405020304" pitchFamily="18" charset="0"/>
              </a:rPr>
              <a:t>     </a:t>
            </a:r>
            <a:r>
              <a:rPr lang="kk-KZ" dirty="0" smtClean="0">
                <a:solidFill>
                  <a:prstClr val="black"/>
                </a:solidFill>
                <a:latin typeface="Times New Roman" panose="02020603050405020304" pitchFamily="18" charset="0"/>
                <a:cs typeface="Times New Roman" panose="02020603050405020304" pitchFamily="18" charset="0"/>
              </a:rPr>
              <a:t>Кожагалиева Р.Ж</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3379720" y="6185140"/>
            <a:ext cx="1782198" cy="369332"/>
          </a:xfrm>
          <a:prstGeom prst="rect">
            <a:avLst/>
          </a:prstGeom>
          <a:noFill/>
        </p:spPr>
        <p:txBody>
          <a:bodyPr wrap="square" rtlCol="0">
            <a:spAutoFit/>
          </a:bodyPr>
          <a:lstStyle/>
          <a:p>
            <a:r>
              <a:rPr lang="kk-KZ" dirty="0" smtClean="0">
                <a:solidFill>
                  <a:prstClr val="black"/>
                </a:solidFill>
                <a:latin typeface="Times New Roman" panose="02020603050405020304" pitchFamily="18" charset="0"/>
                <a:cs typeface="Times New Roman" panose="02020603050405020304" pitchFamily="18" charset="0"/>
              </a:rPr>
              <a:t>Орал, 2022</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 name="TextBox 1"/>
          <p:cNvSpPr txBox="1"/>
          <p:nvPr/>
        </p:nvSpPr>
        <p:spPr>
          <a:xfrm>
            <a:off x="3059833" y="3196828"/>
            <a:ext cx="2862317" cy="369332"/>
          </a:xfrm>
          <a:prstGeom prst="rect">
            <a:avLst/>
          </a:prstGeom>
          <a:noFill/>
        </p:spPr>
        <p:txBody>
          <a:bodyPr wrap="square" rtlCol="0">
            <a:spAutoFit/>
          </a:bodyPr>
          <a:lstStyle/>
          <a:p>
            <a:r>
              <a:rPr lang="ru-RU" b="1" dirty="0" err="1" smtClean="0">
                <a:latin typeface="Times New Roman" pitchFamily="18" charset="0"/>
                <a:cs typeface="Times New Roman" pitchFamily="18" charset="0"/>
              </a:rPr>
              <a:t>Биологияға</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кіріспе</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6185026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548680"/>
            <a:ext cx="7344816" cy="2271391"/>
          </a:xfrm>
          <a:prstGeom prst="rect">
            <a:avLst/>
          </a:prstGeom>
        </p:spPr>
        <p:txBody>
          <a:bodyPr wrap="square">
            <a:spAutoFit/>
          </a:bodyPr>
          <a:lstStyle/>
          <a:p>
            <a:pPr algn="ctr">
              <a:lnSpc>
                <a:spcPct val="90000"/>
              </a:lnSpc>
            </a:pPr>
            <a:r>
              <a:rPr lang="kk-KZ" sz="2400" b="1" dirty="0">
                <a:latin typeface="Times New Roman" pitchFamily="18" charset="0"/>
                <a:cs typeface="Times New Roman" pitchFamily="18" charset="0"/>
              </a:rPr>
              <a:t>Т</a:t>
            </a:r>
            <a:r>
              <a:rPr lang="kk-KZ" sz="2400" b="1" dirty="0" smtClean="0">
                <a:latin typeface="Times New Roman" pitchFamily="18" charset="0"/>
                <a:cs typeface="Times New Roman" pitchFamily="18" charset="0"/>
              </a:rPr>
              <a:t>ақырыбы</a:t>
            </a: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 </a:t>
            </a:r>
            <a:r>
              <a:rPr lang="kk-KZ" altLang="ru-RU" sz="2400" b="1" dirty="0">
                <a:solidFill>
                  <a:srgbClr val="000000"/>
                </a:solidFill>
                <a:latin typeface="Times New Roman" pitchFamily="18" charset="0"/>
                <a:cs typeface="Times New Roman" pitchFamily="18" charset="0"/>
              </a:rPr>
              <a:t>Организм және орта. Биосфера</a:t>
            </a:r>
            <a:endParaRPr lang="ru-RU" altLang="ru-RU" sz="2400" b="1" dirty="0">
              <a:solidFill>
                <a:srgbClr val="000000"/>
              </a:solidFill>
              <a:latin typeface="Times New Roman" pitchFamily="18" charset="0"/>
              <a:cs typeface="Times New Roman" pitchFamily="18" charset="0"/>
            </a:endParaRPr>
          </a:p>
          <a:p>
            <a:endParaRPr lang="kk-KZ" sz="2400" dirty="0" smtClean="0">
              <a:latin typeface="Times New Roman" pitchFamily="18" charset="0"/>
              <a:cs typeface="Times New Roman" pitchFamily="18" charset="0"/>
            </a:endParaRPr>
          </a:p>
          <a:p>
            <a:endParaRPr lang="kk-KZ" sz="2400" dirty="0" smtClean="0">
              <a:latin typeface="Times New Roman" pitchFamily="18" charset="0"/>
              <a:cs typeface="Times New Roman" pitchFamily="18" charset="0"/>
            </a:endParaRPr>
          </a:p>
          <a:p>
            <a:endParaRPr lang="kk-KZ" sz="2400" dirty="0">
              <a:latin typeface="Times New Roman" pitchFamily="18" charset="0"/>
              <a:cs typeface="Times New Roman" pitchFamily="18" charset="0"/>
            </a:endParaRPr>
          </a:p>
          <a:p>
            <a:r>
              <a:rPr lang="kk-KZ" sz="2400" dirty="0" smtClean="0">
                <a:latin typeface="Times New Roman" pitchFamily="18" charset="0"/>
                <a:cs typeface="Times New Roman" pitchFamily="18" charset="0"/>
              </a:rPr>
              <a:t>1.Организм және орта</a:t>
            </a:r>
          </a:p>
          <a:p>
            <a:r>
              <a:rPr lang="kk-KZ" sz="2400" dirty="0" smtClean="0">
                <a:latin typeface="Times New Roman" pitchFamily="18" charset="0"/>
                <a:cs typeface="Times New Roman" pitchFamily="18" charset="0"/>
              </a:rPr>
              <a:t>2</a:t>
            </a:r>
            <a:r>
              <a:rPr lang="kk-KZ"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Биосфера және оның құрамдас бөліктері</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6979677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6146" name="Picture 2" descr="http://pochemuha.ru/wp-content/uploads/2011/05/biosfera.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4929190" y="0"/>
            <a:ext cx="4214810" cy="3139321"/>
          </a:xfrm>
          <a:prstGeom prst="rect">
            <a:avLst/>
          </a:prstGeom>
        </p:spPr>
        <p:txBody>
          <a:bodyPr wrap="square">
            <a:spAutoFit/>
          </a:bodyPr>
          <a:lstStyle/>
          <a:p>
            <a:pPr algn="r"/>
            <a:r>
              <a:rPr lang="kk-KZ" dirty="0" smtClean="0">
                <a:solidFill>
                  <a:srgbClr val="FF0000"/>
                </a:solidFill>
                <a:latin typeface="Times New Roman" pitchFamily="18" charset="0"/>
                <a:cs typeface="Times New Roman" pitchFamily="18" charset="0"/>
              </a:rPr>
              <a:t>Биосфера – ерекше биос - өмір және тіршілік, «Sphaira»     </a:t>
            </a:r>
          </a:p>
          <a:p>
            <a:pPr algn="r"/>
            <a:r>
              <a:rPr lang="kk-KZ" dirty="0" smtClean="0">
                <a:solidFill>
                  <a:srgbClr val="FF0000"/>
                </a:solidFill>
                <a:latin typeface="Times New Roman" pitchFamily="18" charset="0"/>
                <a:cs typeface="Times New Roman" pitchFamily="18" charset="0"/>
              </a:rPr>
              <a:t>           (сфера) шар, қоршаған     орта    </a:t>
            </a:r>
          </a:p>
          <a:p>
            <a:pPr algn="r"/>
            <a:r>
              <a:rPr lang="kk-KZ" dirty="0" smtClean="0">
                <a:solidFill>
                  <a:srgbClr val="FF0000"/>
                </a:solidFill>
                <a:latin typeface="Times New Roman" pitchFamily="18" charset="0"/>
                <a:cs typeface="Times New Roman" pitchFamily="18" charset="0"/>
              </a:rPr>
              <a:t>               деген сөздерінен алынған,    </a:t>
            </a:r>
          </a:p>
          <a:p>
            <a:pPr algn="r"/>
            <a:r>
              <a:rPr lang="kk-KZ" dirty="0" smtClean="0">
                <a:solidFill>
                  <a:srgbClr val="FF0000"/>
                </a:solidFill>
                <a:latin typeface="Times New Roman" pitchFamily="18" charset="0"/>
                <a:cs typeface="Times New Roman" pitchFamily="18" charset="0"/>
              </a:rPr>
              <a:t>             яғни жер шарындағы </a:t>
            </a:r>
          </a:p>
          <a:p>
            <a:pPr algn="r"/>
            <a:r>
              <a:rPr lang="kk-KZ" dirty="0" smtClean="0">
                <a:solidFill>
                  <a:srgbClr val="FF0000"/>
                </a:solidFill>
                <a:latin typeface="Times New Roman" pitchFamily="18" charset="0"/>
                <a:cs typeface="Times New Roman" pitchFamily="18" charset="0"/>
              </a:rPr>
              <a:t>                    адамзаттың жан-</a:t>
            </a:r>
          </a:p>
          <a:p>
            <a:pPr algn="r"/>
            <a:r>
              <a:rPr lang="kk-KZ" dirty="0" smtClean="0">
                <a:solidFill>
                  <a:srgbClr val="FF0000"/>
                </a:solidFill>
                <a:latin typeface="Times New Roman" pitchFamily="18" charset="0"/>
                <a:cs typeface="Times New Roman" pitchFamily="18" charset="0"/>
              </a:rPr>
              <a:t>              жануарлардың,өсімдіктердің </a:t>
            </a:r>
          </a:p>
          <a:p>
            <a:pPr algn="r"/>
            <a:r>
              <a:rPr lang="kk-KZ" dirty="0" smtClean="0">
                <a:solidFill>
                  <a:srgbClr val="FF0000"/>
                </a:solidFill>
                <a:latin typeface="Times New Roman" pitchFamily="18" charset="0"/>
                <a:cs typeface="Times New Roman" pitchFamily="18" charset="0"/>
              </a:rPr>
              <a:t>                  және басқа тірі  </a:t>
            </a:r>
          </a:p>
          <a:p>
            <a:pPr algn="r"/>
            <a:r>
              <a:rPr lang="kk-KZ" dirty="0" smtClean="0">
                <a:solidFill>
                  <a:srgbClr val="FF0000"/>
                </a:solidFill>
                <a:latin typeface="Times New Roman" pitchFamily="18" charset="0"/>
                <a:cs typeface="Times New Roman" pitchFamily="18" charset="0"/>
              </a:rPr>
              <a:t>                   организмдердің тіршілік </a:t>
            </a:r>
          </a:p>
          <a:p>
            <a:pPr algn="r"/>
            <a:r>
              <a:rPr lang="kk-KZ" dirty="0" smtClean="0">
                <a:solidFill>
                  <a:srgbClr val="FF0000"/>
                </a:solidFill>
                <a:latin typeface="Times New Roman" pitchFamily="18" charset="0"/>
                <a:cs typeface="Times New Roman" pitchFamily="18" charset="0"/>
              </a:rPr>
              <a:t>                ететін ортасы деген мағына   </a:t>
            </a:r>
          </a:p>
          <a:p>
            <a:pPr algn="r"/>
            <a:r>
              <a:rPr lang="kk-KZ" dirty="0" smtClean="0">
                <a:solidFill>
                  <a:srgbClr val="FF0000"/>
                </a:solidFill>
                <a:latin typeface="Times New Roman" pitchFamily="18" charset="0"/>
                <a:cs typeface="Times New Roman" pitchFamily="18" charset="0"/>
              </a:rPr>
              <a:t>                   береді. </a:t>
            </a:r>
            <a:endParaRPr lang="ru-RU"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intranet.tdmu.edu.ua/data/kafedra/internal/med_biologia/classes_stud/ru/med/lik/ptn/%D0%BC%D0%B5%D0%B4%D0%B8%D1%86%D0%B8%D0%BD%D1%81%D0%BA%D0%B0%D1%8F%20%D0%B1%D0%B8%D0%BE%D0%BB%D0%BE%D0%B3%D0%B8%D1%8F/1%20%D0%BA%D1%83%D1%80%D1%81/%D0%A2%D0%B5%D0%BC%D0%B0%2012.files/image002.jpg"/>
          <p:cNvPicPr>
            <a:picLocks noChangeAspect="1" noChangeArrowheads="1"/>
          </p:cNvPicPr>
          <p:nvPr/>
        </p:nvPicPr>
        <p:blipFill>
          <a:blip r:embed="rId2" cstate="print"/>
          <a:srcRect/>
          <a:stretch>
            <a:fillRect/>
          </a:stretch>
        </p:blipFill>
        <p:spPr bwMode="auto">
          <a:xfrm>
            <a:off x="0" y="1484784"/>
            <a:ext cx="9144000" cy="5373216"/>
          </a:xfrm>
          <a:prstGeom prst="rect">
            <a:avLst/>
          </a:prstGeom>
          <a:noFill/>
        </p:spPr>
      </p:pic>
      <p:sp>
        <p:nvSpPr>
          <p:cNvPr id="5" name="Прямоугольник 4"/>
          <p:cNvSpPr/>
          <p:nvPr/>
        </p:nvSpPr>
        <p:spPr>
          <a:xfrm>
            <a:off x="0" y="0"/>
            <a:ext cx="8143900" cy="1384995"/>
          </a:xfrm>
          <a:prstGeom prst="rect">
            <a:avLst/>
          </a:prstGeom>
        </p:spPr>
        <p:txBody>
          <a:bodyPr wrap="square">
            <a:spAutoFit/>
          </a:bodyPr>
          <a:lstStyle/>
          <a:p>
            <a:pPr algn="just"/>
            <a:r>
              <a:rPr lang="ru-RU" sz="2800" dirty="0" smtClean="0">
                <a:latin typeface="Times New Roman" pitchFamily="18" charset="0"/>
                <a:cs typeface="Times New Roman" pitchFamily="18" charset="0"/>
              </a:rPr>
              <a:t>	Биосфера </a:t>
            </a:r>
            <a:r>
              <a:rPr lang="ru-RU" sz="2800" dirty="0" err="1" smtClean="0">
                <a:latin typeface="Times New Roman" pitchFamily="18" charset="0"/>
                <a:cs typeface="Times New Roman" pitchFamily="18" charset="0"/>
              </a:rPr>
              <a:t>негізінен</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үш қабаттан құрылады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Олар</a:t>
            </a:r>
            <a:r>
              <a:rPr lang="ru-RU" sz="2800" dirty="0" smtClean="0">
                <a:latin typeface="Times New Roman" pitchFamily="18" charset="0"/>
                <a:cs typeface="Times New Roman" pitchFamily="18" charset="0"/>
              </a:rPr>
              <a:t>: атмосфера (газ </a:t>
            </a:r>
            <a:r>
              <a:rPr lang="ru-RU" sz="2800" dirty="0" err="1" smtClean="0">
                <a:latin typeface="Times New Roman" pitchFamily="18" charset="0"/>
                <a:cs typeface="Times New Roman" pitchFamily="18" charset="0"/>
              </a:rPr>
              <a:t>күйіндегі</a:t>
            </a:r>
            <a:r>
              <a:rPr lang="ru-RU" sz="2800" dirty="0" smtClean="0">
                <a:latin typeface="Times New Roman" pitchFamily="18" charset="0"/>
                <a:cs typeface="Times New Roman" pitchFamily="18" charset="0"/>
              </a:rPr>
              <a:t>), гидросфера (су), литосфера (</a:t>
            </a:r>
            <a:r>
              <a:rPr lang="ru-RU" sz="2800" dirty="0" err="1" smtClean="0">
                <a:latin typeface="Times New Roman" pitchFamily="18" charset="0"/>
                <a:cs typeface="Times New Roman" pitchFamily="18" charset="0"/>
              </a:rPr>
              <a:t>қатты</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қабаттар</a:t>
            </a:r>
            <a:r>
              <a:rPr lang="ru-RU" sz="2800" dirty="0" smtClean="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34818" name="Picture 2" descr="http://o-planete.ru/wp-content/uploads/2012/11/%D0%90%D1%82%D0%BC%D0%BE%D1%81%D1%84%D0%B5%D1%80%D0%B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214282" y="285728"/>
            <a:ext cx="8715436" cy="4524315"/>
          </a:xfrm>
          <a:prstGeom prst="rect">
            <a:avLst/>
          </a:prstGeom>
        </p:spPr>
        <p:txBody>
          <a:bodyPr wrap="square">
            <a:spAutoFit/>
          </a:bodyPr>
          <a:lstStyle/>
          <a:p>
            <a:pPr algn="just"/>
            <a:r>
              <a:rPr lang="ru-RU" sz="2400" b="1" i="1" dirty="0" smtClean="0">
                <a:latin typeface="Times New Roman" pitchFamily="18" charset="0"/>
                <a:cs typeface="Times New Roman" pitchFamily="18" charset="0"/>
              </a:rPr>
              <a:t>      Атмосфера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жер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шарын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түгелден орап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тұрады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Ол</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гректің </a:t>
            </a:r>
            <a:r>
              <a:rPr lang="ru-RU" sz="2400" dirty="0" smtClean="0">
                <a:latin typeface="Times New Roman" pitchFamily="18" charset="0"/>
                <a:cs typeface="Times New Roman" pitchFamily="18" charset="0"/>
              </a:rPr>
              <a:t>«</a:t>
            </a:r>
            <a:r>
              <a:rPr lang="ru-RU" sz="2400" dirty="0" err="1" smtClean="0">
                <a:latin typeface="Times New Roman" pitchFamily="18" charset="0"/>
                <a:cs typeface="Times New Roman" pitchFamily="18" charset="0"/>
              </a:rPr>
              <a:t>atmos</a:t>
            </a:r>
            <a:r>
              <a:rPr lang="ru-RU" sz="2400" dirty="0" smtClean="0">
                <a:latin typeface="Times New Roman" pitchFamily="18" charset="0"/>
                <a:cs typeface="Times New Roman" pitchFamily="18" charset="0"/>
              </a:rPr>
              <a:t>» - </a:t>
            </a:r>
            <a:r>
              <a:rPr lang="ru-RU" sz="2400" dirty="0" err="1" smtClean="0">
                <a:latin typeface="Times New Roman" pitchFamily="18" charset="0"/>
                <a:cs typeface="Times New Roman" pitchFamily="18" charset="0"/>
              </a:rPr>
              <a:t>бу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sphairi</a:t>
            </a:r>
            <a:r>
              <a:rPr lang="ru-RU" sz="2400" dirty="0" smtClean="0">
                <a:latin typeface="Times New Roman" pitchFamily="18" charset="0"/>
                <a:cs typeface="Times New Roman" pitchFamily="18" charset="0"/>
              </a:rPr>
              <a:t>» (сфера) </a:t>
            </a:r>
            <a:r>
              <a:rPr lang="ru-RU" sz="2400" dirty="0" err="1" smtClean="0">
                <a:latin typeface="Times New Roman" pitchFamily="18" charset="0"/>
                <a:cs typeface="Times New Roman" pitchFamily="18" charset="0"/>
              </a:rPr>
              <a:t>сөзінен шыққан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Оның қалыңдығы </a:t>
            </a:r>
            <a:r>
              <a:rPr lang="ru-RU" sz="2400" dirty="0" smtClean="0">
                <a:latin typeface="Times New Roman" pitchFamily="18" charset="0"/>
                <a:cs typeface="Times New Roman" pitchFamily="18" charset="0"/>
              </a:rPr>
              <a:t>100 </a:t>
            </a:r>
            <a:r>
              <a:rPr lang="ru-RU" sz="2400" dirty="0" err="1" smtClean="0">
                <a:latin typeface="Times New Roman" pitchFamily="18" charset="0"/>
                <a:cs typeface="Times New Roman" pitchFamily="18" charset="0"/>
              </a:rPr>
              <a:t>км-ге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дейін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жетеді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Атмосфераның негізгі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құрамында оттегі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яғни  </a:t>
            </a:r>
            <a:r>
              <a:rPr lang="ru-RU" sz="2400" dirty="0" smtClean="0">
                <a:latin typeface="Times New Roman" pitchFamily="18" charset="0"/>
                <a:cs typeface="Times New Roman" pitchFamily="18" charset="0"/>
              </a:rPr>
              <a:t>тонна аргон 1,28 %, азот 75,50%, </a:t>
            </a:r>
            <a:r>
              <a:rPr lang="ru-RU" sz="2400" dirty="0" err="1" smtClean="0">
                <a:latin typeface="Times New Roman" pitchFamily="18" charset="0"/>
                <a:cs typeface="Times New Roman" pitchFamily="18" charset="0"/>
              </a:rPr>
              <a:t>яғни  </a:t>
            </a:r>
            <a:r>
              <a:rPr lang="ru-RU" sz="2400" dirty="0" smtClean="0">
                <a:latin typeface="Times New Roman" pitchFamily="18" charset="0"/>
                <a:cs typeface="Times New Roman" pitchFamily="18" charset="0"/>
              </a:rPr>
              <a:t>тонна </a:t>
            </a:r>
            <a:r>
              <a:rPr lang="ru-RU" sz="2400" dirty="0" err="1" smtClean="0">
                <a:latin typeface="Times New Roman" pitchFamily="18" charset="0"/>
                <a:cs typeface="Times New Roman" pitchFamily="18" charset="0"/>
              </a:rPr>
              <a:t>басқадай газдар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кездеседі</a:t>
            </a:r>
            <a:r>
              <a:rPr lang="ru-RU" sz="2400" dirty="0" smtClean="0">
                <a:latin typeface="Times New Roman" pitchFamily="18" charset="0"/>
                <a:cs typeface="Times New Roman" pitchFamily="18" charset="0"/>
              </a:rPr>
              <a:t>. </a:t>
            </a:r>
          </a:p>
          <a:p>
            <a:pPr algn="just"/>
            <a:r>
              <a:rPr lang="ru-RU" sz="2400" dirty="0" smtClean="0">
                <a:latin typeface="Times New Roman" pitchFamily="18" charset="0"/>
                <a:cs typeface="Times New Roman" pitchFamily="18" charset="0"/>
              </a:rPr>
              <a:t>     Атмосфера </a:t>
            </a:r>
            <a:r>
              <a:rPr lang="ru-RU" sz="2400" dirty="0" err="1" smtClean="0">
                <a:latin typeface="Times New Roman" pitchFamily="18" charset="0"/>
                <a:cs typeface="Times New Roman" pitchFamily="18" charset="0"/>
              </a:rPr>
              <a:t>негізінен</a:t>
            </a:r>
            <a:r>
              <a:rPr lang="ru-RU" sz="2400" dirty="0" smtClean="0">
                <a:latin typeface="Times New Roman" pitchFamily="18" charset="0"/>
                <a:cs typeface="Times New Roman" pitchFamily="18" charset="0"/>
              </a:rPr>
              <a:t> – </a:t>
            </a:r>
            <a:r>
              <a:rPr lang="ru-RU" sz="2400" b="1" dirty="0" smtClean="0">
                <a:latin typeface="Times New Roman" pitchFamily="18" charset="0"/>
                <a:cs typeface="Times New Roman" pitchFamily="18" charset="0"/>
              </a:rPr>
              <a:t>тропосфера</a:t>
            </a:r>
            <a:r>
              <a:rPr lang="ru-RU" sz="2400"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стротосфера</a:t>
            </a:r>
            <a:r>
              <a:rPr lang="ru-RU" sz="2400" b="1"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және</a:t>
            </a:r>
            <a:r>
              <a:rPr lang="ru-RU" sz="2400" b="1" dirty="0" err="1" smtClean="0">
                <a:latin typeface="Times New Roman" pitchFamily="18" charset="0"/>
                <a:cs typeface="Times New Roman" pitchFamily="18" charset="0"/>
              </a:rPr>
              <a:t> иопосфера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қабаттары болып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үшке бөлінеді.</a:t>
            </a:r>
            <a:r>
              <a:rPr lang="ru-RU" sz="24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Тропосфера</a:t>
            </a:r>
            <a:r>
              <a:rPr lang="ru-RU" sz="2400" dirty="0" smtClean="0">
                <a:latin typeface="Times New Roman" pitchFamily="18" charset="0"/>
                <a:cs typeface="Times New Roman" pitchFamily="18" charset="0"/>
              </a:rPr>
              <a:t> – </a:t>
            </a:r>
            <a:r>
              <a:rPr lang="ru-RU" sz="2400" dirty="0" err="1" smtClean="0">
                <a:latin typeface="Times New Roman" pitchFamily="18" charset="0"/>
                <a:cs typeface="Times New Roman" pitchFamily="18" charset="0"/>
              </a:rPr>
              <a:t>грекше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tropos</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тропос</a:t>
            </a:r>
            <a:r>
              <a:rPr lang="ru-RU" sz="2400" dirty="0" smtClean="0">
                <a:latin typeface="Times New Roman" pitchFamily="18" charset="0"/>
                <a:cs typeface="Times New Roman" pitchFamily="18" charset="0"/>
              </a:rPr>
              <a:t>) – </a:t>
            </a:r>
            <a:r>
              <a:rPr lang="ru-RU" sz="2400" dirty="0" err="1" smtClean="0">
                <a:latin typeface="Times New Roman" pitchFamily="18" charset="0"/>
                <a:cs typeface="Times New Roman" pitchFamily="18" charset="0"/>
              </a:rPr>
              <a:t>бұрылысы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sphaira</a:t>
            </a:r>
            <a:r>
              <a:rPr lang="ru-RU" sz="2400" dirty="0" smtClean="0">
                <a:latin typeface="Times New Roman" pitchFamily="18" charset="0"/>
                <a:cs typeface="Times New Roman" pitchFamily="18" charset="0"/>
              </a:rPr>
              <a:t>» (сфера) – шар. </a:t>
            </a:r>
            <a:r>
              <a:rPr lang="ru-RU" sz="2400" dirty="0" err="1" smtClean="0">
                <a:latin typeface="Times New Roman" pitchFamily="18" charset="0"/>
                <a:cs typeface="Times New Roman" pitchFamily="18" charset="0"/>
              </a:rPr>
              <a:t>Өзгермелі қабат деген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мағына береді</a:t>
            </a:r>
            <a:r>
              <a:rPr lang="ru-RU" sz="2400"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Стротосфера</a:t>
            </a:r>
            <a:r>
              <a:rPr lang="ru-RU" sz="2400" dirty="0" smtClean="0">
                <a:latin typeface="Times New Roman" pitchFamily="18" charset="0"/>
                <a:cs typeface="Times New Roman" pitchFamily="18" charset="0"/>
              </a:rPr>
              <a:t> – </a:t>
            </a:r>
            <a:r>
              <a:rPr lang="ru-RU" sz="2400" dirty="0" err="1" smtClean="0">
                <a:latin typeface="Times New Roman" pitchFamily="18" charset="0"/>
                <a:cs typeface="Times New Roman" pitchFamily="18" charset="0"/>
              </a:rPr>
              <a:t>латынша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stratum</a:t>
            </a:r>
            <a:r>
              <a:rPr lang="ru-RU" sz="2400" dirty="0" smtClean="0">
                <a:latin typeface="Times New Roman" pitchFamily="18" charset="0"/>
                <a:cs typeface="Times New Roman" pitchFamily="18" charset="0"/>
              </a:rPr>
              <a:t>» - </a:t>
            </a:r>
            <a:r>
              <a:rPr lang="ru-RU" sz="2400" dirty="0" err="1" smtClean="0">
                <a:latin typeface="Times New Roman" pitchFamily="18" charset="0"/>
                <a:cs typeface="Times New Roman" pitchFamily="18" charset="0"/>
              </a:rPr>
              <a:t>төсем, тағы сондай</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сияқты теңіз деңгейінен </a:t>
            </a:r>
            <a:r>
              <a:rPr lang="ru-RU" sz="2400" dirty="0" smtClean="0">
                <a:latin typeface="Times New Roman" pitchFamily="18" charset="0"/>
                <a:cs typeface="Times New Roman" pitchFamily="18" charset="0"/>
              </a:rPr>
              <a:t>9-11 км </a:t>
            </a:r>
            <a:r>
              <a:rPr lang="ru-RU" sz="2400" dirty="0" err="1" smtClean="0">
                <a:latin typeface="Times New Roman" pitchFamily="18" charset="0"/>
                <a:cs typeface="Times New Roman" pitchFamily="18" charset="0"/>
              </a:rPr>
              <a:t>жоғары жататын</a:t>
            </a:r>
            <a:r>
              <a:rPr lang="ru-RU" sz="2400" dirty="0" smtClean="0">
                <a:latin typeface="Times New Roman" pitchFamily="18" charset="0"/>
                <a:cs typeface="Times New Roman" pitchFamily="18" charset="0"/>
              </a:rPr>
              <a:t> атмосфера </a:t>
            </a:r>
            <a:r>
              <a:rPr lang="ru-RU" sz="2400" dirty="0" err="1" smtClean="0">
                <a:latin typeface="Times New Roman" pitchFamily="18" charset="0"/>
                <a:cs typeface="Times New Roman" pitchFamily="18" charset="0"/>
              </a:rPr>
              <a:t>қабаты</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Иопосфера</a:t>
            </a:r>
            <a:r>
              <a:rPr lang="ru-RU" sz="2400" b="1"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гректің </a:t>
            </a:r>
            <a:r>
              <a:rPr lang="ru-RU" sz="2400" dirty="0" smtClean="0">
                <a:latin typeface="Times New Roman" pitchFamily="18" charset="0"/>
                <a:cs typeface="Times New Roman" pitchFamily="18" charset="0"/>
              </a:rPr>
              <a:t>«</a:t>
            </a:r>
            <a:r>
              <a:rPr lang="ru-RU" sz="2400" dirty="0" err="1" smtClean="0">
                <a:latin typeface="Times New Roman" pitchFamily="18" charset="0"/>
                <a:cs typeface="Times New Roman" pitchFamily="18" charset="0"/>
              </a:rPr>
              <a:t>ion</a:t>
            </a:r>
            <a:r>
              <a:rPr lang="ru-RU" sz="2400" dirty="0" smtClean="0">
                <a:latin typeface="Times New Roman" pitchFamily="18" charset="0"/>
                <a:cs typeface="Times New Roman" pitchFamily="18" charset="0"/>
              </a:rPr>
              <a:t>» - </a:t>
            </a:r>
            <a:r>
              <a:rPr lang="ru-RU" sz="2400" dirty="0" err="1" smtClean="0">
                <a:latin typeface="Times New Roman" pitchFamily="18" charset="0"/>
                <a:cs typeface="Times New Roman" pitchFamily="18" charset="0"/>
              </a:rPr>
              <a:t>қозғалғыш қабат деген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сөзінен алынған</a:t>
            </a:r>
            <a:endParaRPr lang="ru-RU" sz="24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endParaRPr lang="ru-RU"/>
          </a:p>
        </p:txBody>
      </p:sp>
      <p:pic>
        <p:nvPicPr>
          <p:cNvPr id="35842" name="Picture 2" descr="http://pochemuha.ru/wp-content/uploads/2011/04/krugovorot-vodi-v-prirode.jpg"/>
          <p:cNvPicPr>
            <a:picLocks noChangeAspect="1" noChangeArrowheads="1"/>
          </p:cNvPicPr>
          <p:nvPr/>
        </p:nvPicPr>
        <p:blipFill>
          <a:blip r:embed="rId2" cstate="print"/>
          <a:srcRect/>
          <a:stretch>
            <a:fillRect/>
          </a:stretch>
        </p:blipFill>
        <p:spPr bwMode="auto">
          <a:xfrm>
            <a:off x="0" y="1628800"/>
            <a:ext cx="9144000" cy="5229200"/>
          </a:xfrm>
          <a:prstGeom prst="rect">
            <a:avLst/>
          </a:prstGeom>
          <a:noFill/>
        </p:spPr>
      </p:pic>
      <p:sp>
        <p:nvSpPr>
          <p:cNvPr id="5" name="Прямоугольник 4"/>
          <p:cNvSpPr/>
          <p:nvPr/>
        </p:nvSpPr>
        <p:spPr>
          <a:xfrm>
            <a:off x="0" y="0"/>
            <a:ext cx="8172400" cy="1569660"/>
          </a:xfrm>
          <a:prstGeom prst="rect">
            <a:avLst/>
          </a:prstGeom>
        </p:spPr>
        <p:txBody>
          <a:bodyPr wrap="square">
            <a:spAutoFit/>
          </a:bodyPr>
          <a:lstStyle/>
          <a:p>
            <a:pPr algn="just"/>
            <a:r>
              <a:rPr lang="ru-RU" sz="2400" dirty="0" smtClean="0">
                <a:latin typeface="Times New Roman" pitchFamily="18" charset="0"/>
                <a:cs typeface="Times New Roman" pitchFamily="18" charset="0"/>
              </a:rPr>
              <a:t>Гидросфера – </a:t>
            </a:r>
            <a:r>
              <a:rPr lang="ru-RU" sz="2400" dirty="0" err="1" smtClean="0">
                <a:latin typeface="Times New Roman" pitchFamily="18" charset="0"/>
                <a:cs typeface="Times New Roman" pitchFamily="18" charset="0"/>
              </a:rPr>
              <a:t>табиғи </a:t>
            </a:r>
            <a:r>
              <a:rPr lang="ru-RU" sz="2400" dirty="0" smtClean="0">
                <a:latin typeface="Times New Roman" pitchFamily="18" charset="0"/>
                <a:cs typeface="Times New Roman" pitchFamily="18" charset="0"/>
              </a:rPr>
              <a:t>су </a:t>
            </a:r>
            <a:r>
              <a:rPr lang="ru-RU" sz="2400" dirty="0" err="1" smtClean="0">
                <a:latin typeface="Times New Roman" pitchFamily="18" charset="0"/>
                <a:cs typeface="Times New Roman" pitchFamily="18" charset="0"/>
              </a:rPr>
              <a:t>қоймаларынан </a:t>
            </a:r>
            <a:r>
              <a:rPr lang="ru-RU" sz="2400" dirty="0" smtClean="0">
                <a:latin typeface="Times New Roman" pitchFamily="18" charset="0"/>
                <a:cs typeface="Times New Roman" pitchFamily="18" charset="0"/>
              </a:rPr>
              <a:t>(</a:t>
            </a:r>
            <a:r>
              <a:rPr lang="ru-RU" sz="2400" dirty="0" err="1" smtClean="0">
                <a:latin typeface="Times New Roman" pitchFamily="18" charset="0"/>
                <a:cs typeface="Times New Roman" pitchFamily="18" charset="0"/>
              </a:rPr>
              <a:t>мұхиттардан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теңіздерден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көлдерден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өзендерден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құралады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Бұл құрлықтың </a:t>
            </a:r>
            <a:r>
              <a:rPr lang="ru-RU" sz="2400" dirty="0" smtClean="0">
                <a:latin typeface="Times New Roman" pitchFamily="18" charset="0"/>
                <a:cs typeface="Times New Roman" pitchFamily="18" charset="0"/>
              </a:rPr>
              <a:t>70 % </a:t>
            </a:r>
            <a:r>
              <a:rPr lang="ru-RU" sz="2400" dirty="0" err="1" smtClean="0">
                <a:latin typeface="Times New Roman" pitchFamily="18" charset="0"/>
                <a:cs typeface="Times New Roman" pitchFamily="18" charset="0"/>
              </a:rPr>
              <a:t>алып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жатыр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Гидросфераның көлемі </a:t>
            </a:r>
            <a:r>
              <a:rPr lang="ru-RU" sz="2400" dirty="0" smtClean="0">
                <a:latin typeface="Times New Roman" pitchFamily="18" charset="0"/>
                <a:cs typeface="Times New Roman" pitchFamily="18" charset="0"/>
              </a:rPr>
              <a:t>400 </a:t>
            </a:r>
            <a:r>
              <a:rPr lang="ru-RU" sz="2400" dirty="0" err="1" smtClean="0">
                <a:latin typeface="Times New Roman" pitchFamily="18" charset="0"/>
                <a:cs typeface="Times New Roman" pitchFamily="18" charset="0"/>
              </a:rPr>
              <a:t>млн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шаршы</a:t>
            </a:r>
            <a:r>
              <a:rPr lang="ru-RU" sz="2400" dirty="0" smtClean="0">
                <a:latin typeface="Times New Roman" pitchFamily="18" charset="0"/>
                <a:cs typeface="Times New Roman" pitchFamily="18" charset="0"/>
              </a:rPr>
              <a:t> км. </a:t>
            </a:r>
            <a:endParaRPr lang="ru-RU" sz="24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img0.liveinternet.ru/images/attach/c/4/123/234/123234000_79314440_large_2011_01_0115_22_59lmh1.jpg"/>
          <p:cNvPicPr>
            <a:picLocks noChangeAspect="1" noChangeArrowheads="1"/>
          </p:cNvPicPr>
          <p:nvPr/>
        </p:nvPicPr>
        <p:blipFill>
          <a:blip r:embed="rId2" cstate="print"/>
          <a:srcRect/>
          <a:stretch>
            <a:fillRect/>
          </a:stretch>
        </p:blipFill>
        <p:spPr bwMode="auto">
          <a:xfrm>
            <a:off x="0" y="1772816"/>
            <a:ext cx="9144000" cy="5085184"/>
          </a:xfrm>
          <a:prstGeom prst="rect">
            <a:avLst/>
          </a:prstGeom>
          <a:noFill/>
        </p:spPr>
      </p:pic>
      <p:sp>
        <p:nvSpPr>
          <p:cNvPr id="6" name="Прямоугольник 5"/>
          <p:cNvSpPr/>
          <p:nvPr/>
        </p:nvSpPr>
        <p:spPr>
          <a:xfrm>
            <a:off x="0" y="188640"/>
            <a:ext cx="8028384" cy="1569660"/>
          </a:xfrm>
          <a:prstGeom prst="rect">
            <a:avLst/>
          </a:prstGeom>
        </p:spPr>
        <p:txBody>
          <a:bodyPr wrap="square">
            <a:spAutoFit/>
          </a:bodyPr>
          <a:lstStyle/>
          <a:p>
            <a:pPr lvl="0" algn="just"/>
            <a:r>
              <a:rPr lang="ru-RU" sz="2400" b="1" i="1" dirty="0" smtClean="0">
                <a:latin typeface="Times New Roman" pitchFamily="18" charset="0"/>
                <a:cs typeface="Times New Roman" pitchFamily="18" charset="0"/>
              </a:rPr>
              <a:t>Литосфера – </a:t>
            </a:r>
            <a:r>
              <a:rPr lang="ru-RU" sz="2400" dirty="0" err="1" smtClean="0">
                <a:latin typeface="Times New Roman" pitchFamily="18" charset="0"/>
                <a:cs typeface="Times New Roman" pitchFamily="18" charset="0"/>
              </a:rPr>
              <a:t>жердің қатты қабаты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Ол</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екі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қабаттан құралған.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Үстіңгі қабаты граниттен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оның қалыңдығы </a:t>
            </a:r>
            <a:r>
              <a:rPr lang="ru-RU" sz="2400" dirty="0" smtClean="0">
                <a:latin typeface="Times New Roman" pitchFamily="18" charset="0"/>
                <a:cs typeface="Times New Roman" pitchFamily="18" charset="0"/>
              </a:rPr>
              <a:t>10 </a:t>
            </a:r>
            <a:r>
              <a:rPr lang="ru-RU" sz="2400" dirty="0" err="1" smtClean="0">
                <a:latin typeface="Times New Roman" pitchFamily="18" charset="0"/>
                <a:cs typeface="Times New Roman" pitchFamily="18" charset="0"/>
              </a:rPr>
              <a:t>км-ден</a:t>
            </a:r>
            <a:r>
              <a:rPr lang="ru-RU" sz="2400" dirty="0" smtClean="0">
                <a:latin typeface="Times New Roman" pitchFamily="18" charset="0"/>
                <a:cs typeface="Times New Roman" pitchFamily="18" charset="0"/>
              </a:rPr>
              <a:t> 40 </a:t>
            </a:r>
            <a:r>
              <a:rPr lang="ru-RU" sz="2400" dirty="0" err="1" smtClean="0">
                <a:latin typeface="Times New Roman" pitchFamily="18" charset="0"/>
                <a:cs typeface="Times New Roman" pitchFamily="18" charset="0"/>
              </a:rPr>
              <a:t>км-ге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дейін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жетеді</a:t>
            </a:r>
            <a:r>
              <a:rPr lang="ru-RU" sz="2400" dirty="0" smtClean="0">
                <a:latin typeface="Times New Roman" pitchFamily="18" charset="0"/>
                <a:cs typeface="Times New Roman" pitchFamily="18" charset="0"/>
              </a:rPr>
              <a:t>. Ал </a:t>
            </a:r>
            <a:r>
              <a:rPr lang="ru-RU" sz="2400" dirty="0" err="1" smtClean="0">
                <a:latin typeface="Times New Roman" pitchFamily="18" charset="0"/>
                <a:cs typeface="Times New Roman" pitchFamily="18" charset="0"/>
              </a:rPr>
              <a:t>астыңғысы базольттан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тұрады</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gnostika.ru/Data/Sites/2/media/blog/biosfera.jpg"/>
          <p:cNvPicPr>
            <a:picLocks noChangeAspect="1" noChangeArrowheads="1"/>
          </p:cNvPicPr>
          <p:nvPr/>
        </p:nvPicPr>
        <p:blipFill>
          <a:blip r:embed="rId2" cstate="print"/>
          <a:srcRect/>
          <a:stretch>
            <a:fillRect/>
          </a:stretch>
        </p:blipFill>
        <p:spPr bwMode="auto">
          <a:xfrm>
            <a:off x="0" y="2996951"/>
            <a:ext cx="9144000" cy="3861049"/>
          </a:xfrm>
          <a:prstGeom prst="rect">
            <a:avLst/>
          </a:prstGeom>
          <a:noFill/>
        </p:spPr>
      </p:pic>
      <p:sp>
        <p:nvSpPr>
          <p:cNvPr id="5" name="Прямоугольник 4"/>
          <p:cNvSpPr/>
          <p:nvPr/>
        </p:nvSpPr>
        <p:spPr>
          <a:xfrm>
            <a:off x="0" y="0"/>
            <a:ext cx="8143900" cy="3046988"/>
          </a:xfrm>
          <a:prstGeom prst="rect">
            <a:avLst/>
          </a:prstGeom>
        </p:spPr>
        <p:txBody>
          <a:bodyPr wrap="square">
            <a:spAutoFit/>
          </a:bodyPr>
          <a:lstStyle/>
          <a:p>
            <a:pPr algn="just"/>
            <a:r>
              <a:rPr lang="ru-RU" dirty="0" smtClean="0"/>
              <a:t> </a:t>
            </a:r>
            <a:r>
              <a:rPr lang="ru-RU" sz="2400" dirty="0" err="1" smtClean="0">
                <a:latin typeface="Times New Roman" pitchFamily="18" charset="0"/>
                <a:cs typeface="Times New Roman" pitchFamily="18" charset="0"/>
              </a:rPr>
              <a:t>Жоғарыда айтылғандай минералды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қабаттардан басқа, жерді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ерекше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тағы 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қабат </a:t>
            </a:r>
            <a:r>
              <a:rPr lang="ru-RU" sz="2400" dirty="0" smtClean="0">
                <a:latin typeface="Times New Roman" pitchFamily="18" charset="0"/>
                <a:cs typeface="Times New Roman" pitchFamily="18" charset="0"/>
              </a:rPr>
              <a:t>– </a:t>
            </a:r>
            <a:r>
              <a:rPr lang="ru-RU" sz="2400" b="1" i="1" dirty="0" smtClean="0">
                <a:latin typeface="Times New Roman" pitchFamily="18" charset="0"/>
                <a:cs typeface="Times New Roman" pitchFamily="18" charset="0"/>
              </a:rPr>
              <a:t>биосфера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қоршап тұрады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Ол</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тірі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органимдер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тараған аймақтардың бәрін қамтиды.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Биосфераның пайда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болуымен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бірге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жер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бетінде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тірі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организмдер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өсіп-өніп, сыртқы қоршаған ортаның эволюциялық дамуына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сәйкес қалыптасады.</a:t>
            </a:r>
            <a:r>
              <a:rPr lang="ru-RU" sz="2400" dirty="0" smtClean="0">
                <a:latin typeface="Times New Roman" pitchFamily="18" charset="0"/>
                <a:cs typeface="Times New Roman" pitchFamily="18" charset="0"/>
              </a:rPr>
              <a:t> </a:t>
            </a:r>
            <a:r>
              <a:rPr lang="ru-RU" sz="2400" b="1" i="1" dirty="0" smtClean="0">
                <a:latin typeface="Times New Roman" pitchFamily="18" charset="0"/>
                <a:cs typeface="Times New Roman" pitchFamily="18" charset="0"/>
              </a:rPr>
              <a:t>Биосфера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теңіз деңгейінен бастап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жоталарының шыңдарына дейін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бүкіл құрғақ жерді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алып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жатыр</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2.bp.blogspot.com/-m9d81hJB5Hg/UVbJ4hFWO9I/AAAAAAAAACo/pL1qi4mwizQ/s320/image004.jpg"/>
          <p:cNvPicPr>
            <a:picLocks noChangeAspect="1" noChangeArrowheads="1"/>
          </p:cNvPicPr>
          <p:nvPr/>
        </p:nvPicPr>
        <p:blipFill>
          <a:blip r:embed="rId2" cstate="print"/>
          <a:srcRect/>
          <a:stretch>
            <a:fillRect/>
          </a:stretch>
        </p:blipFill>
        <p:spPr bwMode="auto">
          <a:xfrm rot="21008360">
            <a:off x="58718" y="2934038"/>
            <a:ext cx="4429124" cy="3571090"/>
          </a:xfrm>
          <a:prstGeom prst="rect">
            <a:avLst/>
          </a:prstGeom>
          <a:noFill/>
        </p:spPr>
      </p:pic>
      <p:pic>
        <p:nvPicPr>
          <p:cNvPr id="2052" name="Picture 4" descr="http://900igr.net/datai/geografija/Veschestvo-biosfery/0004-002-Biosfera.jpg"/>
          <p:cNvPicPr>
            <a:picLocks noChangeAspect="1" noChangeArrowheads="1"/>
          </p:cNvPicPr>
          <p:nvPr/>
        </p:nvPicPr>
        <p:blipFill>
          <a:blip r:embed="rId3" cstate="print"/>
          <a:srcRect/>
          <a:stretch>
            <a:fillRect/>
          </a:stretch>
        </p:blipFill>
        <p:spPr bwMode="auto">
          <a:xfrm rot="20909031">
            <a:off x="4097347" y="2970523"/>
            <a:ext cx="5076507" cy="3629095"/>
          </a:xfrm>
          <a:prstGeom prst="rect">
            <a:avLst/>
          </a:prstGeom>
          <a:noFill/>
        </p:spPr>
      </p:pic>
      <p:sp>
        <p:nvSpPr>
          <p:cNvPr id="7" name="Прямоугольник 6"/>
          <p:cNvSpPr/>
          <p:nvPr/>
        </p:nvSpPr>
        <p:spPr>
          <a:xfrm>
            <a:off x="285720" y="0"/>
            <a:ext cx="7929618" cy="2862322"/>
          </a:xfrm>
          <a:prstGeom prst="rect">
            <a:avLst/>
          </a:prstGeom>
        </p:spPr>
        <p:txBody>
          <a:bodyPr wrap="square">
            <a:spAutoFit/>
          </a:bodyPr>
          <a:lstStyle/>
          <a:p>
            <a:pPr algn="just"/>
            <a:r>
              <a:rPr lang="kk-KZ" sz="2000" dirty="0" smtClean="0">
                <a:latin typeface="Times New Roman" pitchFamily="18" charset="0"/>
                <a:cs typeface="Times New Roman" pitchFamily="18" charset="0"/>
              </a:rPr>
              <a:t>Биосфераның ең бірінші заманы Архей деп аталады. Бұл кезде биосфера қандай жағдайда дамығаны және қандай тірі организмдер болғаны туралы ешқандай деректер жоқ. Протерозой эрасы – биосфераның екінші дәуірі боп есептеледі. Бұл заман 700 млн жыл бойына созылған. Протерозойда тірі организмнің қарапайым түрлері тіршілік еткен. Олардың сол дәуірд тасқа жабысқан қалдықтары әртүрлі тау жыныстарынан қазіргі кезде де байқалады. Биосфераның Палеозой эрасы немесе ертедегі тіршілік кезеңі. Бұл дәуір шамамен алғанда бұдан 570 млн жыл бұрын басталып, 300 млн жылға созылған. </a:t>
            </a:r>
            <a:endParaRPr lang="ru-RU" sz="20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5058" name="Picture 2" descr="http://img0.liveinternet.ru/images/attach/c/2/71/713/71713501_5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285720" y="3857628"/>
            <a:ext cx="8572560" cy="2862322"/>
          </a:xfrm>
          <a:prstGeom prst="rect">
            <a:avLst/>
          </a:prstGeom>
        </p:spPr>
        <p:txBody>
          <a:bodyPr wrap="square">
            <a:spAutoFit/>
          </a:bodyPr>
          <a:lstStyle/>
          <a:p>
            <a:pPr algn="just"/>
            <a:r>
              <a:rPr lang="kk-KZ" sz="2000" dirty="0" smtClean="0">
                <a:solidFill>
                  <a:schemeClr val="bg1"/>
                </a:solidFill>
                <a:latin typeface="Times New Roman" pitchFamily="18" charset="0"/>
                <a:cs typeface="Times New Roman" pitchFamily="18" charset="0"/>
              </a:rPr>
              <a:t>    Мезозой эрасы немесе орта тіршілік кезеңі бұдан 135 млн жыл бұрын басталып, 115 млн жылдан астам уақытқа дейін созылған. Үш дәуірге бөледі: триас, юра, бор. Триаста тау құрылу процестері баяуланды. Бұл эраның құрлық өсімдіктері біркелкі болды. Юра дәуірі жылы болды. Теңіз жағалауларындағы ормандарда папоротник, қырықбуындылар,жалаңаш тұқымдылар – гинасомер, қылқан жапырақтылар қаулап өсіп, дами түсті. Мезозой эрасындағы, әсіресе соңғы кезінде – бор дәуіоінде, қазіргі флора қалыптасыдан бұрын, жер бетіндегі органикалық тіршілікке үлкен өзгеріс енді. Осы кезде теңіз сулары азайып, құрғақ жерлер көбейе бастады.</a:t>
            </a:r>
            <a:endParaRPr lang="ru-RU" sz="2000" dirty="0">
              <a:solidFill>
                <a:schemeClr val="bg1"/>
              </a:solidFill>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iprim.ru/images/news/51140.jpg"/>
          <p:cNvPicPr>
            <a:picLocks noChangeAspect="1" noChangeArrowheads="1"/>
          </p:cNvPicPr>
          <p:nvPr/>
        </p:nvPicPr>
        <p:blipFill>
          <a:blip r:embed="rId2"/>
          <a:srcRect/>
          <a:stretch>
            <a:fillRect/>
          </a:stretch>
        </p:blipFill>
        <p:spPr bwMode="auto">
          <a:xfrm>
            <a:off x="155575" y="-136525"/>
            <a:ext cx="9525" cy="9525"/>
          </a:xfrm>
          <a:prstGeom prst="rect">
            <a:avLst/>
          </a:prstGeom>
          <a:noFill/>
        </p:spPr>
      </p:pic>
      <p:pic>
        <p:nvPicPr>
          <p:cNvPr id="46084" name="Picture 4" descr="http://www.iprim.ru/images/news/51140.jpg"/>
          <p:cNvPicPr>
            <a:picLocks noChangeAspect="1" noChangeArrowheads="1"/>
          </p:cNvPicPr>
          <p:nvPr/>
        </p:nvPicPr>
        <p:blipFill>
          <a:blip r:embed="rId2"/>
          <a:srcRect/>
          <a:stretch>
            <a:fillRect/>
          </a:stretch>
        </p:blipFill>
        <p:spPr bwMode="auto">
          <a:xfrm>
            <a:off x="155575" y="-136525"/>
            <a:ext cx="9525" cy="9525"/>
          </a:xfrm>
          <a:prstGeom prst="rect">
            <a:avLst/>
          </a:prstGeom>
          <a:noFill/>
        </p:spPr>
      </p:pic>
      <p:sp>
        <p:nvSpPr>
          <p:cNvPr id="8" name="Прямоугольник 7"/>
          <p:cNvSpPr/>
          <p:nvPr/>
        </p:nvSpPr>
        <p:spPr>
          <a:xfrm>
            <a:off x="4427984" y="332656"/>
            <a:ext cx="3428992" cy="5632311"/>
          </a:xfrm>
          <a:prstGeom prst="rect">
            <a:avLst/>
          </a:prstGeom>
        </p:spPr>
        <p:txBody>
          <a:bodyPr wrap="square">
            <a:spAutoFit/>
          </a:bodyPr>
          <a:lstStyle/>
          <a:p>
            <a:pPr algn="just"/>
            <a:r>
              <a:rPr lang="kk-KZ" sz="2000" dirty="0" smtClean="0">
                <a:latin typeface="Times New Roman" pitchFamily="18" charset="0"/>
                <a:cs typeface="Times New Roman" pitchFamily="18" charset="0"/>
              </a:rPr>
              <a:t>Бор дәуірінің аяғында Шығыс Азия мен Америкадағы Анд аймақтары жоғары көтеріле түсті. Бор дәуірінде климат кенет өзгеріп кеткен. Профессор М.И. Голенкин бұл өзгеріс жерге түсетін күн сәулесінің интенсивті болуымен байланысты деп жорамалдайды. Ауа райының бір мезгілде кенет өзгеруі өсімдіктер эволюциясында жаңа ароморфоз пайда болуына себеп болды. Бұларда көптеген жаңа прогрессивті белгілер жетіле түсті</a:t>
            </a:r>
            <a:r>
              <a:rPr lang="kk-KZ" dirty="0" smtClean="0"/>
              <a:t>. </a:t>
            </a:r>
            <a:endParaRPr lang="ru-RU" dirty="0"/>
          </a:p>
        </p:txBody>
      </p:sp>
      <p:pic>
        <p:nvPicPr>
          <p:cNvPr id="46090" name="Picture 10" descr="http://spacecollective.org/userdata/beIPC83n/1221255247/global_IP_feedback.jpg"/>
          <p:cNvPicPr>
            <a:picLocks noChangeAspect="1" noChangeArrowheads="1"/>
          </p:cNvPicPr>
          <p:nvPr/>
        </p:nvPicPr>
        <p:blipFill>
          <a:blip r:embed="rId3" cstate="print"/>
          <a:srcRect/>
          <a:stretch>
            <a:fillRect/>
          </a:stretch>
        </p:blipFill>
        <p:spPr bwMode="auto">
          <a:xfrm>
            <a:off x="0" y="0"/>
            <a:ext cx="4211960" cy="6858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biosphere-corp.com/thumbs/1000x510x1/storage/news/4.jpg"/>
          <p:cNvPicPr>
            <a:picLocks noChangeAspect="1" noChangeArrowheads="1"/>
          </p:cNvPicPr>
          <p:nvPr/>
        </p:nvPicPr>
        <p:blipFill>
          <a:blip r:embed="rId2" cstate="print"/>
          <a:srcRect/>
          <a:stretch>
            <a:fillRect/>
          </a:stretch>
        </p:blipFill>
        <p:spPr bwMode="auto">
          <a:xfrm>
            <a:off x="0" y="4005064"/>
            <a:ext cx="9144000" cy="2852936"/>
          </a:xfrm>
          <a:prstGeom prst="rect">
            <a:avLst/>
          </a:prstGeom>
          <a:noFill/>
        </p:spPr>
      </p:pic>
      <p:sp>
        <p:nvSpPr>
          <p:cNvPr id="5" name="Прямоугольник 4"/>
          <p:cNvSpPr/>
          <p:nvPr/>
        </p:nvSpPr>
        <p:spPr>
          <a:xfrm>
            <a:off x="179512" y="1"/>
            <a:ext cx="7920880" cy="4154984"/>
          </a:xfrm>
          <a:prstGeom prst="rect">
            <a:avLst/>
          </a:prstGeom>
        </p:spPr>
        <p:txBody>
          <a:bodyPr wrap="square">
            <a:spAutoFit/>
          </a:bodyPr>
          <a:lstStyle/>
          <a:p>
            <a:pPr algn="ctr"/>
            <a:r>
              <a:rPr lang="kk-KZ" sz="2800" b="1" i="1" dirty="0" smtClean="0">
                <a:latin typeface="Times New Roman" pitchFamily="18" charset="0"/>
                <a:cs typeface="Times New Roman" pitchFamily="18" charset="0"/>
              </a:rPr>
              <a:t>Биосферадағы тіршіліктің пайда болуы   </a:t>
            </a:r>
          </a:p>
          <a:p>
            <a:pPr algn="ctr"/>
            <a:r>
              <a:rPr lang="kk-KZ" sz="2800" b="1" i="1" dirty="0" smtClean="0">
                <a:latin typeface="Times New Roman" pitchFamily="18" charset="0"/>
                <a:cs typeface="Times New Roman" pitchFamily="18" charset="0"/>
              </a:rPr>
              <a:t>        туралы қазіргі көзқарастар</a:t>
            </a:r>
            <a:r>
              <a:rPr lang="kk-KZ" sz="1600" dirty="0" smtClean="0">
                <a:latin typeface="Times New Roman" pitchFamily="18" charset="0"/>
                <a:cs typeface="Times New Roman" pitchFamily="18" charset="0"/>
              </a:rPr>
              <a:t>.   </a:t>
            </a:r>
          </a:p>
          <a:p>
            <a:pPr algn="just"/>
            <a:r>
              <a:rPr lang="kk-KZ"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Идеалистер ең алдымен діни ұғымдарды таратуға ұмтылды. Тірі организмдер құдайдың құдіретімен пайда болды деген терминді ұсынды. Өсімдіктерді, жан-жануарларды, адамдарды өлі инертті заттардан қазіргі біздің көріп жүргеніміздей толық бейнелі түрінде құдай жаратты деп соқты. Грек оқымыстысы Аристотель де тірі организм өзінен-өзі кенеттен пайда болады дегеннен саяды. Адамзат құрттар, молюскалар немесе шіріген заттардан пайда болды деп түсіндірді. Бірақ Франческо Редидің жүргізген зерттеу жұмыстары, тірі организм өзінен-өзі кенеттен пайда болды деген ұғымды жоққа шығарды. </a:t>
            </a:r>
            <a:endParaRPr lang="ru-RU" sz="20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3857620" y="1"/>
            <a:ext cx="4357718" cy="47397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2000" b="0" i="0" u="none" strike="noStrike" cap="none" normalizeH="0" baseline="0" dirty="0" smtClean="0">
                <a:ln>
                  <a:noFill/>
                </a:ln>
                <a:effectLst/>
                <a:latin typeface="Times New Roman" pitchFamily="18" charset="0"/>
                <a:ea typeface="Times New Roman" pitchFamily="18" charset="0"/>
                <a:cs typeface="Times New Roman" pitchFamily="18" charset="0"/>
              </a:rPr>
              <a:t>Ешбір тірі заттың пайда болғаны болмайтынын дәлелдеген</a:t>
            </a:r>
            <a:r>
              <a:rPr kumimoji="0" lang="kk-KZ" sz="2000" b="0" i="0" u="none" strike="noStrike" cap="none" normalizeH="0" dirty="0" smtClean="0">
                <a:ln>
                  <a:noFill/>
                </a:ln>
                <a:effectLst/>
                <a:latin typeface="Times New Roman" pitchFamily="18" charset="0"/>
                <a:ea typeface="Times New Roman" pitchFamily="18" charset="0"/>
                <a:cs typeface="Times New Roman" pitchFamily="18" charset="0"/>
              </a:rPr>
              <a:t> ғалымдар көп.</a:t>
            </a:r>
            <a:r>
              <a:rPr kumimoji="0" lang="kk-KZ" sz="2000" b="0" i="0" u="none" strike="noStrike" cap="none" normalizeH="0" baseline="0" dirty="0" smtClean="0">
                <a:ln>
                  <a:noFill/>
                </a:ln>
                <a:effectLst/>
                <a:latin typeface="Times New Roman" pitchFamily="18" charset="0"/>
                <a:ea typeface="Times New Roman" pitchFamily="18" charset="0"/>
                <a:cs typeface="Times New Roman" pitchFamily="18" charset="0"/>
              </a:rPr>
              <a:t>  Луи Пастер бактериялардың өршитін тұқымынан микроорганиздер дамитынын бірден білді. Сонымен тірі организм ешқашан да өзінен-өзі дамымайтыны белгілі болды. </a:t>
            </a:r>
          </a:p>
          <a:p>
            <a:pPr marL="0" marR="0" lvl="0" indent="0" algn="just" defTabSz="914400" rtl="0" eaLnBrk="1" fontAlgn="base" latinLnBrk="0" hangingPunct="1">
              <a:lnSpc>
                <a:spcPct val="100000"/>
              </a:lnSpc>
              <a:spcBef>
                <a:spcPct val="0"/>
              </a:spcBef>
              <a:spcAft>
                <a:spcPct val="0"/>
              </a:spcAft>
              <a:buClrTx/>
              <a:buSzTx/>
              <a:buFontTx/>
              <a:buNone/>
              <a:tabLst/>
            </a:pPr>
            <a:endParaRPr lang="kk-KZ" dirty="0" smtClean="0">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kk-KZ" b="0" i="0" u="none" strike="noStrike" cap="none" normalizeH="0" baseline="0" dirty="0" smtClean="0">
              <a:ln>
                <a:noFill/>
              </a:ln>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kk-KZ" dirty="0" smtClean="0">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kk-KZ" b="0" i="0" u="none" strike="noStrike" cap="none" normalizeH="0" baseline="0" dirty="0" smtClean="0">
              <a:ln>
                <a:noFill/>
              </a:ln>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kk-KZ" dirty="0" smtClean="0">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kk-KZ" b="0" i="0" u="none" strike="noStrike" cap="none" normalizeH="0" baseline="0" dirty="0" smtClean="0">
              <a:ln>
                <a:noFill/>
              </a:ln>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kk-KZ" dirty="0" smtClean="0">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kk-KZ" b="0" i="0" u="none" strike="noStrike" cap="none" normalizeH="0" baseline="0" dirty="0" smtClean="0">
              <a:ln>
                <a:noFill/>
              </a:ln>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kk-KZ" dirty="0" smtClean="0">
              <a:latin typeface="Times New Roman" pitchFamily="18" charset="0"/>
              <a:ea typeface="Times New Roman" pitchFamily="18" charset="0"/>
              <a:cs typeface="Times New Roman" pitchFamily="18" charset="0"/>
            </a:endParaRPr>
          </a:p>
        </p:txBody>
      </p:sp>
      <p:sp>
        <p:nvSpPr>
          <p:cNvPr id="5" name="Прямоугольник 4"/>
          <p:cNvSpPr/>
          <p:nvPr/>
        </p:nvSpPr>
        <p:spPr>
          <a:xfrm>
            <a:off x="0" y="3643314"/>
            <a:ext cx="4357686" cy="3170099"/>
          </a:xfrm>
          <a:prstGeom prst="rect">
            <a:avLst/>
          </a:prstGeom>
        </p:spPr>
        <p:txBody>
          <a:bodyPr wrap="square">
            <a:spAutoFit/>
          </a:bodyPr>
          <a:lstStyle/>
          <a:p>
            <a:pPr lvl="0" algn="just" fontAlgn="base">
              <a:spcBef>
                <a:spcPct val="0"/>
              </a:spcBef>
              <a:spcAft>
                <a:spcPct val="0"/>
              </a:spcAft>
            </a:pPr>
            <a:r>
              <a:rPr lang="kk-KZ" sz="2000" dirty="0" smtClean="0">
                <a:latin typeface="Times New Roman" pitchFamily="18" charset="0"/>
                <a:ea typeface="Times New Roman" pitchFamily="18" charset="0"/>
                <a:cs typeface="Times New Roman" pitchFamily="18" charset="0"/>
              </a:rPr>
              <a:t>Ф. Энгельс: «Табиғат диалектикасында» материалистік тұрғыдан тіршіліктің пайда болуының жалпы сипатын берді. Материал еш уақытта да тыныштық қалыпта болайтынын, ол үнемі қозғалыста болып, дамып отыратынын айтты. Материя өзінң дамуында әр уақытта жаңа күрделі түрге көшеді деп қорытынды жасады ол.</a:t>
            </a:r>
            <a:endParaRPr lang="kk-KZ" sz="2000" dirty="0" smtClean="0">
              <a:latin typeface="Times New Roman" pitchFamily="18" charset="0"/>
              <a:cs typeface="Times New Roman" pitchFamily="18" charset="0"/>
            </a:endParaRPr>
          </a:p>
        </p:txBody>
      </p:sp>
      <p:pic>
        <p:nvPicPr>
          <p:cNvPr id="44035" name="Picture 3" descr="http://go4.imgsmail.ru/imgpreview?key=166cb01fb646b9a&amp;mb=imgdb_preview_348"/>
          <p:cNvPicPr>
            <a:picLocks noChangeAspect="1" noChangeArrowheads="1"/>
          </p:cNvPicPr>
          <p:nvPr/>
        </p:nvPicPr>
        <p:blipFill>
          <a:blip r:embed="rId2" cstate="print"/>
          <a:srcRect/>
          <a:stretch>
            <a:fillRect/>
          </a:stretch>
        </p:blipFill>
        <p:spPr bwMode="auto">
          <a:xfrm>
            <a:off x="0" y="0"/>
            <a:ext cx="3857620" cy="3429000"/>
          </a:xfrm>
          <a:prstGeom prst="rect">
            <a:avLst/>
          </a:prstGeom>
          <a:noFill/>
        </p:spPr>
      </p:pic>
      <p:pic>
        <p:nvPicPr>
          <p:cNvPr id="44037" name="Picture 5" descr="http://www.hrono.ru/biograf/bio_e/engels_klassik.jpg"/>
          <p:cNvPicPr>
            <a:picLocks noChangeAspect="1" noChangeArrowheads="1"/>
          </p:cNvPicPr>
          <p:nvPr/>
        </p:nvPicPr>
        <p:blipFill>
          <a:blip r:embed="rId3" cstate="print"/>
          <a:srcRect/>
          <a:stretch>
            <a:fillRect/>
          </a:stretch>
        </p:blipFill>
        <p:spPr bwMode="auto">
          <a:xfrm>
            <a:off x="4357686" y="2618864"/>
            <a:ext cx="3786214" cy="423913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1986" name="Picture 2" descr="http://verikolataria.ucoz.ru/_pu/4/40127060.jpg"/>
          <p:cNvPicPr>
            <a:picLocks noChangeAspect="1" noChangeArrowheads="1"/>
          </p:cNvPicPr>
          <p:nvPr/>
        </p:nvPicPr>
        <p:blipFill>
          <a:blip r:embed="rId2" cstate="print"/>
          <a:srcRect/>
          <a:stretch>
            <a:fillRect/>
          </a:stretch>
        </p:blipFill>
        <p:spPr bwMode="auto">
          <a:xfrm>
            <a:off x="0" y="0"/>
            <a:ext cx="8215338" cy="6858000"/>
          </a:xfrm>
          <a:prstGeom prst="rect">
            <a:avLst/>
          </a:prstGeom>
          <a:noFill/>
        </p:spPr>
      </p:pic>
      <p:sp>
        <p:nvSpPr>
          <p:cNvPr id="5" name="Прямоугольник 4"/>
          <p:cNvSpPr/>
          <p:nvPr/>
        </p:nvSpPr>
        <p:spPr>
          <a:xfrm>
            <a:off x="142844" y="3429000"/>
            <a:ext cx="8001056" cy="3416320"/>
          </a:xfrm>
          <a:prstGeom prst="rect">
            <a:avLst/>
          </a:prstGeom>
        </p:spPr>
        <p:txBody>
          <a:bodyPr wrap="square">
            <a:spAutoFit/>
          </a:bodyPr>
          <a:lstStyle/>
          <a:p>
            <a:pPr algn="just"/>
            <a:r>
              <a:rPr lang="kk-KZ" dirty="0" smtClean="0">
                <a:latin typeface="Times New Roman" pitchFamily="18" charset="0"/>
                <a:cs typeface="Times New Roman" pitchFamily="18" charset="0"/>
              </a:rPr>
              <a:t>Биосфера және адамзат Адамзат баласы да табиғаттың өзі жаратқан көп ғажайып көріністерінің бірі. Бірақ адам баласының үстемділігі ақыл-ойының жүйріктігі оны табиғаттың басқа тірі организмдерінен әлдеқайда жоғары дәрежеде көтерді. Үстіне аң терісін, өсімдіктердің жапырағы мен қабығын жамылып күн елткен алғашқы адамдардың өзіде керекті қажетін биосферадан алып отырған. От жағуды білмегеннің өзінде адам баласы жабайы жануарлардың еті мен өсімдіктердің жапырақтарын, сабағы мен буын-бұтақтарын шикідей жеп, өсімдіктерді қорек етіп, өсіп-өне берді. Кейінірек тамақты пісіріп жеу арқылы адам басқа жабайы жануарлардың әлдеқайда жоғары сатыға көтеріле түсті. Сана-сезім, ақыл-ой ғасырлар өткен сайын үлкен эволюциялық даму кезеңдерінен өтіп жоғары мәдениет сатысына көтеріле берді.</a:t>
            </a:r>
            <a:endParaRPr lang="ru-RU"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dou-shkola.ru/local/cache-vignettes/L200xH206/arton1605-ff234.jpg"/>
          <p:cNvPicPr>
            <a:picLocks noChangeAspect="1" noChangeArrowheads="1"/>
          </p:cNvPicPr>
          <p:nvPr/>
        </p:nvPicPr>
        <p:blipFill>
          <a:blip r:embed="rId2" cstate="print"/>
          <a:srcRect/>
          <a:stretch>
            <a:fillRect/>
          </a:stretch>
        </p:blipFill>
        <p:spPr bwMode="auto">
          <a:xfrm>
            <a:off x="0" y="3068960"/>
            <a:ext cx="8100392" cy="3789040"/>
          </a:xfrm>
          <a:prstGeom prst="rect">
            <a:avLst/>
          </a:prstGeom>
          <a:noFill/>
        </p:spPr>
      </p:pic>
      <p:sp>
        <p:nvSpPr>
          <p:cNvPr id="6" name="Прямоугольник 5"/>
          <p:cNvSpPr/>
          <p:nvPr/>
        </p:nvSpPr>
        <p:spPr>
          <a:xfrm>
            <a:off x="251520" y="188640"/>
            <a:ext cx="7848872" cy="2862322"/>
          </a:xfrm>
          <a:prstGeom prst="rect">
            <a:avLst/>
          </a:prstGeom>
        </p:spPr>
        <p:txBody>
          <a:bodyPr wrap="square">
            <a:spAutoFit/>
          </a:bodyPr>
          <a:lstStyle/>
          <a:p>
            <a:pPr lvl="0" algn="just"/>
            <a:r>
              <a:rPr lang="kk-KZ" sz="2000" dirty="0" smtClean="0">
                <a:solidFill>
                  <a:prstClr val="black"/>
                </a:solidFill>
                <a:latin typeface="Times New Roman" pitchFamily="18" charset="0"/>
                <a:cs typeface="Times New Roman" pitchFamily="18" charset="0"/>
              </a:rPr>
              <a:t>Биосферада тіршілік пайда болғаннан бері қалыптасқан соншама бай түр иелерінің бәріне ортақ заң ережелері тым қатал еді. Адам өз биосферасына сай қоғам құра бастағанына 10 мың жылдай ғана темір мен пайдалы қазбалардың пайдалана бастағанына 4-5 мың жыл өтті. Биосфераның шексіз емес, шар тәріздес екенінің дәлелдегенінен 5 ғасыр, биосфералық өзгертуге техникалық құралдардың пайдалана бастағанына 3-4 ғасырдай, реактивті двигательді игергеніне 40-50 жылдай уақыт, ол биосфераның планетасының көлемін алыстан алақанға салып қарағанда үлкен емес екендігі байқалды. </a:t>
            </a:r>
            <a:endParaRPr lang="ru-RU" sz="2000" dirty="0">
              <a:solidFill>
                <a:prstClr val="black"/>
              </a:solidFill>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go2.imgsmail.ru/imgpreview?key=6b364b417b72453e&amp;mb=imgdb_preview_1270"/>
          <p:cNvPicPr>
            <a:picLocks noChangeAspect="1" noChangeArrowheads="1"/>
          </p:cNvPicPr>
          <p:nvPr/>
        </p:nvPicPr>
        <p:blipFill>
          <a:blip r:embed="rId2" cstate="print"/>
          <a:srcRect/>
          <a:stretch>
            <a:fillRect/>
          </a:stretch>
        </p:blipFill>
        <p:spPr bwMode="auto">
          <a:xfrm rot="747851">
            <a:off x="3122932" y="4340306"/>
            <a:ext cx="3143272" cy="2294527"/>
          </a:xfrm>
          <a:prstGeom prst="rect">
            <a:avLst/>
          </a:prstGeom>
          <a:noFill/>
        </p:spPr>
      </p:pic>
      <p:pic>
        <p:nvPicPr>
          <p:cNvPr id="37896" name="Picture 8" descr="http://fb.ru/misc/i/gallery/10661/15186.jpg"/>
          <p:cNvPicPr>
            <a:picLocks noChangeAspect="1" noChangeArrowheads="1"/>
          </p:cNvPicPr>
          <p:nvPr/>
        </p:nvPicPr>
        <p:blipFill>
          <a:blip r:embed="rId3" cstate="print"/>
          <a:srcRect/>
          <a:stretch>
            <a:fillRect/>
          </a:stretch>
        </p:blipFill>
        <p:spPr bwMode="auto">
          <a:xfrm rot="20755141">
            <a:off x="6315971" y="4333308"/>
            <a:ext cx="2828059" cy="2444039"/>
          </a:xfrm>
          <a:prstGeom prst="rect">
            <a:avLst/>
          </a:prstGeom>
          <a:noFill/>
        </p:spPr>
      </p:pic>
      <p:sp>
        <p:nvSpPr>
          <p:cNvPr id="8" name="Прямоугольник 7"/>
          <p:cNvSpPr/>
          <p:nvPr/>
        </p:nvSpPr>
        <p:spPr>
          <a:xfrm>
            <a:off x="142844" y="0"/>
            <a:ext cx="7929618" cy="4154984"/>
          </a:xfrm>
          <a:prstGeom prst="rect">
            <a:avLst/>
          </a:prstGeom>
        </p:spPr>
        <p:txBody>
          <a:bodyPr wrap="square">
            <a:spAutoFit/>
          </a:bodyPr>
          <a:lstStyle/>
          <a:p>
            <a:pPr algn="just"/>
            <a:r>
              <a:rPr lang="kk-KZ" sz="2400" dirty="0" smtClean="0">
                <a:latin typeface="Times New Roman" pitchFamily="18" charset="0"/>
                <a:cs typeface="Times New Roman" pitchFamily="18" charset="0"/>
              </a:rPr>
              <a:t>    Биосферада тіршілік пайда болғаннан бері қалыптасқан соншама бай түр иелерінің бәріне ортақ заң ережелері тым қатал еді. Адам өз биосферасына сай қоғам құра бастағанына 10 мың жылдай ғана темір мен пайдалы қазбалардың пайдалана бастағанына 4-5 мың жыл өтті. Биосфераның шексіз емес, шар тәріздес екенінің дәлелдегенінен 5 ғасыр, биосфералық өзгертуге техникалық құралдардың пайдалана бастағанына 3-4 ғасырдай, реактивті двигательді игергеніне 40-50 жылдай уақыт, ол биосфераның планетасының көлемін алыстан алақанға салып қарағанда үлкен емес екендігі байқалды. </a:t>
            </a:r>
            <a:endParaRPr lang="ru-RU" sz="2400" dirty="0">
              <a:latin typeface="Times New Roman" pitchFamily="18" charset="0"/>
              <a:cs typeface="Times New Roman" pitchFamily="18" charset="0"/>
            </a:endParaRPr>
          </a:p>
        </p:txBody>
      </p:sp>
      <p:pic>
        <p:nvPicPr>
          <p:cNvPr id="37898" name="Picture 10" descr="http://linzik.com/uploads/posts/pics/biosfera.jpg"/>
          <p:cNvPicPr>
            <a:picLocks noChangeAspect="1" noChangeArrowheads="1"/>
          </p:cNvPicPr>
          <p:nvPr/>
        </p:nvPicPr>
        <p:blipFill>
          <a:blip r:embed="rId4" cstate="print"/>
          <a:srcRect/>
          <a:stretch>
            <a:fillRect/>
          </a:stretch>
        </p:blipFill>
        <p:spPr bwMode="auto">
          <a:xfrm rot="235829">
            <a:off x="-7191" y="4123513"/>
            <a:ext cx="3150536" cy="264320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124744"/>
            <a:ext cx="6633945" cy="3416320"/>
          </a:xfrm>
          <a:prstGeom prst="rect">
            <a:avLst/>
          </a:prstGeom>
        </p:spPr>
        <p:txBody>
          <a:bodyPr wrap="square">
            <a:spAutoFit/>
          </a:bodyPr>
          <a:lstStyle/>
          <a:p>
            <a:pPr algn="ctr"/>
            <a:r>
              <a:rPr lang="ru-RU" sz="2400" dirty="0" err="1" smtClean="0">
                <a:latin typeface="Times New Roman" pitchFamily="18" charset="0"/>
                <a:cs typeface="Times New Roman" pitchFamily="18" charset="0"/>
              </a:rPr>
              <a:t>Бақылау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сұрақтары</a:t>
            </a:r>
            <a:r>
              <a:rPr lang="ru-RU" sz="2400" dirty="0" smtClean="0">
                <a:latin typeface="Times New Roman" pitchFamily="18" charset="0"/>
                <a:cs typeface="Times New Roman" pitchFamily="18" charset="0"/>
              </a:rPr>
              <a:t>:</a:t>
            </a:r>
          </a:p>
          <a:p>
            <a:pPr algn="ctr"/>
            <a:endParaRPr lang="ru-RU" sz="2400" dirty="0" smtClean="0">
              <a:latin typeface="Times New Roman" pitchFamily="18" charset="0"/>
              <a:cs typeface="Times New Roman" pitchFamily="18" charset="0"/>
            </a:endParaRPr>
          </a:p>
          <a:p>
            <a:pPr lvl="0"/>
            <a:r>
              <a:rPr lang="kk-KZ" sz="2400" dirty="0" smtClean="0">
                <a:latin typeface="Times New Roman" pitchFamily="18" charset="0"/>
                <a:cs typeface="Times New Roman" pitchFamily="18" charset="0"/>
              </a:rPr>
              <a:t>1.Биосфера </a:t>
            </a:r>
            <a:r>
              <a:rPr lang="kk-KZ" sz="2400" dirty="0">
                <a:latin typeface="Times New Roman" pitchFamily="18" charset="0"/>
                <a:cs typeface="Times New Roman" pitchFamily="18" charset="0"/>
              </a:rPr>
              <a:t>терминін енгізген кім?</a:t>
            </a:r>
            <a:endParaRPr lang="ru-RU" sz="2400" dirty="0">
              <a:latin typeface="Times New Roman" pitchFamily="18" charset="0"/>
              <a:cs typeface="Times New Roman" pitchFamily="18" charset="0"/>
            </a:endParaRPr>
          </a:p>
          <a:p>
            <a:pPr lvl="0"/>
            <a:r>
              <a:rPr lang="kk-KZ" sz="2400" dirty="0" smtClean="0">
                <a:latin typeface="Times New Roman" pitchFamily="18" charset="0"/>
                <a:cs typeface="Times New Roman" pitchFamily="18" charset="0"/>
              </a:rPr>
              <a:t>2.Биосфера </a:t>
            </a:r>
            <a:r>
              <a:rPr lang="kk-KZ" sz="2400" dirty="0">
                <a:latin typeface="Times New Roman" pitchFamily="18" charset="0"/>
                <a:cs typeface="Times New Roman" pitchFamily="18" charset="0"/>
              </a:rPr>
              <a:t>туралы ілім қандай және оның </a:t>
            </a:r>
            <a:r>
              <a:rPr lang="kk-KZ" sz="2400" dirty="0" smtClean="0">
                <a:latin typeface="Times New Roman" pitchFamily="18" charset="0"/>
                <a:cs typeface="Times New Roman" pitchFamily="18" charset="0"/>
              </a:rPr>
              <a:t>негізін </a:t>
            </a:r>
            <a:r>
              <a:rPr lang="kk-KZ" sz="2400" dirty="0">
                <a:latin typeface="Times New Roman" pitchFamily="18" charset="0"/>
                <a:cs typeface="Times New Roman" pitchFamily="18" charset="0"/>
              </a:rPr>
              <a:t>салушы?</a:t>
            </a:r>
            <a:endParaRPr lang="ru-RU" sz="2400" dirty="0">
              <a:latin typeface="Times New Roman" pitchFamily="18" charset="0"/>
              <a:cs typeface="Times New Roman" pitchFamily="18" charset="0"/>
            </a:endParaRPr>
          </a:p>
          <a:p>
            <a:pPr lvl="0"/>
            <a:r>
              <a:rPr lang="kk-KZ" sz="2400" dirty="0" smtClean="0">
                <a:latin typeface="Times New Roman" pitchFamily="18" charset="0"/>
                <a:cs typeface="Times New Roman" pitchFamily="18" charset="0"/>
              </a:rPr>
              <a:t>3.Биосфераның </a:t>
            </a:r>
            <a:r>
              <a:rPr lang="kk-KZ" sz="2400" dirty="0">
                <a:latin typeface="Times New Roman" pitchFamily="18" charset="0"/>
                <a:cs typeface="Times New Roman" pitchFamily="18" charset="0"/>
              </a:rPr>
              <a:t>құрылысы мен қызметтері қандай?</a:t>
            </a:r>
            <a:endParaRPr lang="ru-RU" sz="2400" dirty="0">
              <a:latin typeface="Times New Roman" pitchFamily="18" charset="0"/>
              <a:cs typeface="Times New Roman" pitchFamily="18" charset="0"/>
            </a:endParaRPr>
          </a:p>
          <a:p>
            <a:pPr lvl="0"/>
            <a:r>
              <a:rPr lang="kk-KZ" sz="2400" dirty="0" smtClean="0">
                <a:latin typeface="Times New Roman" pitchFamily="18" charset="0"/>
                <a:cs typeface="Times New Roman" pitchFamily="18" charset="0"/>
              </a:rPr>
              <a:t>4.Ноосфера </a:t>
            </a:r>
            <a:r>
              <a:rPr lang="kk-KZ" sz="2400" dirty="0">
                <a:latin typeface="Times New Roman" pitchFamily="18" charset="0"/>
                <a:cs typeface="Times New Roman" pitchFamily="18" charset="0"/>
              </a:rPr>
              <a:t>және техносфераның жетістіктері мен кемшіліктері қандай?</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3309111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5576" y="2996952"/>
            <a:ext cx="8229600" cy="676672"/>
          </a:xfrm>
        </p:spPr>
        <p:txBody>
          <a:bodyPr/>
          <a:lstStyle/>
          <a:p>
            <a:pPr marL="0" indent="0" algn="ctr">
              <a:buNone/>
            </a:pPr>
            <a:r>
              <a:rPr lang="kk-KZ" dirty="0" smtClean="0">
                <a:latin typeface="Times New Roman" pitchFamily="18" charset="0"/>
                <a:cs typeface="Times New Roman" pitchFamily="18" charset="0"/>
              </a:rPr>
              <a:t>Назарларыңызға рахмет!</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67482738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136</TotalTime>
  <Words>1054</Words>
  <Application>Microsoft Office PowerPoint</Application>
  <PresentationFormat>Экран (4:3)</PresentationFormat>
  <Paragraphs>54</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USER-PS</dc:creator>
  <cp:lastModifiedBy>Пользователь Windows</cp:lastModifiedBy>
  <cp:revision>17</cp:revision>
  <dcterms:created xsi:type="dcterms:W3CDTF">2016-03-02T20:57:14Z</dcterms:created>
  <dcterms:modified xsi:type="dcterms:W3CDTF">2022-11-06T19:36:46Z</dcterms:modified>
</cp:coreProperties>
</file>