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  <p:sldMasterId id="2147483662" r:id="rId2"/>
    <p:sldMasterId id="2147483664" r:id="rId3"/>
  </p:sldMasterIdLst>
  <p:notesMasterIdLst>
    <p:notesMasterId r:id="rId22"/>
  </p:notesMasterIdLst>
  <p:sldIdLst>
    <p:sldId id="280" r:id="rId4"/>
    <p:sldId id="281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75" r:id="rId13"/>
    <p:sldId id="269" r:id="rId14"/>
    <p:sldId id="270" r:id="rId15"/>
    <p:sldId id="271" r:id="rId16"/>
    <p:sldId id="272" r:id="rId17"/>
    <p:sldId id="273" r:id="rId18"/>
    <p:sldId id="274" r:id="rId19"/>
    <p:sldId id="282" r:id="rId20"/>
    <p:sldId id="277" r:id="rId21"/>
  </p:sldIdLst>
  <p:sldSz cx="9144000" cy="6858000" type="screen4x3"/>
  <p:notesSz cx="6742113" cy="9872663"/>
  <p:embeddedFontLst>
    <p:embeddedFont>
      <p:font typeface="Wingdings 2" pitchFamily="18" charset="2"/>
      <p:regular r:id="rId23"/>
    </p:embeddedFont>
    <p:embeddedFont>
      <p:font typeface="Palatino Linotype" pitchFamily="18" charset="0"/>
      <p:regular r:id="rId24"/>
      <p:bold r:id="rId25"/>
      <p:italic r:id="rId26"/>
      <p:boldItalic r:id="rId27"/>
    </p:embeddedFont>
    <p:embeddedFont>
      <p:font typeface="Calibri" pitchFamily="34" charset="0"/>
      <p:regular r:id="rId28"/>
      <p:bold r:id="rId29"/>
      <p:italic r:id="rId30"/>
      <p:boldItalic r:id="rId31"/>
    </p:embeddedFont>
    <p:embeddedFont>
      <p:font typeface="Trebuchet MS" pitchFamily="34" charset="0"/>
      <p:regular r:id="rId32"/>
      <p:bold r:id="rId33"/>
      <p:italic r:id="rId34"/>
      <p:boldItalic r:id="rId35"/>
    </p:embeddedFont>
    <p:embeddedFont>
      <p:font typeface="Georgia" pitchFamily="18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015B7731-E918-43D4-8B6A-D52CD932D9A8}">
  <a:tblStyle styleId="{015B7731-E918-43D4-8B6A-D52CD932D9A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-1236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12.fntdata"/><Relationship Id="rId42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7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9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21000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19525" y="0"/>
            <a:ext cx="2921000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01700" y="739775"/>
            <a:ext cx="4938712" cy="37036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4687" y="4689475"/>
            <a:ext cx="5392737" cy="444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7362"/>
            <a:ext cx="2921000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19525" y="9377362"/>
            <a:ext cx="2921000" cy="493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5786409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:notes"/>
          <p:cNvSpPr txBox="1">
            <a:spLocks noGrp="1"/>
          </p:cNvSpPr>
          <p:nvPr>
            <p:ph type="body" idx="1"/>
          </p:nvPr>
        </p:nvSpPr>
        <p:spPr>
          <a:xfrm>
            <a:off x="674687" y="4689475"/>
            <a:ext cx="5392737" cy="44434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871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:notes"/>
          <p:cNvSpPr txBox="1">
            <a:spLocks noGrp="1"/>
          </p:cNvSpPr>
          <p:nvPr>
            <p:ph type="body" idx="1"/>
          </p:nvPr>
        </p:nvSpPr>
        <p:spPr>
          <a:xfrm>
            <a:off x="674687" y="4689475"/>
            <a:ext cx="5392737" cy="44434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871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5:notes"/>
          <p:cNvSpPr txBox="1">
            <a:spLocks noGrp="1"/>
          </p:cNvSpPr>
          <p:nvPr>
            <p:ph type="body" idx="1"/>
          </p:nvPr>
        </p:nvSpPr>
        <p:spPr>
          <a:xfrm>
            <a:off x="674687" y="4689475"/>
            <a:ext cx="5392737" cy="44434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871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6:notes"/>
          <p:cNvSpPr txBox="1">
            <a:spLocks noGrp="1"/>
          </p:cNvSpPr>
          <p:nvPr>
            <p:ph type="body" idx="1"/>
          </p:nvPr>
        </p:nvSpPr>
        <p:spPr>
          <a:xfrm>
            <a:off x="674687" y="4689475"/>
            <a:ext cx="5392737" cy="44434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871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7:notes"/>
          <p:cNvSpPr txBox="1">
            <a:spLocks noGrp="1"/>
          </p:cNvSpPr>
          <p:nvPr>
            <p:ph type="body" idx="1"/>
          </p:nvPr>
        </p:nvSpPr>
        <p:spPr>
          <a:xfrm>
            <a:off x="674687" y="4689475"/>
            <a:ext cx="5392737" cy="44434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871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8:notes"/>
          <p:cNvSpPr txBox="1">
            <a:spLocks noGrp="1"/>
          </p:cNvSpPr>
          <p:nvPr>
            <p:ph type="body" idx="1"/>
          </p:nvPr>
        </p:nvSpPr>
        <p:spPr>
          <a:xfrm>
            <a:off x="674687" y="4689475"/>
            <a:ext cx="5392737" cy="44434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871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9:notes"/>
          <p:cNvSpPr txBox="1">
            <a:spLocks noGrp="1"/>
          </p:cNvSpPr>
          <p:nvPr>
            <p:ph type="body" idx="1"/>
          </p:nvPr>
        </p:nvSpPr>
        <p:spPr>
          <a:xfrm>
            <a:off x="674687" y="4689475"/>
            <a:ext cx="5392737" cy="44434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8713" cy="370363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3"/>
          <p:cNvSpPr txBox="1"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r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C3260C"/>
              </a:buClr>
              <a:buSzPts val="2340"/>
              <a:buFont typeface="Georgia"/>
              <a:buNone/>
              <a:defRPr sz="18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None/>
              <a:defRPr sz="16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2860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2860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28600" algn="l" rtl="0">
              <a:spcBef>
                <a:spcPts val="300"/>
              </a:spcBef>
              <a:spcAft>
                <a:spcPts val="300"/>
              </a:spcAft>
              <a:buClr>
                <a:srgbClr val="C3260C"/>
              </a:buClr>
              <a:buSzPts val="1820"/>
              <a:buFont typeface="Georgia"/>
              <a:buNone/>
              <a:defRPr sz="14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6" name="Google Shape;126;p13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8" name="Google Shape;128;p13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Рисунок с подписью" type="picTx">
  <p:cSld name="PICTURE_WITH_CAPTION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>
            <a:spLocks noGrp="1"/>
          </p:cNvSpPr>
          <p:nvPr>
            <p:ph type="pic" idx="2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rgbClr val="8BC9F7"/>
          </a:solidFill>
          <a:ln>
            <a:noFill/>
          </a:ln>
          <a:effectLst>
            <a:reflection stA="23000" endA="300" endPos="28000" sy="-100000" algn="bl" rotWithShape="0"/>
          </a:effectLst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rgbClr val="C3260C"/>
              </a:buClr>
              <a:buSzPts val="3640"/>
              <a:buFont typeface="Georgia"/>
              <a:buNone/>
              <a:defRPr sz="28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None/>
              <a:defRPr sz="24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400"/>
              </a:spcBef>
              <a:spcAft>
                <a:spcPts val="300"/>
              </a:spcAft>
              <a:buClr>
                <a:srgbClr val="C3260C"/>
              </a:buClr>
              <a:buSzPts val="2600"/>
              <a:buFont typeface="Georgia"/>
              <a:buNone/>
              <a:defRPr sz="20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body" idx="1"/>
          </p:nvPr>
        </p:nvSpPr>
        <p:spPr>
          <a:xfrm>
            <a:off x="877887" y="1010486"/>
            <a:ext cx="3694114" cy="2163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360680" algn="l" rtl="0">
              <a:spcBef>
                <a:spcPts val="3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Char char="*"/>
              <a:defRPr sz="16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22860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560"/>
              <a:buFont typeface="Georgia"/>
              <a:buNone/>
              <a:defRPr sz="12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2860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300"/>
              <a:buFont typeface="Georgia"/>
              <a:buNone/>
              <a:defRPr sz="10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2860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170"/>
              <a:buFont typeface="Georgia"/>
              <a:buNone/>
              <a:defRPr sz="9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2860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170"/>
              <a:buFont typeface="Georgia"/>
              <a:buNone/>
              <a:defRPr sz="9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2860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170"/>
              <a:buFont typeface="Georgia"/>
              <a:buNone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2860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170"/>
              <a:buFont typeface="Georgia"/>
              <a:buNone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2860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170"/>
              <a:buFont typeface="Georgia"/>
              <a:buNone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28600" algn="l" rtl="0">
              <a:spcBef>
                <a:spcPts val="300"/>
              </a:spcBef>
              <a:spcAft>
                <a:spcPts val="300"/>
              </a:spcAft>
              <a:buClr>
                <a:srgbClr val="C3260C"/>
              </a:buClr>
              <a:buSzPts val="1170"/>
              <a:buFont typeface="Georgia"/>
              <a:buNone/>
              <a:defRPr sz="9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48" name="Google Shape;148;p15"/>
          <p:cNvSpPr txBox="1"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9" name="Google Shape;149;p15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0" name="Google Shape;150;p15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1" name="Google Shape;151;p15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989744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07.11.2022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4770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92969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585355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170409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29151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900731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79814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0795747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04283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11344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oogle Shape;98;p12"/>
          <p:cNvGrpSpPr/>
          <p:nvPr/>
        </p:nvGrpSpPr>
        <p:grpSpPr>
          <a:xfrm>
            <a:off x="-6350" y="5102225"/>
            <a:ext cx="9156700" cy="1762125"/>
            <a:chOff x="-6350" y="5102225"/>
            <a:chExt cx="9156700" cy="1762125"/>
          </a:xfrm>
        </p:grpSpPr>
        <p:pic>
          <p:nvPicPr>
            <p:cNvPr id="99" name="Google Shape;99;p1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6350" y="5102225"/>
              <a:ext cx="9156700" cy="1762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0" name="Google Shape;100;p12"/>
            <p:cNvSpPr txBox="1"/>
            <p:nvPr/>
          </p:nvSpPr>
          <p:spPr>
            <a:xfrm>
              <a:off x="0" y="5105400"/>
              <a:ext cx="9144000" cy="175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" name="Google Shape;101;p12"/>
          <p:cNvGrpSpPr/>
          <p:nvPr/>
        </p:nvGrpSpPr>
        <p:grpSpPr>
          <a:xfrm>
            <a:off x="-6350" y="-6350"/>
            <a:ext cx="9156700" cy="5121275"/>
            <a:chOff x="-6350" y="-6350"/>
            <a:chExt cx="9156700" cy="5121275"/>
          </a:xfrm>
        </p:grpSpPr>
        <p:pic>
          <p:nvPicPr>
            <p:cNvPr id="102" name="Google Shape;102;p1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6350" y="-6350"/>
              <a:ext cx="9156700" cy="51212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3" name="Google Shape;103;p12"/>
            <p:cNvSpPr txBox="1"/>
            <p:nvPr/>
          </p:nvSpPr>
          <p:spPr>
            <a:xfrm>
              <a:off x="0" y="0"/>
              <a:ext cx="9144000" cy="5105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" name="Google Shape;104;p12"/>
          <p:cNvSpPr txBox="1"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>
            <a:gsLst>
              <a:gs pos="0">
                <a:srgbClr val="FFFFFF"/>
              </a:gs>
              <a:gs pos="28999">
                <a:srgbClr val="FFFFFF"/>
              </a:gs>
              <a:gs pos="44999">
                <a:srgbClr val="B4DCFA"/>
              </a:gs>
              <a:gs pos="55000">
                <a:srgbClr val="FFFFFF"/>
              </a:gs>
              <a:gs pos="64999">
                <a:srgbClr val="B4DCFA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5" name="Google Shape;105;p12"/>
          <p:cNvGrpSpPr/>
          <p:nvPr/>
        </p:nvGrpSpPr>
        <p:grpSpPr>
          <a:xfrm>
            <a:off x="-6350" y="1597025"/>
            <a:ext cx="9156700" cy="5114925"/>
            <a:chOff x="-6350" y="1597025"/>
            <a:chExt cx="9156700" cy="5114925"/>
          </a:xfrm>
        </p:grpSpPr>
        <p:pic>
          <p:nvPicPr>
            <p:cNvPr id="106" name="Google Shape;106;p1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-6350" y="1597025"/>
              <a:ext cx="9156700" cy="5114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7" name="Google Shape;107;p12"/>
            <p:cNvSpPr txBox="1"/>
            <p:nvPr/>
          </p:nvSpPr>
          <p:spPr>
            <a:xfrm>
              <a:off x="1339850" y="2347912"/>
              <a:ext cx="6464300" cy="3609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" name="Google Shape;108;p12"/>
          <p:cNvGrpSpPr/>
          <p:nvPr/>
        </p:nvGrpSpPr>
        <p:grpSpPr>
          <a:xfrm>
            <a:off x="-6350" y="3859212"/>
            <a:ext cx="9156700" cy="3005137"/>
            <a:chOff x="-6350" y="3859212"/>
            <a:chExt cx="9156700" cy="3005137"/>
          </a:xfrm>
        </p:grpSpPr>
        <p:pic>
          <p:nvPicPr>
            <p:cNvPr id="109" name="Google Shape;109;p1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-6350" y="3859212"/>
              <a:ext cx="9156700" cy="30051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" name="Google Shape;110;p12"/>
            <p:cNvSpPr txBox="1"/>
            <p:nvPr/>
          </p:nvSpPr>
          <p:spPr>
            <a:xfrm>
              <a:off x="0" y="3867150"/>
              <a:ext cx="9144000" cy="2990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" name="Google Shape;111;p12"/>
          <p:cNvGrpSpPr/>
          <p:nvPr/>
        </p:nvGrpSpPr>
        <p:grpSpPr>
          <a:xfrm>
            <a:off x="-6350" y="-6350"/>
            <a:ext cx="9156700" cy="3876675"/>
            <a:chOff x="-6350" y="-6350"/>
            <a:chExt cx="9156700" cy="3876675"/>
          </a:xfrm>
        </p:grpSpPr>
        <p:pic>
          <p:nvPicPr>
            <p:cNvPr id="112" name="Google Shape;112;p1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-6350" y="-6350"/>
              <a:ext cx="9156700" cy="3876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" name="Google Shape;113;p12"/>
            <p:cNvSpPr txBox="1"/>
            <p:nvPr/>
          </p:nvSpPr>
          <p:spPr>
            <a:xfrm>
              <a:off x="0" y="0"/>
              <a:ext cx="9144000" cy="38671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4" name="Google Shape;114;p12"/>
          <p:cNvSpPr txBox="1"/>
          <p:nvPr/>
        </p:nvSpPr>
        <p:spPr>
          <a:xfrm>
            <a:off x="0" y="2652712"/>
            <a:ext cx="9144000" cy="2286000"/>
          </a:xfrm>
          <a:prstGeom prst="rect">
            <a:avLst/>
          </a:prstGeom>
          <a:gradFill>
            <a:gsLst>
              <a:gs pos="0">
                <a:srgbClr val="FFFFFF"/>
              </a:gs>
              <a:gs pos="28999">
                <a:srgbClr val="FFFFFF"/>
              </a:gs>
              <a:gs pos="44999">
                <a:srgbClr val="B4DCFA"/>
              </a:gs>
              <a:gs pos="55000">
                <a:srgbClr val="FFFFFF"/>
              </a:gs>
              <a:gs pos="64999">
                <a:srgbClr val="B4DCFA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5" name="Google Shape;115;p12"/>
          <p:cNvGrpSpPr/>
          <p:nvPr/>
        </p:nvGrpSpPr>
        <p:grpSpPr>
          <a:xfrm>
            <a:off x="-6350" y="1597025"/>
            <a:ext cx="9156700" cy="5114925"/>
            <a:chOff x="-6350" y="1597025"/>
            <a:chExt cx="9156700" cy="5114925"/>
          </a:xfrm>
        </p:grpSpPr>
        <p:pic>
          <p:nvPicPr>
            <p:cNvPr id="116" name="Google Shape;116;p12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-6350" y="1597025"/>
              <a:ext cx="9156700" cy="5114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" name="Google Shape;117;p12"/>
            <p:cNvSpPr txBox="1"/>
            <p:nvPr/>
          </p:nvSpPr>
          <p:spPr>
            <a:xfrm>
              <a:off x="1339850" y="2347912"/>
              <a:ext cx="6464300" cy="3609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8" name="Google Shape;118;p12"/>
          <p:cNvSpPr txBox="1"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12"/>
          <p:cNvSpPr txBox="1">
            <a:spLocks noGrp="1"/>
          </p:cNvSpPr>
          <p:nvPr>
            <p:ph type="body" idx="1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10210" algn="l" rtl="0"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  <a:defRPr sz="22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  <a:defRPr sz="20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26719" algn="l" rtl="0">
              <a:spcBef>
                <a:spcPts val="4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  <a:defRPr sz="24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60680" algn="l" rtl="0">
              <a:spcBef>
                <a:spcPts val="3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Char char="*"/>
              <a:defRPr sz="16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4170" algn="l" rtl="0">
              <a:spcBef>
                <a:spcPts val="300"/>
              </a:spcBef>
              <a:spcAft>
                <a:spcPts val="30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0" name="Google Shape;120;p12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1" name="Google Shape;121;p12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2" name="Google Shape;122;p12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 b="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14"/>
          <p:cNvGrpSpPr/>
          <p:nvPr/>
        </p:nvGrpSpPr>
        <p:grpSpPr>
          <a:xfrm>
            <a:off x="-6350" y="3859212"/>
            <a:ext cx="9156700" cy="3005137"/>
            <a:chOff x="-6350" y="3859212"/>
            <a:chExt cx="9156700" cy="3005137"/>
          </a:xfrm>
        </p:grpSpPr>
        <p:pic>
          <p:nvPicPr>
            <p:cNvPr id="131" name="Google Shape;131;p14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-6350" y="3859212"/>
              <a:ext cx="9156700" cy="300513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" name="Google Shape;132;p14"/>
            <p:cNvSpPr txBox="1"/>
            <p:nvPr/>
          </p:nvSpPr>
          <p:spPr>
            <a:xfrm>
              <a:off x="0" y="3867150"/>
              <a:ext cx="9144000" cy="29908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3" name="Google Shape;133;p14"/>
          <p:cNvGrpSpPr/>
          <p:nvPr/>
        </p:nvGrpSpPr>
        <p:grpSpPr>
          <a:xfrm>
            <a:off x="-6350" y="-6350"/>
            <a:ext cx="9156700" cy="3876675"/>
            <a:chOff x="-6350" y="-6350"/>
            <a:chExt cx="9156700" cy="3876675"/>
          </a:xfrm>
        </p:grpSpPr>
        <p:pic>
          <p:nvPicPr>
            <p:cNvPr id="134" name="Google Shape;134;p14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-6350" y="-6350"/>
              <a:ext cx="9156700" cy="387667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" name="Google Shape;135;p14"/>
            <p:cNvSpPr txBox="1"/>
            <p:nvPr/>
          </p:nvSpPr>
          <p:spPr>
            <a:xfrm>
              <a:off x="0" y="0"/>
              <a:ext cx="9144000" cy="386715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" name="Google Shape;136;p14"/>
          <p:cNvSpPr txBox="1"/>
          <p:nvPr/>
        </p:nvSpPr>
        <p:spPr>
          <a:xfrm>
            <a:off x="0" y="2652712"/>
            <a:ext cx="9144000" cy="2286000"/>
          </a:xfrm>
          <a:prstGeom prst="rect">
            <a:avLst/>
          </a:prstGeom>
          <a:gradFill>
            <a:gsLst>
              <a:gs pos="0">
                <a:srgbClr val="FFFFFF"/>
              </a:gs>
              <a:gs pos="28999">
                <a:srgbClr val="FFFFFF"/>
              </a:gs>
              <a:gs pos="44999">
                <a:srgbClr val="B4DCFA"/>
              </a:gs>
              <a:gs pos="55000">
                <a:srgbClr val="FFFFFF"/>
              </a:gs>
              <a:gs pos="64999">
                <a:srgbClr val="B4DCFA"/>
              </a:gs>
              <a:gs pos="100000">
                <a:srgbClr val="FFFFFF"/>
              </a:gs>
            </a:gsLst>
            <a:lin ang="5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7" name="Google Shape;137;p14"/>
          <p:cNvGrpSpPr/>
          <p:nvPr/>
        </p:nvGrpSpPr>
        <p:grpSpPr>
          <a:xfrm>
            <a:off x="-6350" y="1597025"/>
            <a:ext cx="9156700" cy="5114925"/>
            <a:chOff x="-6350" y="1597025"/>
            <a:chExt cx="9156700" cy="5114925"/>
          </a:xfrm>
        </p:grpSpPr>
        <p:pic>
          <p:nvPicPr>
            <p:cNvPr id="138" name="Google Shape;138;p14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-6350" y="1597025"/>
              <a:ext cx="9156700" cy="51149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" name="Google Shape;139;p14"/>
            <p:cNvSpPr txBox="1"/>
            <p:nvPr/>
          </p:nvSpPr>
          <p:spPr>
            <a:xfrm>
              <a:off x="1339850" y="2347912"/>
              <a:ext cx="6464300" cy="36099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0" name="Google Shape;140;p14"/>
          <p:cNvSpPr txBox="1"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Clr>
                <a:srgbClr val="C3260C"/>
              </a:buClr>
              <a:buSzPts val="5888"/>
              <a:buFont typeface="Georgia"/>
              <a:buChar char="*"/>
              <a:defRPr sz="46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41" name="Google Shape;141;p14"/>
          <p:cNvSpPr txBox="1">
            <a:spLocks noGrp="1"/>
          </p:cNvSpPr>
          <p:nvPr>
            <p:ph type="body" idx="1"/>
          </p:nvPr>
        </p:nvSpPr>
        <p:spPr>
          <a:xfrm>
            <a:off x="1143000" y="731837"/>
            <a:ext cx="6400800" cy="3475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10210" algn="l" rtl="0">
              <a:spcBef>
                <a:spcPts val="440"/>
              </a:spcBef>
              <a:spcAft>
                <a:spcPts val="0"/>
              </a:spcAft>
              <a:buClr>
                <a:srgbClr val="C3260C"/>
              </a:buClr>
              <a:buSzPts val="2860"/>
              <a:buFont typeface="Georgia"/>
              <a:buChar char="*"/>
              <a:defRPr sz="22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rgbClr val="C3260C"/>
              </a:buClr>
              <a:buSzPts val="2600"/>
              <a:buFont typeface="Georgia"/>
              <a:buChar char="*"/>
              <a:defRPr sz="20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426719" algn="l" rtl="0">
              <a:spcBef>
                <a:spcPts val="480"/>
              </a:spcBef>
              <a:spcAft>
                <a:spcPts val="0"/>
              </a:spcAft>
              <a:buClr>
                <a:srgbClr val="C3260C"/>
              </a:buClr>
              <a:buSzPts val="3120"/>
              <a:buFont typeface="Georgia"/>
              <a:buChar char="*"/>
              <a:defRPr sz="24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360680" algn="l" rtl="0">
              <a:spcBef>
                <a:spcPts val="320"/>
              </a:spcBef>
              <a:spcAft>
                <a:spcPts val="0"/>
              </a:spcAft>
              <a:buClr>
                <a:srgbClr val="C3260C"/>
              </a:buClr>
              <a:buSzPts val="2080"/>
              <a:buFont typeface="Georgia"/>
              <a:buChar char="*"/>
              <a:defRPr sz="16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404040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344170" algn="l" rtl="0">
              <a:spcBef>
                <a:spcPts val="300"/>
              </a:spcBef>
              <a:spcAft>
                <a:spcPts val="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344170" algn="l" rtl="0">
              <a:spcBef>
                <a:spcPts val="300"/>
              </a:spcBef>
              <a:spcAft>
                <a:spcPts val="300"/>
              </a:spcAft>
              <a:buClr>
                <a:srgbClr val="C3260C"/>
              </a:buClr>
              <a:buSzPts val="1820"/>
              <a:buFont typeface="Georgia"/>
              <a:buChar char="*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42" name="Google Shape;142;p14"/>
          <p:cNvSpPr txBox="1">
            <a:spLocks noGrp="1"/>
          </p:cNvSpPr>
          <p:nvPr>
            <p:ph type="dt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3" name="Google Shape;143;p14"/>
          <p:cNvSpPr txBox="1">
            <a:spLocks noGrp="1"/>
          </p:cNvSpPr>
          <p:nvPr>
            <p:ph type="ftr" idx="11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4" name="Google Shape;144;p14"/>
          <p:cNvSpPr txBox="1">
            <a:spLocks noGrp="1"/>
          </p:cNvSpPr>
          <p:nvPr>
            <p:ph type="sldNum" idx="12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Arial"/>
              <a:buNone/>
              <a:defRPr sz="1200" b="1" i="0" u="none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 b="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 sz="1400" b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30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ransition>
    <p:fade thruBlk="1"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900" y="136468"/>
            <a:ext cx="1849666" cy="187807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5840" y="136473"/>
            <a:ext cx="61950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М.Өтемісов атындағы Батыс Қазақстан университеті</a:t>
            </a:r>
          </a:p>
          <a:p>
            <a:pPr algn="ctr"/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Жаратылыстану-география факультеті</a:t>
            </a: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4954" y="1997365"/>
            <a:ext cx="21602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Биология және экология кафедрасы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70819" y="4298059"/>
            <a:ext cx="41896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Оқытушы: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философия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окторы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endParaRPr lang="kk-KZ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</a:t>
            </a:r>
            <a:r>
              <a:rPr lang="en-US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Кожагалиева Р.Ж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79720" y="6185140"/>
            <a:ext cx="17821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Орал, 2022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5737" y="3196828"/>
            <a:ext cx="37264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Өсімдіктер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физиологиясы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82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8136904" cy="301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</a:pP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ақырыбы</a:t>
            </a:r>
            <a:r>
              <a:rPr lang="kk-KZ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Фотосинтез</a:t>
            </a:r>
            <a:endParaRPr lang="ru-RU" altLang="ru-RU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buClr>
                <a:schemeClr val="dk1"/>
              </a:buClr>
              <a:buSzPts val="1800"/>
              <a:buFont typeface="Palatino Linotype"/>
              <a:buAutoNum type="arabicPeriod"/>
            </a:pPr>
            <a:r>
              <a:rPr lang="ru-RU" sz="2400" dirty="0" err="1" smtClean="0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Фотосинтездің</a:t>
            </a:r>
            <a:r>
              <a:rPr lang="ru-RU" sz="2400" dirty="0" smtClean="0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 </a:t>
            </a:r>
            <a:r>
              <a:rPr lang="ru-RU" sz="2400" dirty="0" err="1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ашылу</a:t>
            </a:r>
            <a:r>
              <a:rPr lang="ru-RU" sz="2400" dirty="0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  </a:t>
            </a:r>
            <a:r>
              <a:rPr lang="ru-RU" sz="2400" dirty="0" err="1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тарихы</a:t>
            </a:r>
            <a:r>
              <a:rPr lang="ru-RU" sz="2400" dirty="0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buClr>
                <a:schemeClr val="dk1"/>
              </a:buClr>
              <a:buSzPts val="1800"/>
              <a:buFont typeface="Palatino Linotype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Фотосинтез </a:t>
            </a:r>
            <a:r>
              <a:rPr lang="ru-RU" sz="2400" dirty="0" err="1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сатылары</a:t>
            </a:r>
            <a:r>
              <a:rPr lang="ru-RU" sz="2400" dirty="0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buClr>
                <a:schemeClr val="dk1"/>
              </a:buClr>
              <a:buSzPts val="1800"/>
              <a:buFont typeface="Palatino Linotype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Фотосинтез  </a:t>
            </a:r>
            <a:r>
              <a:rPr lang="ru-RU" sz="2400" dirty="0" err="1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факторлары</a:t>
            </a:r>
            <a:r>
              <a:rPr lang="ru-RU" sz="2400" dirty="0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buClr>
                <a:schemeClr val="dk1"/>
              </a:buClr>
              <a:buSzPts val="1800"/>
              <a:buFont typeface="Palatino Linotype"/>
              <a:buAutoNum type="arabicPeriod"/>
            </a:pPr>
            <a:r>
              <a:rPr lang="ru-RU" sz="2400" dirty="0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Фотосинтез бен  </a:t>
            </a:r>
            <a:r>
              <a:rPr lang="ru-RU" sz="2400" dirty="0" err="1" smtClean="0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тынысалудың</a:t>
            </a:r>
            <a:r>
              <a:rPr lang="ru-RU" sz="2400" dirty="0" smtClean="0">
                <a:latin typeface="Times New Roman" pitchFamily="18" charset="0"/>
                <a:ea typeface="Palatino Linotype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өзара</a:t>
            </a:r>
            <a:r>
              <a:rPr lang="ru-RU" sz="2400" dirty="0" smtClean="0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 </a:t>
            </a:r>
            <a:r>
              <a:rPr lang="ru-RU" sz="2400" dirty="0" err="1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байланысы</a:t>
            </a:r>
            <a:r>
              <a:rPr lang="ru-RU" sz="2400" dirty="0">
                <a:solidFill>
                  <a:schemeClr val="dk1"/>
                </a:solidFill>
                <a:latin typeface="Times New Roman" pitchFamily="18" charset="0"/>
                <a:ea typeface="Palatino Linotype"/>
                <a:cs typeface="Times New Roman" pitchFamily="18" charset="0"/>
                <a:sym typeface="Palatino Linotype"/>
              </a:rPr>
              <a:t>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945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8"/>
          <p:cNvPicPr preferRelativeResize="0"/>
          <p:nvPr/>
        </p:nvPicPr>
        <p:blipFill rotWithShape="1">
          <a:blip r:embed="rId3">
            <a:alphaModFix/>
          </a:blip>
          <a:srcRect b="166"/>
          <a:stretch/>
        </p:blipFill>
        <p:spPr>
          <a:xfrm>
            <a:off x="0" y="1727200"/>
            <a:ext cx="9251950" cy="3717925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8"/>
          <p:cNvSpPr txBox="1"/>
          <p:nvPr/>
        </p:nvSpPr>
        <p:spPr>
          <a:xfrm>
            <a:off x="228600" y="333375"/>
            <a:ext cx="8664575" cy="1676400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2400"/>
              <a:buFont typeface="Palatino Linotype"/>
              <a:buNone/>
            </a:pPr>
            <a:r>
              <a:rPr lang="en-US" sz="2400" b="1" i="0" u="none">
                <a:solidFill>
                  <a:srgbClr val="CC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Фотосинтез</a:t>
            </a:r>
            <a:r>
              <a:rPr lang="en-US" sz="2000" b="1" i="0" u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– күн жарығы энергиясының әсерінен көмірқышқыл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 Linotype"/>
              <a:buNone/>
            </a:pPr>
            <a:r>
              <a:rPr lang="en-US" sz="2000" b="1" i="0" u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газы мен судың оттегі мен көмірсуларға айналу үрдісі.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 Linotype"/>
              <a:buNone/>
            </a:pPr>
            <a:r>
              <a:rPr lang="en-US" sz="2000" b="1" i="0" u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Түзілген көмірсулар қорек ретінде қолданылады,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Palatino Linotype"/>
              <a:buNone/>
            </a:pPr>
            <a:r>
              <a:rPr lang="en-US" sz="2000" b="1" i="0" u="non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 ал оттегі атмосфераға түседі.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9750" y="1341437"/>
            <a:ext cx="1914525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43212" y="1125537"/>
            <a:ext cx="2016125" cy="25193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48262" y="1341437"/>
            <a:ext cx="1727200" cy="2303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64387" y="1341437"/>
            <a:ext cx="1728787" cy="2303462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19"/>
          <p:cNvSpPr txBox="1"/>
          <p:nvPr/>
        </p:nvSpPr>
        <p:spPr>
          <a:xfrm>
            <a:off x="115887" y="3806825"/>
            <a:ext cx="2446337" cy="1077912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Өсімдіктердің оттегін </a:t>
            </a:r>
            <a:endParaRPr/>
          </a:p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бөлетінін ең алғаш рет</a:t>
            </a:r>
            <a:endParaRPr/>
          </a:p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ағылшын 1770 ж </a:t>
            </a:r>
            <a:endParaRPr/>
          </a:p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Джозеф Пристли </a:t>
            </a: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ашты</a:t>
            </a:r>
            <a:r>
              <a:rPr lang="en-US" sz="1600" b="0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  <p:sp>
        <p:nvSpPr>
          <p:cNvPr id="193" name="Google Shape;193;p19"/>
          <p:cNvSpPr txBox="1"/>
          <p:nvPr/>
        </p:nvSpPr>
        <p:spPr>
          <a:xfrm>
            <a:off x="2695575" y="3789362"/>
            <a:ext cx="2112962" cy="1570037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1817 ж екі  француз </a:t>
            </a:r>
            <a:endParaRPr/>
          </a:p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химигі </a:t>
            </a:r>
            <a:r>
              <a:rPr lang="en-US" sz="1600" b="1" i="0" u="sng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Пельтье </a:t>
            </a:r>
            <a:endParaRPr/>
          </a:p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жапырақтан жасыл</a:t>
            </a:r>
            <a:endParaRPr/>
          </a:p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зат бөліп алып,</a:t>
            </a:r>
            <a:endParaRPr/>
          </a:p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оны </a:t>
            </a:r>
            <a:r>
              <a:rPr lang="en-US" sz="1600" b="1" i="0" u="non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хлорофилл</a:t>
            </a: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деп</a:t>
            </a:r>
            <a:endParaRPr/>
          </a:p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атады. </a:t>
            </a:r>
            <a:endParaRPr/>
          </a:p>
        </p:txBody>
      </p:sp>
      <p:sp>
        <p:nvSpPr>
          <p:cNvPr id="194" name="Google Shape;194;p19"/>
          <p:cNvSpPr txBox="1"/>
          <p:nvPr/>
        </p:nvSpPr>
        <p:spPr>
          <a:xfrm>
            <a:off x="4852987" y="3806825"/>
            <a:ext cx="2251075" cy="1816100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1845 ж  неміс физигі</a:t>
            </a:r>
            <a:endParaRPr/>
          </a:p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1600" b="1" i="0" u="none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Р. Майер</a:t>
            </a: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жасыл</a:t>
            </a:r>
            <a:endParaRPr/>
          </a:p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өсімдіктер </a:t>
            </a:r>
            <a:r>
              <a:rPr lang="en-US" sz="1600" b="1" i="0" u="none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күн</a:t>
            </a:r>
            <a:endParaRPr/>
          </a:p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энергиясын</a:t>
            </a:r>
            <a:endParaRPr/>
          </a:p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химиялық энергияға</a:t>
            </a:r>
            <a:endParaRPr/>
          </a:p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айналдыратынын</a:t>
            </a:r>
            <a:endParaRPr/>
          </a:p>
          <a:p>
            <a:pPr marL="0" marR="0" lvl="0" indent="-7112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Arial"/>
              <a:buChar char="•"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дәлелдеді.</a:t>
            </a:r>
            <a:endParaRPr/>
          </a:p>
        </p:txBody>
      </p:sp>
      <p:pic>
        <p:nvPicPr>
          <p:cNvPr id="195" name="Google Shape;195;p1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5287" y="120650"/>
            <a:ext cx="8242300" cy="860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/>
        </p:nvSpPr>
        <p:spPr>
          <a:xfrm>
            <a:off x="7019925" y="3800475"/>
            <a:ext cx="2073275" cy="2292350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К.Е.Тимирязов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фотосинтез күн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спектрінің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хлорофилл  өте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0000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rgbClr val="CC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көп сіңірілген</a:t>
            </a: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жерлерінде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анағұрлым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күштірек жүретінін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</a:pPr>
            <a:r>
              <a:rPr lang="en-US" sz="1600" b="1" i="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тапты.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3537" y="-9525"/>
            <a:ext cx="8240712" cy="85883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2" name="Google Shape;202;p20"/>
          <p:cNvGraphicFramePr/>
          <p:nvPr/>
        </p:nvGraphicFramePr>
        <p:xfrm>
          <a:off x="179387" y="1357312"/>
          <a:ext cx="4357675" cy="4927915"/>
        </p:xfrm>
        <a:graphic>
          <a:graphicData uri="http://schemas.openxmlformats.org/drawingml/2006/table">
            <a:tbl>
              <a:tblPr>
                <a:noFill/>
                <a:tableStyleId>{015B7731-E918-43D4-8B6A-D52CD932D9A8}</a:tableStyleId>
              </a:tblPr>
              <a:tblGrid>
                <a:gridCol w="4357675"/>
              </a:tblGrid>
              <a:tr h="63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66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b="1" i="0" u="none" strike="noStrike" cap="none">
                          <a:solidFill>
                            <a:srgbClr val="0000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Үрдістер</a:t>
                      </a:r>
                      <a:endParaRPr/>
                    </a:p>
                  </a:txBody>
                  <a:tcPr marL="0" marR="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525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I. Бір - бірін өзара толықтыратын  екі: судың ыдырауы мен АТФ синтезі үрдістерінен пайда болады </a:t>
                      </a:r>
                      <a:endParaRPr/>
                    </a:p>
                  </a:txBody>
                  <a:tcPr marL="0" marR="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7716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II. Су фотолизі- судың жарықта ыдырау үрдісі.  Атмосфераға оттегі бөлініп шығып, ауадағы көмірқышқыл газын қосып алып , глюкоза молекуласын синтездейді.</a:t>
                      </a:r>
                      <a:endParaRPr/>
                    </a:p>
                  </a:txBody>
                  <a:tcPr marL="0" marR="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463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III. Хлорофил молекуласына жарық түскен кездегі энергияны АТФ ты синтездеуге  жұмсайды. Онда АДФ тағы бір фосфат  қосып алып АТФ –ға айналады.</a:t>
                      </a:r>
                      <a:endParaRPr/>
                    </a:p>
                  </a:txBody>
                  <a:tcPr marL="0" marR="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03" name="Google Shape;203;p20"/>
          <p:cNvSpPr txBox="1"/>
          <p:nvPr/>
        </p:nvSpPr>
        <p:spPr>
          <a:xfrm>
            <a:off x="441325" y="765175"/>
            <a:ext cx="3840162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Жарықта жүретін сатысы</a:t>
            </a:r>
            <a:endParaRPr/>
          </a:p>
        </p:txBody>
      </p:sp>
      <p:graphicFrame>
        <p:nvGraphicFramePr>
          <p:cNvPr id="204" name="Google Shape;204;p20"/>
          <p:cNvGraphicFramePr/>
          <p:nvPr/>
        </p:nvGraphicFramePr>
        <p:xfrm>
          <a:off x="4678362" y="1341437"/>
          <a:ext cx="4357675" cy="3134040"/>
        </p:xfrm>
        <a:graphic>
          <a:graphicData uri="http://schemas.openxmlformats.org/drawingml/2006/table">
            <a:tbl>
              <a:tblPr>
                <a:noFill/>
                <a:tableStyleId>{015B7731-E918-43D4-8B6A-D52CD932D9A8}</a:tableStyleId>
              </a:tblPr>
              <a:tblGrid>
                <a:gridCol w="4357675"/>
              </a:tblGrid>
              <a:tr h="63975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66"/>
                        </a:buClr>
                        <a:buSzPts val="3600"/>
                        <a:buFont typeface="Arial"/>
                        <a:buNone/>
                      </a:pPr>
                      <a:r>
                        <a:rPr lang="en-US" sz="3600" b="1" i="0" u="none" strike="noStrike" cap="none">
                          <a:solidFill>
                            <a:srgbClr val="000066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Үрдістер</a:t>
                      </a:r>
                      <a:endParaRPr/>
                    </a:p>
                  </a:txBody>
                  <a:tcPr marL="0" marR="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24939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Times New Roman"/>
                        <a:buNone/>
                      </a:pPr>
                      <a:r>
                        <a:rPr lang="en-US" sz="1800" b="1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І. Атмосферадағы көмірқышқыл газы  және жарық  сатысынан түсетін  сутегі қосылысы нәтижесінде  глюкоза молекуласының синтезі  жүреді. Жарық реакциялары барысында қорға жиналған АТФ  энергиясы шығындалады.</a:t>
                      </a:r>
                      <a:endParaRPr/>
                    </a:p>
                  </a:txBody>
                  <a:tcPr marL="0" marR="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205" name="Google Shape;205;p20"/>
          <p:cNvSpPr txBox="1"/>
          <p:nvPr/>
        </p:nvSpPr>
        <p:spPr>
          <a:xfrm>
            <a:off x="4827587" y="765175"/>
            <a:ext cx="4060825" cy="461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Times New Roman"/>
              <a:buNone/>
            </a:pPr>
            <a:r>
              <a:rPr lang="en-US" sz="2400" b="1" i="0" u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Қараңғыда жүретін сатысы</a:t>
            </a:r>
            <a:endParaRPr/>
          </a:p>
        </p:txBody>
      </p:sp>
      <p:pic>
        <p:nvPicPr>
          <p:cNvPr id="206" name="Google Shape;206;p20"/>
          <p:cNvPicPr preferRelativeResize="0"/>
          <p:nvPr/>
        </p:nvPicPr>
        <p:blipFill rotWithShape="1">
          <a:blip r:embed="rId4">
            <a:alphaModFix/>
          </a:blip>
          <a:srcRect r="76" b="-121"/>
          <a:stretch/>
        </p:blipFill>
        <p:spPr>
          <a:xfrm>
            <a:off x="4859337" y="4581525"/>
            <a:ext cx="3744912" cy="2087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1"/>
          <p:cNvPicPr preferRelativeResize="0"/>
          <p:nvPr/>
        </p:nvPicPr>
        <p:blipFill rotWithShape="1">
          <a:blip r:embed="rId3">
            <a:alphaModFix/>
          </a:blip>
          <a:srcRect l="7894" r="-7452" b="-339"/>
          <a:stretch/>
        </p:blipFill>
        <p:spPr>
          <a:xfrm>
            <a:off x="4716462" y="836612"/>
            <a:ext cx="4176712" cy="48974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1"/>
          <p:cNvPicPr preferRelativeResize="0"/>
          <p:nvPr/>
        </p:nvPicPr>
        <p:blipFill rotWithShape="1">
          <a:blip r:embed="rId4">
            <a:alphaModFix/>
          </a:blip>
          <a:srcRect b="11456"/>
          <a:stretch/>
        </p:blipFill>
        <p:spPr>
          <a:xfrm>
            <a:off x="107950" y="692150"/>
            <a:ext cx="4397375" cy="5040312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1"/>
          <p:cNvSpPr/>
          <p:nvPr/>
        </p:nvSpPr>
        <p:spPr>
          <a:xfrm rot="5400000">
            <a:off x="1069975" y="3167062"/>
            <a:ext cx="5759450" cy="5238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0000FF"/>
                </a:solidFill>
                <a:latin typeface="Arial"/>
              </a:rPr>
              <a:t>Ішкі фактор </a:t>
            </a:r>
          </a:p>
        </p:txBody>
      </p:sp>
      <p:sp>
        <p:nvSpPr>
          <p:cNvPr id="214" name="Google Shape;214;p21"/>
          <p:cNvSpPr/>
          <p:nvPr/>
        </p:nvSpPr>
        <p:spPr>
          <a:xfrm rot="5400000">
            <a:off x="2386012" y="3167062"/>
            <a:ext cx="5759450" cy="5238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0000FF"/>
                </a:solidFill>
                <a:latin typeface="Arial"/>
              </a:rPr>
              <a:t>Сыртқы фактор </a:t>
            </a:r>
          </a:p>
        </p:txBody>
      </p:sp>
      <p:cxnSp>
        <p:nvCxnSpPr>
          <p:cNvPr id="215" name="Google Shape;215;p21"/>
          <p:cNvCxnSpPr/>
          <p:nvPr/>
        </p:nvCxnSpPr>
        <p:spPr>
          <a:xfrm>
            <a:off x="4572000" y="404812"/>
            <a:ext cx="0" cy="6172200"/>
          </a:xfrm>
          <a:prstGeom prst="straightConnector1">
            <a:avLst/>
          </a:prstGeom>
          <a:noFill/>
          <a:ln w="76200" cap="flat" cmpd="tri">
            <a:solidFill>
              <a:srgbClr val="000066"/>
            </a:solidFill>
            <a:prstDash val="solid"/>
            <a:miter lim="800000"/>
            <a:headEnd type="none" w="med" len="med"/>
            <a:tailEnd type="none" w="med" len="med"/>
          </a:ln>
        </p:spPr>
      </p:cxnSp>
      <p:sp>
        <p:nvSpPr>
          <p:cNvPr id="216" name="Google Shape;216;p21"/>
          <p:cNvSpPr/>
          <p:nvPr/>
        </p:nvSpPr>
        <p:spPr>
          <a:xfrm rot="5400000">
            <a:off x="3080543" y="1289843"/>
            <a:ext cx="346075" cy="303212"/>
          </a:xfrm>
          <a:prstGeom prst="downArrow">
            <a:avLst>
              <a:gd name="adj1" fmla="val 108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1"/>
          <p:cNvSpPr txBox="1"/>
          <p:nvPr/>
        </p:nvSpPr>
        <p:spPr>
          <a:xfrm rot="10800000">
            <a:off x="3118330" y="1422743"/>
            <a:ext cx="286839" cy="3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1"/>
          <p:cNvSpPr/>
          <p:nvPr/>
        </p:nvSpPr>
        <p:spPr>
          <a:xfrm rot="5400000">
            <a:off x="3094831" y="2240756"/>
            <a:ext cx="346075" cy="303212"/>
          </a:xfrm>
          <a:prstGeom prst="downArrow">
            <a:avLst>
              <a:gd name="adj1" fmla="val 108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21"/>
          <p:cNvSpPr txBox="1"/>
          <p:nvPr/>
        </p:nvSpPr>
        <p:spPr>
          <a:xfrm rot="10800000">
            <a:off x="3132630" y="2373668"/>
            <a:ext cx="286839" cy="3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1"/>
          <p:cNvSpPr/>
          <p:nvPr/>
        </p:nvSpPr>
        <p:spPr>
          <a:xfrm rot="5400000">
            <a:off x="3094831" y="3104356"/>
            <a:ext cx="346075" cy="303212"/>
          </a:xfrm>
          <a:prstGeom prst="downArrow">
            <a:avLst>
              <a:gd name="adj1" fmla="val 108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1"/>
          <p:cNvSpPr txBox="1"/>
          <p:nvPr/>
        </p:nvSpPr>
        <p:spPr>
          <a:xfrm rot="10800000">
            <a:off x="3132630" y="3237268"/>
            <a:ext cx="286839" cy="3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1"/>
          <p:cNvSpPr/>
          <p:nvPr/>
        </p:nvSpPr>
        <p:spPr>
          <a:xfrm rot="5400000">
            <a:off x="3094831" y="4040981"/>
            <a:ext cx="346075" cy="303212"/>
          </a:xfrm>
          <a:prstGeom prst="downArrow">
            <a:avLst>
              <a:gd name="adj1" fmla="val 108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21"/>
          <p:cNvSpPr txBox="1"/>
          <p:nvPr/>
        </p:nvSpPr>
        <p:spPr>
          <a:xfrm rot="10800000">
            <a:off x="3132630" y="4173893"/>
            <a:ext cx="286839" cy="3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1"/>
          <p:cNvSpPr/>
          <p:nvPr/>
        </p:nvSpPr>
        <p:spPr>
          <a:xfrm rot="5400000">
            <a:off x="3094831" y="5049043"/>
            <a:ext cx="346075" cy="303212"/>
          </a:xfrm>
          <a:prstGeom prst="downArrow">
            <a:avLst>
              <a:gd name="adj1" fmla="val 108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21"/>
          <p:cNvSpPr txBox="1"/>
          <p:nvPr/>
        </p:nvSpPr>
        <p:spPr>
          <a:xfrm rot="10800000">
            <a:off x="3132630" y="5181943"/>
            <a:ext cx="286839" cy="3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21"/>
          <p:cNvSpPr/>
          <p:nvPr/>
        </p:nvSpPr>
        <p:spPr>
          <a:xfrm rot="-5400000">
            <a:off x="5845968" y="1721643"/>
            <a:ext cx="346075" cy="303212"/>
          </a:xfrm>
          <a:prstGeom prst="downArrow">
            <a:avLst>
              <a:gd name="adj1" fmla="val 108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p21"/>
          <p:cNvSpPr txBox="1"/>
          <p:nvPr/>
        </p:nvSpPr>
        <p:spPr>
          <a:xfrm>
            <a:off x="5867382" y="1854543"/>
            <a:ext cx="286839" cy="3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1"/>
          <p:cNvSpPr/>
          <p:nvPr/>
        </p:nvSpPr>
        <p:spPr>
          <a:xfrm rot="-5400000">
            <a:off x="5860256" y="2672556"/>
            <a:ext cx="346075" cy="303212"/>
          </a:xfrm>
          <a:prstGeom prst="downArrow">
            <a:avLst>
              <a:gd name="adj1" fmla="val 108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21"/>
          <p:cNvSpPr txBox="1"/>
          <p:nvPr/>
        </p:nvSpPr>
        <p:spPr>
          <a:xfrm>
            <a:off x="5881682" y="2805468"/>
            <a:ext cx="286839" cy="3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21"/>
          <p:cNvSpPr/>
          <p:nvPr/>
        </p:nvSpPr>
        <p:spPr>
          <a:xfrm rot="-5400000">
            <a:off x="5860256" y="3536156"/>
            <a:ext cx="346075" cy="303212"/>
          </a:xfrm>
          <a:prstGeom prst="downArrow">
            <a:avLst>
              <a:gd name="adj1" fmla="val 108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21"/>
          <p:cNvSpPr txBox="1"/>
          <p:nvPr/>
        </p:nvSpPr>
        <p:spPr>
          <a:xfrm>
            <a:off x="5881682" y="3669068"/>
            <a:ext cx="286839" cy="3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21"/>
          <p:cNvSpPr/>
          <p:nvPr/>
        </p:nvSpPr>
        <p:spPr>
          <a:xfrm rot="-5400000">
            <a:off x="5860256" y="4472781"/>
            <a:ext cx="346075" cy="303212"/>
          </a:xfrm>
          <a:prstGeom prst="downArrow">
            <a:avLst>
              <a:gd name="adj1" fmla="val 10800"/>
              <a:gd name="adj2" fmla="val 50000"/>
            </a:avLst>
          </a:prstGeom>
          <a:solidFill>
            <a:srgbClr val="C00000"/>
          </a:solidFill>
          <a:ln w="25400" cap="flat" cmpd="sng">
            <a:solidFill>
              <a:srgbClr val="C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1"/>
          <p:cNvSpPr txBox="1"/>
          <p:nvPr/>
        </p:nvSpPr>
        <p:spPr>
          <a:xfrm>
            <a:off x="5881682" y="4605693"/>
            <a:ext cx="286839" cy="3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1"/>
          <p:cNvSpPr txBox="1"/>
          <p:nvPr/>
        </p:nvSpPr>
        <p:spPr>
          <a:xfrm>
            <a:off x="158750" y="1262062"/>
            <a:ext cx="2921000" cy="366712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Хлоропластың мөлшері</a:t>
            </a:r>
            <a:endParaRPr/>
          </a:p>
        </p:txBody>
      </p:sp>
      <p:sp>
        <p:nvSpPr>
          <p:cNvPr id="235" name="Google Shape;235;p21"/>
          <p:cNvSpPr txBox="1"/>
          <p:nvPr/>
        </p:nvSpPr>
        <p:spPr>
          <a:xfrm>
            <a:off x="190500" y="2198687"/>
            <a:ext cx="2509837" cy="641350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Хлорофилдің  саны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мен типі</a:t>
            </a:r>
            <a:endParaRPr/>
          </a:p>
        </p:txBody>
      </p:sp>
      <p:sp>
        <p:nvSpPr>
          <p:cNvPr id="236" name="Google Shape;236;p21"/>
          <p:cNvSpPr txBox="1"/>
          <p:nvPr/>
        </p:nvSpPr>
        <p:spPr>
          <a:xfrm>
            <a:off x="179387" y="3068637"/>
            <a:ext cx="2698750" cy="366712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Ферменттер тиімділігі</a:t>
            </a:r>
            <a:endParaRPr/>
          </a:p>
        </p:txBody>
      </p:sp>
      <p:sp>
        <p:nvSpPr>
          <p:cNvPr id="237" name="Google Shape;237;p21"/>
          <p:cNvSpPr txBox="1"/>
          <p:nvPr/>
        </p:nvSpPr>
        <p:spPr>
          <a:xfrm>
            <a:off x="200025" y="3998912"/>
            <a:ext cx="3127375" cy="366712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Жапырақтардың мөлшері</a:t>
            </a:r>
            <a:endParaRPr/>
          </a:p>
        </p:txBody>
      </p:sp>
      <p:sp>
        <p:nvSpPr>
          <p:cNvPr id="238" name="Google Shape;238;p21"/>
          <p:cNvSpPr txBox="1"/>
          <p:nvPr/>
        </p:nvSpPr>
        <p:spPr>
          <a:xfrm>
            <a:off x="230187" y="5006975"/>
            <a:ext cx="2184400" cy="366712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Лептесіктер саны</a:t>
            </a:r>
            <a:endParaRPr/>
          </a:p>
        </p:txBody>
      </p:sp>
      <p:sp>
        <p:nvSpPr>
          <p:cNvPr id="239" name="Google Shape;239;p21"/>
          <p:cNvSpPr txBox="1"/>
          <p:nvPr/>
        </p:nvSpPr>
        <p:spPr>
          <a:xfrm>
            <a:off x="6248400" y="1693862"/>
            <a:ext cx="2005012" cy="366712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Жарық мөлшері</a:t>
            </a:r>
            <a:endParaRPr/>
          </a:p>
        </p:txBody>
      </p:sp>
      <p:sp>
        <p:nvSpPr>
          <p:cNvPr id="240" name="Google Shape;240;p21"/>
          <p:cNvSpPr txBox="1"/>
          <p:nvPr/>
        </p:nvSpPr>
        <p:spPr>
          <a:xfrm>
            <a:off x="6176962" y="2630487"/>
            <a:ext cx="1957387" cy="366712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Ылғал мөлшері</a:t>
            </a:r>
            <a:endParaRPr/>
          </a:p>
        </p:txBody>
      </p:sp>
      <p:sp>
        <p:nvSpPr>
          <p:cNvPr id="241" name="Google Shape;241;p21"/>
          <p:cNvSpPr txBox="1"/>
          <p:nvPr/>
        </p:nvSpPr>
        <p:spPr>
          <a:xfrm>
            <a:off x="5895975" y="3494087"/>
            <a:ext cx="3111500" cy="641350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Көмірқышқыл газының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концентрациясы</a:t>
            </a:r>
            <a:endParaRPr/>
          </a:p>
        </p:txBody>
      </p:sp>
      <p:sp>
        <p:nvSpPr>
          <p:cNvPr id="242" name="Google Shape;242;p21"/>
          <p:cNvSpPr txBox="1"/>
          <p:nvPr/>
        </p:nvSpPr>
        <p:spPr>
          <a:xfrm>
            <a:off x="6176962" y="4430712"/>
            <a:ext cx="2436812" cy="366712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1" i="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Ауа температурасы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22"/>
          <p:cNvPicPr preferRelativeResize="0"/>
          <p:nvPr/>
        </p:nvPicPr>
        <p:blipFill rotWithShape="1">
          <a:blip r:embed="rId3">
            <a:alphaModFix/>
          </a:blip>
          <a:srcRect r="646" b="94"/>
          <a:stretch/>
        </p:blipFill>
        <p:spPr>
          <a:xfrm>
            <a:off x="2124075" y="117475"/>
            <a:ext cx="4968875" cy="604837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22"/>
          <p:cNvSpPr txBox="1"/>
          <p:nvPr/>
        </p:nvSpPr>
        <p:spPr>
          <a:xfrm>
            <a:off x="1619250" y="1484312"/>
            <a:ext cx="768350" cy="641350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FF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0066FF"/>
                </a:solidFill>
                <a:latin typeface="Arial"/>
                <a:ea typeface="Arial"/>
                <a:cs typeface="Arial"/>
                <a:sym typeface="Arial"/>
              </a:rPr>
              <a:t>Су</a:t>
            </a:r>
            <a:endParaRPr/>
          </a:p>
        </p:txBody>
      </p:sp>
      <p:sp>
        <p:nvSpPr>
          <p:cNvPr id="249" name="Google Shape;249;p22"/>
          <p:cNvSpPr txBox="1"/>
          <p:nvPr/>
        </p:nvSpPr>
        <p:spPr>
          <a:xfrm>
            <a:off x="6924675" y="1484312"/>
            <a:ext cx="2093912" cy="1739900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00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333300"/>
                </a:solidFill>
                <a:latin typeface="Arial"/>
                <a:ea typeface="Arial"/>
                <a:cs typeface="Arial"/>
                <a:sym typeface="Arial"/>
              </a:rPr>
              <a:t>Көмір -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00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333300"/>
                </a:solidFill>
                <a:latin typeface="Arial"/>
                <a:ea typeface="Arial"/>
                <a:cs typeface="Arial"/>
                <a:sym typeface="Arial"/>
              </a:rPr>
              <a:t>қышқыл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00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333300"/>
                </a:solidFill>
                <a:latin typeface="Arial"/>
                <a:ea typeface="Arial"/>
                <a:cs typeface="Arial"/>
                <a:sym typeface="Arial"/>
              </a:rPr>
              <a:t> газ</a:t>
            </a:r>
            <a:endParaRPr/>
          </a:p>
        </p:txBody>
      </p:sp>
      <p:sp>
        <p:nvSpPr>
          <p:cNvPr id="250" name="Google Shape;250;p22"/>
          <p:cNvSpPr txBox="1"/>
          <p:nvPr/>
        </p:nvSpPr>
        <p:spPr>
          <a:xfrm>
            <a:off x="6899275" y="5046662"/>
            <a:ext cx="1482725" cy="1190625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rPr>
              <a:t>Бос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99"/>
              </a:buClr>
              <a:buSzPts val="3600"/>
              <a:buFont typeface="Arial"/>
              <a:buNone/>
            </a:pPr>
            <a:r>
              <a:rPr lang="en-US" sz="3600" b="1" i="0" u="none">
                <a:solidFill>
                  <a:srgbClr val="333399"/>
                </a:solidFill>
                <a:latin typeface="Arial"/>
                <a:ea typeface="Arial"/>
                <a:cs typeface="Arial"/>
                <a:sym typeface="Arial"/>
              </a:rPr>
              <a:t>оттегі</a:t>
            </a:r>
            <a:endParaRPr/>
          </a:p>
        </p:txBody>
      </p:sp>
      <p:sp>
        <p:nvSpPr>
          <p:cNvPr id="251" name="Google Shape;251;p22"/>
          <p:cNvSpPr txBox="1"/>
          <p:nvPr/>
        </p:nvSpPr>
        <p:spPr>
          <a:xfrm>
            <a:off x="179387" y="4076700"/>
            <a:ext cx="2897187" cy="1187450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Өсімдік 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жасушасындағы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3300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FF3300"/>
                </a:solidFill>
                <a:latin typeface="Arial"/>
                <a:ea typeface="Arial"/>
                <a:cs typeface="Arial"/>
                <a:sym typeface="Arial"/>
              </a:rPr>
              <a:t> қант пен крахмал</a:t>
            </a:r>
            <a:endParaRPr/>
          </a:p>
        </p:txBody>
      </p:sp>
      <p:sp>
        <p:nvSpPr>
          <p:cNvPr id="252" name="Google Shape;252;p22"/>
          <p:cNvSpPr/>
          <p:nvPr/>
        </p:nvSpPr>
        <p:spPr>
          <a:xfrm>
            <a:off x="3395662" y="908050"/>
            <a:ext cx="2352675" cy="5238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l"/>
            <a:r>
              <a:rPr b="0" i="0">
                <a:ln w="9525" cap="flat" cmpd="sng">
                  <a:solidFill>
                    <a:srgbClr val="FF9900"/>
                  </a:solidFill>
                  <a:prstDash val="solid"/>
                  <a:miter lim="800000"/>
                  <a:headEnd type="none" w="sm" len="sm"/>
                  <a:tailEnd type="none" w="sm" len="sm"/>
                </a:ln>
                <a:solidFill>
                  <a:srgbClr val="FF6600"/>
                </a:solidFill>
                <a:latin typeface="Times New Roman"/>
              </a:rPr>
              <a:t>күн жарығы </a:t>
            </a:r>
          </a:p>
        </p:txBody>
      </p:sp>
      <p:sp>
        <p:nvSpPr>
          <p:cNvPr id="253" name="Google Shape;253;p22"/>
          <p:cNvSpPr txBox="1"/>
          <p:nvPr/>
        </p:nvSpPr>
        <p:spPr>
          <a:xfrm>
            <a:off x="2957512" y="6021387"/>
            <a:ext cx="3198812" cy="822325"/>
          </a:xfrm>
          <a:prstGeom prst="rect">
            <a:avLst/>
          </a:prstGeom>
          <a:noFill/>
          <a:ln>
            <a:noFill/>
          </a:ln>
          <a:effectLst>
            <a:outerShdw blurRad="63500" dist="17960" dir="2700000">
              <a:schemeClr val="lt2"/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Тіршілікке арналған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2400"/>
              <a:buFont typeface="Arial"/>
              <a:buNone/>
            </a:pPr>
            <a:r>
              <a:rPr lang="en-US" sz="2400" b="1" i="0" u="none">
                <a:solidFill>
                  <a:srgbClr val="006600"/>
                </a:solidFill>
                <a:latin typeface="Arial"/>
                <a:ea typeface="Arial"/>
                <a:cs typeface="Arial"/>
                <a:sym typeface="Arial"/>
              </a:rPr>
              <a:t> энергия</a:t>
            </a:r>
            <a:endParaRPr/>
          </a:p>
        </p:txBody>
      </p:sp>
    </p:spTree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2400"/>
            <a:ext cx="9144000" cy="67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57312" y="714375"/>
            <a:ext cx="6815137" cy="574357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24"/>
          <p:cNvSpPr txBox="1"/>
          <p:nvPr/>
        </p:nvSpPr>
        <p:spPr>
          <a:xfrm>
            <a:off x="1568450" y="5776912"/>
            <a:ext cx="6264275" cy="523875"/>
          </a:xfrm>
          <a:prstGeom prst="rect">
            <a:avLst/>
          </a:prstGeom>
          <a:gradFill>
            <a:gsLst>
              <a:gs pos="0">
                <a:srgbClr val="FDB3AF"/>
              </a:gs>
              <a:gs pos="27999">
                <a:srgbClr val="FDB3AF"/>
              </a:gs>
              <a:gs pos="100000">
                <a:srgbClr val="FDB3AF"/>
              </a:gs>
            </a:gsLst>
            <a:lin ang="5400000" scaled="0"/>
          </a:gradFill>
          <a:ln w="9525" cap="flat" cmpd="sng">
            <a:solidFill>
              <a:srgbClr val="F14124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63500" dist="50800" dir="5400000" sx="97999" sy="97999">
              <a:srgbClr val="000000">
                <a:alpha val="19607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</a:pPr>
            <a:r>
              <a:rPr lang="en-US" sz="2800" b="1" i="1" u="none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ФОТОСИНТЕЗБЕН ТЫНЫС АЛУ</a:t>
            </a:r>
            <a:endParaRPr dirty="0"/>
          </a:p>
        </p:txBody>
      </p:sp>
    </p:spTree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8075" y="295275"/>
            <a:ext cx="6511925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>
                <a:effectLst/>
              </a:rPr>
              <a:t>Тынысалу</a:t>
            </a:r>
            <a:r>
              <a:rPr lang="ru-RU" dirty="0">
                <a:effectLst/>
              </a:rPr>
              <a:t> </a:t>
            </a:r>
            <a:r>
              <a:rPr lang="ru-RU" dirty="0" err="1">
                <a:effectLst/>
              </a:rPr>
              <a:t>және</a:t>
            </a:r>
            <a:r>
              <a:rPr lang="ru-RU" dirty="0">
                <a:effectLst/>
              </a:rPr>
              <a:t> </a:t>
            </a:r>
            <a:r>
              <a:rPr lang="ru-RU" dirty="0" smtClean="0">
                <a:effectLst/>
              </a:rPr>
              <a:t>фотосинтез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0025" y="1814513"/>
            <a:ext cx="8740775" cy="5043487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/>
              <a:t>Ағзалар</a:t>
            </a:r>
            <a:r>
              <a:rPr lang="ru-RU" dirty="0"/>
              <a:t> </a:t>
            </a:r>
            <a:r>
              <a:rPr lang="ru-RU" dirty="0" err="1"/>
              <a:t>тыныс</a:t>
            </a:r>
            <a:r>
              <a:rPr lang="ru-RU" dirty="0"/>
              <a:t> </a:t>
            </a:r>
            <a:r>
              <a:rPr lang="ru-RU" dirty="0" err="1"/>
              <a:t>алғанда</a:t>
            </a:r>
            <a:r>
              <a:rPr lang="ru-RU" dirty="0"/>
              <a:t> </a:t>
            </a:r>
            <a:r>
              <a:rPr lang="ru-RU" dirty="0" err="1"/>
              <a:t>қоректік</a:t>
            </a:r>
            <a:r>
              <a:rPr lang="ru-RU" dirty="0"/>
              <a:t> </a:t>
            </a:r>
            <a:r>
              <a:rPr lang="ru-RU" dirty="0" err="1"/>
              <a:t>заттар</a:t>
            </a:r>
            <a:r>
              <a:rPr lang="ru-RU" dirty="0"/>
              <a:t> </a:t>
            </a:r>
            <a:r>
              <a:rPr lang="ru-RU" dirty="0" err="1"/>
              <a:t>толық</a:t>
            </a:r>
            <a:r>
              <a:rPr lang="ru-RU" dirty="0"/>
              <a:t> </a:t>
            </a:r>
            <a:r>
              <a:rPr lang="ru-RU" dirty="0" err="1"/>
              <a:t>ыдырау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оттегі</a:t>
            </a:r>
            <a:r>
              <a:rPr lang="ru-RU" dirty="0"/>
              <a:t> </a:t>
            </a:r>
            <a:r>
              <a:rPr lang="ru-RU" dirty="0" err="1"/>
              <a:t>қажет</a:t>
            </a:r>
            <a:r>
              <a:rPr lang="ru-RU" dirty="0"/>
              <a:t> </a:t>
            </a:r>
            <a:r>
              <a:rPr lang="ru-RU" dirty="0" err="1"/>
              <a:t>екендігі</a:t>
            </a:r>
            <a:r>
              <a:rPr lang="ru-RU" dirty="0"/>
              <a:t> </a:t>
            </a:r>
            <a:r>
              <a:rPr lang="ru-RU" dirty="0" err="1"/>
              <a:t>баршамызға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. </a:t>
            </a:r>
            <a:r>
              <a:rPr lang="ru-RU" dirty="0" err="1"/>
              <a:t>Тынысалудың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соңғы</a:t>
            </a:r>
            <a:r>
              <a:rPr lang="ru-RU" dirty="0"/>
              <a:t> </a:t>
            </a:r>
            <a:r>
              <a:rPr lang="ru-RU" dirty="0" err="1"/>
              <a:t>өнімі</a:t>
            </a:r>
            <a:r>
              <a:rPr lang="ru-RU" dirty="0"/>
              <a:t> – </a:t>
            </a:r>
            <a:r>
              <a:rPr lang="ru-RU" dirty="0" err="1"/>
              <a:t>көміртегі</a:t>
            </a:r>
            <a:r>
              <a:rPr lang="ru-RU" dirty="0"/>
              <a:t> </a:t>
            </a:r>
            <a:r>
              <a:rPr lang="ru-RU" dirty="0" err="1"/>
              <a:t>оксиді</a:t>
            </a:r>
            <a:r>
              <a:rPr lang="ru-RU" dirty="0"/>
              <a:t> су жене бос энергия. </a:t>
            </a:r>
            <a:r>
              <a:rPr lang="ru-RU" dirty="0" err="1"/>
              <a:t>Бұл</a:t>
            </a:r>
            <a:r>
              <a:rPr lang="ru-RU" dirty="0"/>
              <a:t> </a:t>
            </a:r>
            <a:r>
              <a:rPr lang="ru-RU" dirty="0" err="1"/>
              <a:t>соңғы</a:t>
            </a:r>
            <a:r>
              <a:rPr lang="ru-RU" dirty="0"/>
              <a:t> </a:t>
            </a:r>
            <a:r>
              <a:rPr lang="ru-RU" dirty="0" err="1"/>
              <a:t>өнімдер</a:t>
            </a:r>
            <a:r>
              <a:rPr lang="ru-RU" dirty="0"/>
              <a:t> — </a:t>
            </a:r>
            <a:r>
              <a:rPr lang="ru-RU" dirty="0" err="1"/>
              <a:t>фотосинтезге</a:t>
            </a:r>
            <a:r>
              <a:rPr lang="ru-RU" dirty="0"/>
              <a:t> </a:t>
            </a:r>
            <a:r>
              <a:rPr lang="ru-RU" dirty="0" err="1"/>
              <a:t>кажетт</a:t>
            </a:r>
            <a:r>
              <a:rPr lang="en-US" dirty="0"/>
              <a:t>i </a:t>
            </a:r>
            <a:r>
              <a:rPr lang="ru-RU" dirty="0"/>
              <a:t>нег</a:t>
            </a:r>
            <a:r>
              <a:rPr lang="en-US" dirty="0"/>
              <a:t>i</a:t>
            </a:r>
            <a:r>
              <a:rPr lang="ru-RU" dirty="0" err="1"/>
              <a:t>зг</a:t>
            </a:r>
            <a:r>
              <a:rPr lang="en-US" dirty="0"/>
              <a:t>i </a:t>
            </a:r>
            <a:r>
              <a:rPr lang="ru-RU" dirty="0" err="1"/>
              <a:t>косылыстар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табылады</a:t>
            </a:r>
            <a:r>
              <a:rPr lang="ru-RU" dirty="0"/>
              <a:t>. </a:t>
            </a:r>
            <a:r>
              <a:rPr lang="ru-RU" dirty="0" err="1"/>
              <a:t>Сондьктан</a:t>
            </a:r>
            <a:r>
              <a:rPr lang="ru-RU" dirty="0"/>
              <a:t>, </a:t>
            </a:r>
            <a:r>
              <a:rPr lang="ru-RU" dirty="0" err="1"/>
              <a:t>тынысалу</a:t>
            </a:r>
            <a:r>
              <a:rPr lang="ru-RU" dirty="0"/>
              <a:t> фотосинтез </a:t>
            </a:r>
            <a:r>
              <a:rPr lang="ru-RU" dirty="0" err="1"/>
              <a:t>кез</a:t>
            </a:r>
            <a:r>
              <a:rPr lang="en-US" dirty="0"/>
              <a:t>i</a:t>
            </a:r>
            <a:r>
              <a:rPr lang="ru-RU" dirty="0" err="1"/>
              <a:t>ндег</a:t>
            </a:r>
            <a:r>
              <a:rPr lang="en-US" dirty="0"/>
              <a:t>i </a:t>
            </a:r>
            <a:r>
              <a:rPr lang="ru-RU" dirty="0" err="1"/>
              <a:t>энергияны</a:t>
            </a:r>
            <a:r>
              <a:rPr lang="ru-RU" dirty="0"/>
              <a:t> </a:t>
            </a:r>
            <a:r>
              <a:rPr lang="ru-RU" dirty="0" err="1"/>
              <a:t>жоққа</a:t>
            </a:r>
            <a:r>
              <a:rPr lang="ru-RU" dirty="0"/>
              <a:t> </a:t>
            </a:r>
            <a:r>
              <a:rPr lang="ru-RU" dirty="0" err="1"/>
              <a:t>шығарады</a:t>
            </a:r>
            <a:r>
              <a:rPr lang="ru-RU" dirty="0"/>
              <a:t>. </a:t>
            </a:r>
            <a:r>
              <a:rPr lang="ru-RU" dirty="0" err="1"/>
              <a:t>Алайда</a:t>
            </a:r>
            <a:r>
              <a:rPr lang="ru-RU" dirty="0"/>
              <a:t>, </a:t>
            </a:r>
            <a:r>
              <a:rPr lang="ru-RU" dirty="0" err="1"/>
              <a:t>тынысалу</a:t>
            </a:r>
            <a:r>
              <a:rPr lang="ru-RU" dirty="0"/>
              <a:t> </a:t>
            </a:r>
            <a:r>
              <a:rPr lang="ru-RU" dirty="0" err="1"/>
              <a:t>кез</a:t>
            </a:r>
            <a:r>
              <a:rPr lang="en-US" dirty="0"/>
              <a:t>i</a:t>
            </a:r>
            <a:r>
              <a:rPr lang="ru-RU" dirty="0" err="1"/>
              <a:t>нде</a:t>
            </a:r>
            <a:r>
              <a:rPr lang="ru-RU" dirty="0"/>
              <a:t> </a:t>
            </a:r>
            <a:r>
              <a:rPr lang="ru-RU" dirty="0" err="1"/>
              <a:t>жұмсалған</a:t>
            </a:r>
            <a:r>
              <a:rPr lang="ru-RU" dirty="0"/>
              <a:t> </a:t>
            </a:r>
            <a:r>
              <a:rPr lang="ru-RU" dirty="0" err="1"/>
              <a:t>пайдалы</a:t>
            </a:r>
            <a:r>
              <a:rPr lang="ru-RU" dirty="0"/>
              <a:t> энергия фотосинтез </a:t>
            </a:r>
            <a:r>
              <a:rPr lang="ru-RU" dirty="0" err="1"/>
              <a:t>кез</a:t>
            </a:r>
            <a:r>
              <a:rPr lang="en-US" dirty="0"/>
              <a:t>i</a:t>
            </a:r>
            <a:r>
              <a:rPr lang="ru-RU" dirty="0" err="1"/>
              <a:t>ндег</a:t>
            </a:r>
            <a:r>
              <a:rPr lang="en-US" dirty="0"/>
              <a:t>i </a:t>
            </a:r>
            <a:r>
              <a:rPr lang="ru-RU" dirty="0" err="1"/>
              <a:t>алынған</a:t>
            </a:r>
            <a:r>
              <a:rPr lang="ru-RU" dirty="0"/>
              <a:t> </a:t>
            </a:r>
            <a:r>
              <a:rPr lang="ru-RU" dirty="0" err="1"/>
              <a:t>күн</a:t>
            </a:r>
            <a:r>
              <a:rPr lang="ru-RU" dirty="0"/>
              <a:t> </a:t>
            </a:r>
            <a:r>
              <a:rPr lang="ru-RU" dirty="0" err="1"/>
              <a:t>энергиясынан</a:t>
            </a:r>
            <a:r>
              <a:rPr lang="ru-RU" dirty="0"/>
              <a:t> аз </a:t>
            </a:r>
            <a:r>
              <a:rPr lang="ru-RU" dirty="0" err="1"/>
              <a:t>болатындығын</a:t>
            </a:r>
            <a:r>
              <a:rPr lang="ru-RU" dirty="0"/>
              <a:t> </a:t>
            </a:r>
            <a:r>
              <a:rPr lang="ru-RU" dirty="0" err="1"/>
              <a:t>төменг</a:t>
            </a:r>
            <a:r>
              <a:rPr lang="en-US" dirty="0"/>
              <a:t>i </a:t>
            </a:r>
            <a:r>
              <a:rPr lang="ru-RU" dirty="0"/>
              <a:t>т</a:t>
            </a:r>
            <a:r>
              <a:rPr lang="en-US" dirty="0"/>
              <a:t>i</a:t>
            </a:r>
            <a:r>
              <a:rPr lang="ru-RU" dirty="0" err="1"/>
              <a:t>збектен</a:t>
            </a:r>
            <a:r>
              <a:rPr lang="ru-RU" dirty="0"/>
              <a:t> </a:t>
            </a:r>
            <a:r>
              <a:rPr lang="ru-RU" dirty="0" err="1"/>
              <a:t>көруге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1800583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3"/>
            <a:ext cx="8659813" cy="5114925"/>
          </a:xfrm>
        </p:spPr>
        <p:txBody>
          <a:bodyPr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err="1"/>
              <a:t>Энергияның</a:t>
            </a:r>
            <a:r>
              <a:rPr lang="ru-RU" dirty="0"/>
              <a:t> </a:t>
            </a:r>
            <a:r>
              <a:rPr lang="ru-RU" dirty="0" err="1"/>
              <a:t>ең</a:t>
            </a:r>
            <a:r>
              <a:rPr lang="ru-RU" dirty="0"/>
              <a:t> </a:t>
            </a:r>
            <a:r>
              <a:rPr lang="ru-RU" dirty="0" err="1"/>
              <a:t>көб</a:t>
            </a:r>
            <a:r>
              <a:rPr lang="en-US" dirty="0"/>
              <a:t>i — </a:t>
            </a:r>
            <a:r>
              <a:rPr lang="ru-RU" dirty="0" err="1"/>
              <a:t>күн</a:t>
            </a:r>
            <a:r>
              <a:rPr lang="ru-RU" dirty="0"/>
              <a:t> </a:t>
            </a:r>
            <a:r>
              <a:rPr lang="ru-RU" dirty="0" err="1"/>
              <a:t>сәулес</a:t>
            </a:r>
            <a:r>
              <a:rPr lang="en-US" dirty="0"/>
              <a:t>i</a:t>
            </a:r>
            <a:r>
              <a:rPr lang="ru-RU" dirty="0"/>
              <a:t>н</a:t>
            </a:r>
            <a:r>
              <a:rPr lang="en-US" dirty="0"/>
              <a:t>i</a:t>
            </a:r>
            <a:r>
              <a:rPr lang="ru-RU" dirty="0"/>
              <a:t>к</a:t>
            </a:r>
            <a:r>
              <a:rPr lang="en-US" dirty="0"/>
              <a:t>i, </a:t>
            </a:r>
            <a:r>
              <a:rPr lang="ru-RU" dirty="0" err="1"/>
              <a:t>корект</a:t>
            </a:r>
            <a:r>
              <a:rPr lang="en-US" dirty="0"/>
              <a:t>i</a:t>
            </a:r>
            <a:r>
              <a:rPr lang="ru-RU" dirty="0"/>
              <a:t>к </a:t>
            </a:r>
            <a:r>
              <a:rPr lang="ru-RU" dirty="0" err="1"/>
              <a:t>заттар</a:t>
            </a:r>
            <a:r>
              <a:rPr lang="ru-RU" dirty="0"/>
              <a:t> </a:t>
            </a:r>
            <a:r>
              <a:rPr lang="ru-RU" dirty="0" err="1"/>
              <a:t>одан</a:t>
            </a:r>
            <a:r>
              <a:rPr lang="ru-RU" dirty="0"/>
              <a:t> аз, </a:t>
            </a:r>
            <a:r>
              <a:rPr lang="ru-RU" dirty="0" err="1"/>
              <a:t>ең</a:t>
            </a:r>
            <a:r>
              <a:rPr lang="ru-RU" dirty="0"/>
              <a:t> азы кем</a:t>
            </a:r>
            <a:r>
              <a:rPr lang="en-US" dirty="0"/>
              <a:t>i</a:t>
            </a:r>
            <a:r>
              <a:rPr lang="ru-RU" dirty="0" err="1"/>
              <a:t>ртег</a:t>
            </a:r>
            <a:r>
              <a:rPr lang="en-US" dirty="0"/>
              <a:t>i </a:t>
            </a:r>
            <a:r>
              <a:rPr lang="ru-RU" dirty="0"/>
              <a:t>оксид</a:t>
            </a:r>
            <a:r>
              <a:rPr lang="en-US" dirty="0"/>
              <a:t>i, </a:t>
            </a:r>
            <a:r>
              <a:rPr lang="ru-RU" dirty="0"/>
              <a:t>су жене </a:t>
            </a:r>
            <a:r>
              <a:rPr lang="ru-RU" dirty="0" err="1"/>
              <a:t>оттег</a:t>
            </a:r>
            <a:r>
              <a:rPr lang="en-US" dirty="0"/>
              <a:t>i. </a:t>
            </a:r>
            <a:r>
              <a:rPr lang="ru-RU" dirty="0"/>
              <a:t>Фотосинтез </a:t>
            </a:r>
            <a:r>
              <a:rPr lang="ru-RU" dirty="0" err="1"/>
              <a:t>кепсатылы</a:t>
            </a:r>
            <a:r>
              <a:rPr lang="ru-RU" dirty="0"/>
              <a:t> </a:t>
            </a:r>
            <a:r>
              <a:rPr lang="ru-RU" dirty="0" err="1"/>
              <a:t>күрдел</a:t>
            </a:r>
            <a:r>
              <a:rPr lang="en-US" dirty="0"/>
              <a:t>i </a:t>
            </a:r>
            <a:r>
              <a:rPr lang="ru-RU" dirty="0" err="1"/>
              <a:t>әрекет</a:t>
            </a:r>
            <a:r>
              <a:rPr lang="ru-RU" dirty="0"/>
              <a:t>. </a:t>
            </a:r>
            <a:r>
              <a:rPr lang="ru-RU" dirty="0" err="1"/>
              <a:t>Мұнда</a:t>
            </a:r>
            <a:r>
              <a:rPr lang="ru-RU" dirty="0"/>
              <a:t> </a:t>
            </a:r>
            <a:r>
              <a:rPr lang="ru-RU" dirty="0" err="1"/>
              <a:t>күн</a:t>
            </a:r>
            <a:r>
              <a:rPr lang="ru-RU" dirty="0"/>
              <a:t> </a:t>
            </a:r>
            <a:r>
              <a:rPr lang="ru-RU" dirty="0" err="1"/>
              <a:t>сәулес</a:t>
            </a:r>
            <a:r>
              <a:rPr lang="en-US" dirty="0"/>
              <a:t>i </a:t>
            </a:r>
            <a:r>
              <a:rPr lang="ru-RU" dirty="0" err="1"/>
              <a:t>энергиясын</a:t>
            </a:r>
            <a:r>
              <a:rPr lang="ru-RU" dirty="0"/>
              <a:t> </a:t>
            </a:r>
            <a:r>
              <a:rPr lang="ru-RU" dirty="0" err="1"/>
              <a:t>химиялык</a:t>
            </a:r>
            <a:r>
              <a:rPr lang="ru-RU" dirty="0"/>
              <a:t> </a:t>
            </a:r>
            <a:r>
              <a:rPr lang="ru-RU" dirty="0" err="1"/>
              <a:t>байланыс</a:t>
            </a:r>
            <a:r>
              <a:rPr lang="ru-RU" dirty="0"/>
              <a:t> </a:t>
            </a:r>
            <a:r>
              <a:rPr lang="ru-RU" dirty="0" err="1"/>
              <a:t>энергиясына</a:t>
            </a:r>
            <a:r>
              <a:rPr lang="ru-RU" dirty="0"/>
              <a:t> </a:t>
            </a:r>
            <a:r>
              <a:rPr lang="ru-RU" dirty="0" err="1"/>
              <a:t>айналдыруда</a:t>
            </a:r>
            <a:r>
              <a:rPr lang="ru-RU" dirty="0"/>
              <a:t> </a:t>
            </a:r>
            <a:r>
              <a:rPr lang="ru-RU" dirty="0" err="1"/>
              <a:t>басты</a:t>
            </a:r>
            <a:r>
              <a:rPr lang="ru-RU" dirty="0"/>
              <a:t> </a:t>
            </a:r>
            <a:r>
              <a:rPr lang="ru-RU" dirty="0" err="1"/>
              <a:t>рөлд</a:t>
            </a:r>
            <a:r>
              <a:rPr lang="en-US" dirty="0"/>
              <a:t>i </a:t>
            </a:r>
            <a:r>
              <a:rPr lang="ru-RU" dirty="0" err="1"/>
              <a:t>хлоропластар</a:t>
            </a:r>
            <a:r>
              <a:rPr lang="ru-RU" dirty="0"/>
              <a:t> </a:t>
            </a:r>
            <a:r>
              <a:rPr lang="ru-RU" dirty="0" err="1"/>
              <a:t>атқарады</a:t>
            </a:r>
            <a:r>
              <a:rPr lang="ru-RU" dirty="0"/>
              <a:t>. </a:t>
            </a:r>
            <a:r>
              <a:rPr lang="ru-RU" dirty="0" err="1"/>
              <a:t>Пластиттерд</a:t>
            </a:r>
            <a:r>
              <a:rPr lang="en-US" dirty="0"/>
              <a:t>i</a:t>
            </a:r>
            <a:r>
              <a:rPr lang="ru-RU" dirty="0"/>
              <a:t>ң </a:t>
            </a:r>
            <a:r>
              <a:rPr lang="ru-RU" dirty="0" err="1"/>
              <a:t>үш</a:t>
            </a:r>
            <a:r>
              <a:rPr lang="ru-RU" dirty="0"/>
              <a:t> </a:t>
            </a:r>
            <a:r>
              <a:rPr lang="ru-RU" dirty="0" err="1"/>
              <a:t>түрге</a:t>
            </a:r>
            <a:r>
              <a:rPr lang="ru-RU" dirty="0"/>
              <a:t> </a:t>
            </a:r>
            <a:r>
              <a:rPr lang="ru-RU" dirty="0" err="1"/>
              <a:t>бөлінетіндіг</a:t>
            </a:r>
            <a:r>
              <a:rPr lang="en-US" dirty="0"/>
              <a:t>i </a:t>
            </a:r>
            <a:r>
              <a:rPr lang="ru-RU" dirty="0" err="1"/>
              <a:t>белг</a:t>
            </a:r>
            <a:r>
              <a:rPr lang="en-US" dirty="0"/>
              <a:t>i</a:t>
            </a:r>
            <a:r>
              <a:rPr lang="ru-RU" dirty="0"/>
              <a:t>л</a:t>
            </a:r>
            <a:r>
              <a:rPr lang="en-US" dirty="0"/>
              <a:t>i, </a:t>
            </a:r>
            <a:r>
              <a:rPr lang="ru-RU" dirty="0" err="1"/>
              <a:t>олар</a:t>
            </a:r>
            <a:r>
              <a:rPr lang="ru-RU" dirty="0"/>
              <a:t>: </a:t>
            </a:r>
            <a:r>
              <a:rPr lang="ru-RU" dirty="0" err="1"/>
              <a:t>лейкопластар</a:t>
            </a:r>
            <a:r>
              <a:rPr lang="ru-RU" dirty="0"/>
              <a:t>, хромопласт жене хлоропласт. </a:t>
            </a:r>
            <a:r>
              <a:rPr lang="ru-RU" dirty="0" err="1"/>
              <a:t>Бул</a:t>
            </a:r>
            <a:r>
              <a:rPr lang="ru-RU" dirty="0"/>
              <a:t> </a:t>
            </a:r>
            <a:r>
              <a:rPr lang="ru-RU" dirty="0" err="1"/>
              <a:t>үшеу</a:t>
            </a:r>
            <a:r>
              <a:rPr lang="en-US" dirty="0"/>
              <a:t>i</a:t>
            </a:r>
            <a:r>
              <a:rPr lang="ru-RU" dirty="0"/>
              <a:t>н</a:t>
            </a:r>
            <a:r>
              <a:rPr lang="en-US" dirty="0"/>
              <a:t>i</a:t>
            </a:r>
            <a:r>
              <a:rPr lang="ru-RU" dirty="0"/>
              <a:t>ң де нег</a:t>
            </a:r>
            <a:r>
              <a:rPr lang="en-US" dirty="0"/>
              <a:t>i</a:t>
            </a:r>
            <a:r>
              <a:rPr lang="ru-RU" dirty="0"/>
              <a:t>э</a:t>
            </a:r>
            <a:r>
              <a:rPr lang="en-US" dirty="0"/>
              <a:t>i — </a:t>
            </a:r>
            <a:r>
              <a:rPr lang="ru-RU" dirty="0"/>
              <a:t>строма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аталатын</a:t>
            </a:r>
            <a:r>
              <a:rPr lang="ru-RU" dirty="0"/>
              <a:t> </a:t>
            </a:r>
            <a:r>
              <a:rPr lang="ru-RU" dirty="0" err="1"/>
              <a:t>ақуыз</a:t>
            </a:r>
            <a:r>
              <a:rPr lang="ru-RU" dirty="0"/>
              <a:t>. Ал, фотосинтез </a:t>
            </a:r>
            <a:r>
              <a:rPr lang="ru-RU" dirty="0" err="1"/>
              <a:t>әрекет</a:t>
            </a:r>
            <a:r>
              <a:rPr lang="en-US" dirty="0"/>
              <a:t>i </a:t>
            </a:r>
            <a:r>
              <a:rPr lang="ru-RU" dirty="0"/>
              <a:t>хлорофилл пигмент</a:t>
            </a:r>
            <a:r>
              <a:rPr lang="en-US" dirty="0"/>
              <a:t>i (</a:t>
            </a:r>
            <a:r>
              <a:rPr lang="ru-RU" dirty="0" err="1"/>
              <a:t>жасыл</a:t>
            </a:r>
            <a:r>
              <a:rPr lang="ru-RU" dirty="0"/>
              <a:t> </a:t>
            </a:r>
            <a:r>
              <a:rPr lang="ru-RU" dirty="0" err="1"/>
              <a:t>түс</a:t>
            </a:r>
            <a:r>
              <a:rPr lang="ru-RU" dirty="0"/>
              <a:t> берет</a:t>
            </a:r>
            <a:r>
              <a:rPr lang="en-US" dirty="0"/>
              <a:t>i</a:t>
            </a:r>
            <a:r>
              <a:rPr lang="ru-RU" dirty="0"/>
              <a:t>н) бар хлоропласт </a:t>
            </a:r>
            <a:r>
              <a:rPr lang="ru-RU" dirty="0" err="1"/>
              <a:t>жасушасында</a:t>
            </a:r>
            <a:r>
              <a:rPr lang="ru-RU" dirty="0"/>
              <a:t> </a:t>
            </a:r>
            <a:r>
              <a:rPr lang="ru-RU" dirty="0" err="1"/>
              <a:t>жүред</a:t>
            </a:r>
            <a:r>
              <a:rPr lang="en-US" dirty="0"/>
              <a:t>i.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6490761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>
                <a:effectLst/>
              </a:rPr>
              <a:t>Хлоропластың</a:t>
            </a:r>
            <a:r>
              <a:rPr lang="ru-RU" dirty="0">
                <a:effectLst/>
              </a:rPr>
              <a:t> </a:t>
            </a:r>
            <a:r>
              <a:rPr lang="ru-RU" dirty="0" err="1" smtClean="0">
                <a:effectLst/>
              </a:rPr>
              <a:t>құрылысы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538" y="1557338"/>
            <a:ext cx="4492625" cy="5111750"/>
          </a:xfrm>
        </p:spPr>
        <p:txBody>
          <a:bodyPr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err="1"/>
              <a:t>Биологиядағы</a:t>
            </a:r>
            <a:r>
              <a:rPr lang="ru-RU" dirty="0"/>
              <a:t> </a:t>
            </a:r>
            <a:r>
              <a:rPr lang="ru-RU" dirty="0" err="1"/>
              <a:t>барлык</a:t>
            </a:r>
            <a:r>
              <a:rPr lang="ru-RU" dirty="0"/>
              <a:t> </a:t>
            </a:r>
            <a:r>
              <a:rPr lang="ru-RU" dirty="0" err="1"/>
              <a:t>органоидтар</a:t>
            </a:r>
            <a:r>
              <a:rPr lang="ru-RU" dirty="0"/>
              <a:t> </a:t>
            </a:r>
            <a:r>
              <a:rPr lang="ru-RU" dirty="0" err="1"/>
              <a:t>сияқты</a:t>
            </a:r>
            <a:r>
              <a:rPr lang="ru-RU" dirty="0"/>
              <a:t>, </a:t>
            </a:r>
            <a:r>
              <a:rPr lang="ru-RU" dirty="0" err="1"/>
              <a:t>хлоропластың</a:t>
            </a:r>
            <a:r>
              <a:rPr lang="ru-RU" dirty="0"/>
              <a:t> </a:t>
            </a:r>
            <a:r>
              <a:rPr lang="ru-RU" dirty="0" err="1"/>
              <a:t>құрамы</a:t>
            </a:r>
            <a:r>
              <a:rPr lang="ru-RU" dirty="0"/>
              <a:t>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қызмет</a:t>
            </a:r>
            <a:r>
              <a:rPr lang="en-US" dirty="0"/>
              <a:t>i</a:t>
            </a:r>
            <a:r>
              <a:rPr lang="ru-RU" dirty="0"/>
              <a:t>не </a:t>
            </a:r>
            <a:r>
              <a:rPr lang="ru-RU" dirty="0" err="1"/>
              <a:t>сай</a:t>
            </a:r>
            <a:r>
              <a:rPr lang="ru-RU" dirty="0"/>
              <a:t> </a:t>
            </a:r>
            <a:r>
              <a:rPr lang="ru-RU" dirty="0" err="1"/>
              <a:t>күрдел</a:t>
            </a:r>
            <a:r>
              <a:rPr lang="en-US" dirty="0"/>
              <a:t>i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Хлорофилдер</a:t>
            </a:r>
            <a:r>
              <a:rPr lang="ru-RU" dirty="0"/>
              <a:t> </a:t>
            </a:r>
            <a:r>
              <a:rPr lang="ru-RU" dirty="0" err="1"/>
              <a:t>көк</a:t>
            </a:r>
            <a:r>
              <a:rPr lang="ru-RU" dirty="0"/>
              <a:t> </a:t>
            </a:r>
            <a:r>
              <a:rPr lang="ru-RU" dirty="0" err="1"/>
              <a:t>және</a:t>
            </a:r>
            <a:r>
              <a:rPr lang="ru-RU" dirty="0"/>
              <a:t> </a:t>
            </a:r>
            <a:r>
              <a:rPr lang="ru-RU" dirty="0" err="1"/>
              <a:t>қызыл</a:t>
            </a:r>
            <a:r>
              <a:rPr lang="ru-RU" dirty="0"/>
              <a:t> </a:t>
            </a:r>
            <a:r>
              <a:rPr lang="ru-RU" dirty="0" err="1"/>
              <a:t>түсті</a:t>
            </a:r>
            <a:r>
              <a:rPr lang="ru-RU" dirty="0"/>
              <a:t> </a:t>
            </a:r>
            <a:r>
              <a:rPr lang="ru-RU" dirty="0" err="1"/>
              <a:t>сәулелерді</a:t>
            </a:r>
            <a:r>
              <a:rPr lang="ru-RU" dirty="0"/>
              <a:t> </a:t>
            </a:r>
            <a:r>
              <a:rPr lang="ru-RU" dirty="0" err="1"/>
              <a:t>жұтып</a:t>
            </a:r>
            <a:r>
              <a:rPr lang="ru-RU" dirty="0"/>
              <a:t>, </a:t>
            </a:r>
            <a:r>
              <a:rPr lang="ru-RU" dirty="0" err="1"/>
              <a:t>жасылды</a:t>
            </a:r>
            <a:r>
              <a:rPr lang="ru-RU" dirty="0"/>
              <a:t> </a:t>
            </a:r>
            <a:r>
              <a:rPr lang="ru-RU" dirty="0" err="1"/>
              <a:t>шағылыстырады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сәуле</a:t>
            </a:r>
            <a:r>
              <a:rPr lang="ru-RU" dirty="0"/>
              <a:t> хлоропласт </a:t>
            </a:r>
            <a:r>
              <a:rPr lang="ru-RU" dirty="0" err="1"/>
              <a:t>жасушасын</a:t>
            </a:r>
            <a:r>
              <a:rPr lang="ru-RU" dirty="0"/>
              <a:t> </a:t>
            </a:r>
            <a:r>
              <a:rPr lang="ru-RU" dirty="0" err="1"/>
              <a:t>жасыл</a:t>
            </a:r>
            <a:r>
              <a:rPr lang="ru-RU" dirty="0"/>
              <a:t> </a:t>
            </a:r>
            <a:r>
              <a:rPr lang="ru-RU" dirty="0" err="1"/>
              <a:t>етіп</a:t>
            </a:r>
            <a:r>
              <a:rPr lang="ru-RU" dirty="0"/>
              <a:t> </a:t>
            </a:r>
            <a:r>
              <a:rPr lang="ru-RU" dirty="0" err="1"/>
              <a:t>көрсетеді</a:t>
            </a:r>
            <a:r>
              <a:rPr lang="ru-RU" dirty="0"/>
              <a:t>.</a:t>
            </a:r>
          </a:p>
        </p:txBody>
      </p:sp>
      <p:pic>
        <p:nvPicPr>
          <p:cNvPr id="16388" name="Picture 2" descr="http://www.biorepet-ufa.ru/wp-content/uploads/2011/03/%D0%A5%D0%BB%D0%BE%D1%80%D0%BE%D0%BF%D0%BB%D0%B0%D1%81%D1%8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25" y="1916113"/>
            <a:ext cx="4152900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9083100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260350"/>
            <a:ext cx="8686800" cy="6337300"/>
          </a:xfrm>
        </p:spPr>
        <p:txBody>
          <a:bodyPr>
            <a:normAutofit fontScale="92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err="1"/>
              <a:t>Хлоропластарда</a:t>
            </a:r>
            <a:r>
              <a:rPr lang="ru-RU" dirty="0"/>
              <a:t> </a:t>
            </a:r>
            <a:r>
              <a:rPr lang="ru-RU" dirty="0" err="1"/>
              <a:t>хлорофилдерден</a:t>
            </a:r>
            <a:r>
              <a:rPr lang="ru-RU" dirty="0"/>
              <a:t> </a:t>
            </a:r>
            <a:r>
              <a:rPr lang="ru-RU" dirty="0" err="1"/>
              <a:t>басқа</a:t>
            </a:r>
            <a:r>
              <a:rPr lang="ru-RU" dirty="0"/>
              <a:t> </a:t>
            </a:r>
            <a:r>
              <a:rPr lang="ru-RU" dirty="0" err="1"/>
              <a:t>сары</a:t>
            </a:r>
            <a:r>
              <a:rPr lang="ru-RU" dirty="0"/>
              <a:t>, </a:t>
            </a:r>
            <a:r>
              <a:rPr lang="ru-RU" dirty="0" err="1"/>
              <a:t>қоңыр</a:t>
            </a:r>
            <a:r>
              <a:rPr lang="ru-RU" dirty="0"/>
              <a:t>, </a:t>
            </a:r>
            <a:r>
              <a:rPr lang="ru-RU" dirty="0" err="1"/>
              <a:t>кызғылт</a:t>
            </a:r>
            <a:r>
              <a:rPr lang="ru-RU" dirty="0"/>
              <a:t> </a:t>
            </a:r>
            <a:r>
              <a:rPr lang="ru-RU" dirty="0" err="1"/>
              <a:t>сары</a:t>
            </a:r>
            <a:r>
              <a:rPr lang="ru-RU" dirty="0"/>
              <a:t> </a:t>
            </a:r>
            <a:r>
              <a:rPr lang="ru-RU" dirty="0" err="1"/>
              <a:t>түст</a:t>
            </a:r>
            <a:r>
              <a:rPr lang="en-US" dirty="0"/>
              <a:t>i </a:t>
            </a:r>
            <a:r>
              <a:rPr lang="ru-RU" dirty="0" err="1"/>
              <a:t>каротиноидтар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 </a:t>
            </a:r>
            <a:r>
              <a:rPr lang="ru-RU" dirty="0" err="1"/>
              <a:t>Ол</a:t>
            </a:r>
            <a:r>
              <a:rPr lang="ru-RU" dirty="0"/>
              <a:t> </a:t>
            </a:r>
            <a:r>
              <a:rPr lang="ru-RU" dirty="0" err="1"/>
              <a:t>пигменттер</a:t>
            </a:r>
            <a:r>
              <a:rPr lang="ru-RU" dirty="0"/>
              <a:t> </a:t>
            </a:r>
            <a:r>
              <a:rPr lang="ru-RU" dirty="0" err="1"/>
              <a:t>ұзындығы</a:t>
            </a:r>
            <a:r>
              <a:rPr lang="ru-RU" dirty="0"/>
              <a:t> баска </a:t>
            </a:r>
            <a:r>
              <a:rPr lang="ru-RU" dirty="0" err="1"/>
              <a:t>толқындағы</a:t>
            </a:r>
            <a:r>
              <a:rPr lang="ru-RU" dirty="0"/>
              <a:t> </a:t>
            </a:r>
            <a:r>
              <a:rPr lang="ru-RU" dirty="0" err="1"/>
              <a:t>сәулелерд</a:t>
            </a:r>
            <a:r>
              <a:rPr lang="en-US" dirty="0"/>
              <a:t>i </a:t>
            </a:r>
            <a:r>
              <a:rPr lang="ru-RU" dirty="0" err="1"/>
              <a:t>шағылыстырып</a:t>
            </a:r>
            <a:r>
              <a:rPr lang="ru-RU" dirty="0"/>
              <a:t>, </a:t>
            </a:r>
            <a:r>
              <a:rPr lang="ru-RU" dirty="0" err="1"/>
              <a:t>өз</a:t>
            </a:r>
            <a:r>
              <a:rPr lang="ru-RU" dirty="0"/>
              <a:t> </a:t>
            </a:r>
            <a:r>
              <a:rPr lang="ru-RU" dirty="0" err="1"/>
              <a:t>энергиясын</a:t>
            </a:r>
            <a:r>
              <a:rPr lang="ru-RU" dirty="0"/>
              <a:t> </a:t>
            </a:r>
            <a:r>
              <a:rPr lang="ru-RU" dirty="0" err="1"/>
              <a:t>хлорофильдерге</a:t>
            </a:r>
            <a:r>
              <a:rPr lang="ru-RU" dirty="0"/>
              <a:t> </a:t>
            </a:r>
            <a:r>
              <a:rPr lang="ru-RU" dirty="0" err="1"/>
              <a:t>бер</a:t>
            </a:r>
            <a:r>
              <a:rPr lang="en-US" dirty="0"/>
              <a:t>i</a:t>
            </a:r>
            <a:r>
              <a:rPr lang="ru-RU" dirty="0"/>
              <a:t>п, </a:t>
            </a:r>
            <a:r>
              <a:rPr lang="ru-RU" dirty="0" err="1"/>
              <a:t>фотосинтезд</a:t>
            </a:r>
            <a:r>
              <a:rPr lang="en-US" dirty="0"/>
              <a:t>i</a:t>
            </a:r>
            <a:r>
              <a:rPr lang="ru-RU" dirty="0"/>
              <a:t>ң </a:t>
            </a:r>
            <a:r>
              <a:rPr lang="ru-RU" dirty="0" err="1"/>
              <a:t>жүр</a:t>
            </a:r>
            <a:r>
              <a:rPr lang="en-US" dirty="0"/>
              <a:t>i</a:t>
            </a:r>
            <a:r>
              <a:rPr lang="ru-RU" dirty="0"/>
              <a:t>с</a:t>
            </a:r>
            <a:r>
              <a:rPr lang="en-US" dirty="0"/>
              <a:t>i</a:t>
            </a:r>
            <a:r>
              <a:rPr lang="ru-RU" dirty="0"/>
              <a:t>н </a:t>
            </a:r>
            <a:r>
              <a:rPr lang="ru-RU" dirty="0" err="1"/>
              <a:t>тездетед</a:t>
            </a:r>
            <a:r>
              <a:rPr lang="en-US" dirty="0"/>
              <a:t>i. </a:t>
            </a:r>
            <a:r>
              <a:rPr lang="ru-RU" dirty="0" err="1"/>
              <a:t>Каротиноидтар</a:t>
            </a:r>
            <a:r>
              <a:rPr lang="ru-RU" dirty="0"/>
              <a:t> </a:t>
            </a:r>
            <a:r>
              <a:rPr lang="ru-RU" dirty="0" err="1"/>
              <a:t>жасыл</a:t>
            </a:r>
            <a:r>
              <a:rPr lang="ru-RU" dirty="0"/>
              <a:t> </a:t>
            </a:r>
            <a:r>
              <a:rPr lang="ru-RU" dirty="0" err="1"/>
              <a:t>хлорофилдермен</a:t>
            </a:r>
            <a:r>
              <a:rPr lang="ru-RU" dirty="0"/>
              <a:t> </a:t>
            </a:r>
            <a:r>
              <a:rPr lang="ru-RU" dirty="0" err="1"/>
              <a:t>бүркен</a:t>
            </a:r>
            <a:r>
              <a:rPr lang="en-US" dirty="0"/>
              <a:t>i</a:t>
            </a:r>
            <a:r>
              <a:rPr lang="ru-RU" dirty="0"/>
              <a:t>п, </a:t>
            </a:r>
            <a:r>
              <a:rPr lang="ru-RU" dirty="0" err="1"/>
              <a:t>көр</a:t>
            </a:r>
            <a:r>
              <a:rPr lang="en-US" dirty="0"/>
              <a:t>i</a:t>
            </a:r>
            <a:r>
              <a:rPr lang="ru-RU" dirty="0" err="1"/>
              <a:t>нбейд</a:t>
            </a:r>
            <a:r>
              <a:rPr lang="en-US" dirty="0"/>
              <a:t>i, </a:t>
            </a:r>
            <a:r>
              <a:rPr lang="ru-RU" dirty="0"/>
              <a:t>б</a:t>
            </a:r>
            <a:r>
              <a:rPr lang="en-US" dirty="0"/>
              <a:t>i</a:t>
            </a:r>
            <a:r>
              <a:rPr lang="ru-RU" dirty="0" err="1"/>
              <a:t>рақ</a:t>
            </a:r>
            <a:r>
              <a:rPr lang="ru-RU" dirty="0"/>
              <a:t> </a:t>
            </a:r>
            <a:r>
              <a:rPr lang="ru-RU" dirty="0" err="1"/>
              <a:t>күзде</a:t>
            </a:r>
            <a:r>
              <a:rPr lang="ru-RU" dirty="0"/>
              <a:t>, </a:t>
            </a:r>
            <a:r>
              <a:rPr lang="ru-RU" dirty="0" err="1"/>
              <a:t>хлорофилдер</a:t>
            </a:r>
            <a:r>
              <a:rPr lang="ru-RU" dirty="0"/>
              <a:t> </a:t>
            </a:r>
            <a:r>
              <a:rPr lang="ru-RU" dirty="0" err="1"/>
              <a:t>бұзылганнан</a:t>
            </a:r>
            <a:r>
              <a:rPr lang="ru-RU" dirty="0"/>
              <a:t> </a:t>
            </a:r>
            <a:r>
              <a:rPr lang="ru-RU" dirty="0" err="1"/>
              <a:t>кей</a:t>
            </a:r>
            <a:r>
              <a:rPr lang="en-US" dirty="0"/>
              <a:t>i</a:t>
            </a:r>
            <a:r>
              <a:rPr lang="ru-RU" dirty="0"/>
              <a:t>н, </a:t>
            </a:r>
            <a:r>
              <a:rPr lang="ru-RU" dirty="0" err="1"/>
              <a:t>оның</a:t>
            </a:r>
            <a:r>
              <a:rPr lang="ru-RU" dirty="0"/>
              <a:t> </a:t>
            </a:r>
            <a:r>
              <a:rPr lang="ru-RU" dirty="0" err="1"/>
              <a:t>жарқыраған</a:t>
            </a:r>
            <a:r>
              <a:rPr lang="ru-RU" dirty="0"/>
              <a:t> </a:t>
            </a:r>
            <a:r>
              <a:rPr lang="ru-RU" dirty="0" err="1"/>
              <a:t>түс</a:t>
            </a:r>
            <a:r>
              <a:rPr lang="en-US" dirty="0"/>
              <a:t>i </a:t>
            </a:r>
            <a:r>
              <a:rPr lang="ru-RU" dirty="0" err="1"/>
              <a:t>көр</a:t>
            </a:r>
            <a:r>
              <a:rPr lang="en-US" dirty="0"/>
              <a:t>i</a:t>
            </a:r>
            <a:r>
              <a:rPr lang="ru-RU" dirty="0" err="1"/>
              <a:t>нед</a:t>
            </a:r>
            <a:r>
              <a:rPr lang="en-US" dirty="0"/>
              <a:t>i. </a:t>
            </a:r>
            <a:r>
              <a:rPr lang="ru-RU" dirty="0" err="1"/>
              <a:t>Сондықтан</a:t>
            </a:r>
            <a:r>
              <a:rPr lang="ru-RU" dirty="0"/>
              <a:t> да </a:t>
            </a:r>
            <a:r>
              <a:rPr lang="ru-RU" dirty="0" err="1"/>
              <a:t>күзде</a:t>
            </a:r>
            <a:r>
              <a:rPr lang="ru-RU" dirty="0"/>
              <a:t> </a:t>
            </a:r>
            <a:r>
              <a:rPr lang="ru-RU" dirty="0" err="1"/>
              <a:t>жапырақтардың</a:t>
            </a:r>
            <a:r>
              <a:rPr lang="ru-RU" dirty="0"/>
              <a:t> </a:t>
            </a:r>
            <a:r>
              <a:rPr lang="ru-RU" dirty="0" err="1"/>
              <a:t>түс</a:t>
            </a:r>
            <a:r>
              <a:rPr lang="en-US" dirty="0"/>
              <a:t>i </a:t>
            </a:r>
            <a:r>
              <a:rPr lang="ru-RU" dirty="0" err="1"/>
              <a:t>сары</a:t>
            </a:r>
            <a:r>
              <a:rPr lang="ru-RU" dirty="0"/>
              <a:t> жене </a:t>
            </a:r>
            <a:r>
              <a:rPr lang="ru-RU" dirty="0" err="1"/>
              <a:t>қызғылт</a:t>
            </a:r>
            <a:r>
              <a:rPr lang="ru-RU" dirty="0"/>
              <a:t> </a:t>
            </a:r>
            <a:r>
              <a:rPr lang="ru-RU" dirty="0" err="1"/>
              <a:t>көр</a:t>
            </a:r>
            <a:r>
              <a:rPr lang="en-US" dirty="0"/>
              <a:t>i</a:t>
            </a:r>
            <a:r>
              <a:rPr lang="ru-RU" dirty="0"/>
              <a:t>н</a:t>
            </a:r>
            <a:r>
              <a:rPr lang="en-US" dirty="0"/>
              <a:t>i</a:t>
            </a:r>
            <a:r>
              <a:rPr lang="ru-RU" dirty="0"/>
              <a:t>с </a:t>
            </a:r>
            <a:r>
              <a:rPr lang="ru-RU" dirty="0" err="1"/>
              <a:t>беред</a:t>
            </a:r>
            <a:r>
              <a:rPr lang="en-US" dirty="0"/>
              <a:t>i. </a:t>
            </a:r>
            <a:r>
              <a:rPr lang="ru-RU" dirty="0" err="1"/>
              <a:t>Хлоропластағы</a:t>
            </a:r>
            <a:r>
              <a:rPr lang="ru-RU" dirty="0"/>
              <a:t> хлорофилл пигмент</a:t>
            </a:r>
            <a:r>
              <a:rPr lang="en-US" dirty="0"/>
              <a:t>i </a:t>
            </a:r>
            <a:r>
              <a:rPr lang="ru-RU" dirty="0" err="1"/>
              <a:t>граналарда</a:t>
            </a:r>
            <a:r>
              <a:rPr lang="ru-RU" dirty="0"/>
              <a:t> </a:t>
            </a:r>
            <a:r>
              <a:rPr lang="ru-RU" dirty="0" err="1"/>
              <a:t>орналасқан</a:t>
            </a:r>
            <a:r>
              <a:rPr lang="ru-RU" dirty="0"/>
              <a:t>. </a:t>
            </a:r>
            <a:r>
              <a:rPr lang="ru-RU" dirty="0" err="1"/>
              <a:t>Граналар</a:t>
            </a:r>
            <a:r>
              <a:rPr lang="ru-RU" dirty="0"/>
              <a:t> б</a:t>
            </a:r>
            <a:r>
              <a:rPr lang="en-US" dirty="0"/>
              <a:t>i</a:t>
            </a:r>
            <a:r>
              <a:rPr lang="ru-RU" dirty="0"/>
              <a:t>р</a:t>
            </a:r>
            <a:r>
              <a:rPr lang="en-US" dirty="0"/>
              <a:t>i</a:t>
            </a:r>
            <a:r>
              <a:rPr lang="ru-RU" dirty="0"/>
              <a:t>н</a:t>
            </a:r>
            <a:r>
              <a:rPr lang="en-US" dirty="0"/>
              <a:t>i</a:t>
            </a:r>
            <a:r>
              <a:rPr lang="ru-RU" dirty="0"/>
              <a:t>н </a:t>
            </a:r>
            <a:r>
              <a:rPr lang="ru-RU" dirty="0" err="1"/>
              <a:t>үст</a:t>
            </a:r>
            <a:r>
              <a:rPr lang="en-US" dirty="0"/>
              <a:t>i</a:t>
            </a:r>
            <a:r>
              <a:rPr lang="ru-RU" dirty="0"/>
              <a:t>не б</a:t>
            </a:r>
            <a:r>
              <a:rPr lang="en-US" dirty="0"/>
              <a:t>i</a:t>
            </a:r>
            <a:r>
              <a:rPr lang="ru-RU" dirty="0"/>
              <a:t>р</a:t>
            </a:r>
            <a:r>
              <a:rPr lang="en-US" dirty="0"/>
              <a:t>i</a:t>
            </a:r>
            <a:r>
              <a:rPr lang="ru-RU" dirty="0"/>
              <a:t>н </a:t>
            </a:r>
            <a:r>
              <a:rPr lang="ru-RU" dirty="0" err="1"/>
              <a:t>жинап</a:t>
            </a:r>
            <a:r>
              <a:rPr lang="ru-RU" dirty="0"/>
              <a:t> </a:t>
            </a:r>
            <a:r>
              <a:rPr lang="ru-RU" dirty="0" err="1"/>
              <a:t>қойған</a:t>
            </a:r>
            <a:r>
              <a:rPr lang="ru-RU" dirty="0"/>
              <a:t> </a:t>
            </a:r>
            <a:r>
              <a:rPr lang="ru-RU" dirty="0" err="1"/>
              <a:t>күм</a:t>
            </a:r>
            <a:r>
              <a:rPr lang="en-US" dirty="0"/>
              <a:t>i</a:t>
            </a:r>
            <a:r>
              <a:rPr lang="ru-RU" dirty="0"/>
              <a:t>с </a:t>
            </a:r>
            <a:r>
              <a:rPr lang="ru-RU" dirty="0" err="1"/>
              <a:t>акша</a:t>
            </a:r>
            <a:r>
              <a:rPr lang="ru-RU" dirty="0"/>
              <a:t> </a:t>
            </a:r>
            <a:r>
              <a:rPr lang="ru-RU" dirty="0" err="1"/>
              <a:t>сияқты</a:t>
            </a:r>
            <a:r>
              <a:rPr lang="ru-RU" dirty="0"/>
              <a:t> </a:t>
            </a:r>
            <a:r>
              <a:rPr lang="ru-RU" dirty="0" err="1"/>
              <a:t>тақташалардан</a:t>
            </a:r>
            <a:r>
              <a:rPr lang="ru-RU" dirty="0"/>
              <a:t> </a:t>
            </a:r>
            <a:r>
              <a:rPr lang="ru-RU" dirty="0" err="1"/>
              <a:t>тұрады</a:t>
            </a:r>
            <a:r>
              <a:rPr lang="ru-RU" dirty="0"/>
              <a:t>. </a:t>
            </a:r>
            <a:r>
              <a:rPr lang="ru-RU" dirty="0" err="1"/>
              <a:t>Тақташалар</a:t>
            </a:r>
            <a:r>
              <a:rPr lang="ru-RU" dirty="0"/>
              <a:t> </a:t>
            </a:r>
            <a:r>
              <a:rPr lang="ru-RU" dirty="0" err="1"/>
              <a:t>өзара</a:t>
            </a:r>
            <a:r>
              <a:rPr lang="ru-RU" dirty="0"/>
              <a:t> </a:t>
            </a:r>
            <a:r>
              <a:rPr lang="ru-RU" dirty="0" err="1"/>
              <a:t>шұрықтармен</a:t>
            </a:r>
            <a:r>
              <a:rPr lang="ru-RU" dirty="0"/>
              <a:t> </a:t>
            </a:r>
            <a:r>
              <a:rPr lang="ru-RU" dirty="0" err="1"/>
              <a:t>байланысады</a:t>
            </a:r>
            <a:r>
              <a:rPr lang="ru-RU" dirty="0"/>
              <a:t> да, ал фотосинтез </a:t>
            </a:r>
            <a:r>
              <a:rPr lang="ru-RU" dirty="0" err="1"/>
              <a:t>әрекет</a:t>
            </a:r>
            <a:r>
              <a:rPr lang="en-US" dirty="0"/>
              <a:t>i </a:t>
            </a:r>
            <a:r>
              <a:rPr lang="ru-RU" dirty="0" err="1"/>
              <a:t>бүк</a:t>
            </a:r>
            <a:r>
              <a:rPr lang="en-US" dirty="0"/>
              <a:t>i</a:t>
            </a:r>
            <a:r>
              <a:rPr lang="ru-RU" dirty="0"/>
              <a:t>л хлоропласт </a:t>
            </a:r>
            <a:r>
              <a:rPr lang="ru-RU" dirty="0" err="1"/>
              <a:t>жасушасында</a:t>
            </a:r>
            <a:r>
              <a:rPr lang="ru-RU" dirty="0"/>
              <a:t> </a:t>
            </a:r>
            <a:r>
              <a:rPr lang="ru-RU" dirty="0" err="1"/>
              <a:t>емес</a:t>
            </a:r>
            <a:r>
              <a:rPr lang="ru-RU" dirty="0"/>
              <a:t> осы </a:t>
            </a:r>
            <a:r>
              <a:rPr lang="ru-RU" dirty="0" err="1"/>
              <a:t>граналарда</a:t>
            </a:r>
            <a:r>
              <a:rPr lang="ru-RU" dirty="0"/>
              <a:t> </a:t>
            </a:r>
            <a:r>
              <a:rPr lang="ru-RU" dirty="0" err="1"/>
              <a:t>жүред</a:t>
            </a:r>
            <a:r>
              <a:rPr lang="en-US" dirty="0"/>
              <a:t>i.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6294227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8382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err="1">
                <a:effectLst/>
              </a:rPr>
              <a:t>Аденозинтрифосфат</a:t>
            </a:r>
            <a:r>
              <a:rPr lang="ru-RU" dirty="0">
                <a:effectLst/>
              </a:rPr>
              <a:t> (АТФ</a:t>
            </a:r>
            <a:r>
              <a:rPr lang="ru-RU" dirty="0" smtClean="0">
                <a:effectLst/>
              </a:rPr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850" y="1412875"/>
            <a:ext cx="8686800" cy="3024188"/>
          </a:xfrm>
        </p:spPr>
        <p:txBody>
          <a:bodyPr>
            <a:normAutofit fontScale="775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dirty="0" err="1"/>
              <a:t>Жасушаның</a:t>
            </a:r>
            <a:r>
              <a:rPr lang="ru-RU" dirty="0"/>
              <a:t> </a:t>
            </a:r>
            <a:r>
              <a:rPr lang="ru-RU" dirty="0" err="1"/>
              <a:t>қимылдауына</a:t>
            </a:r>
            <a:r>
              <a:rPr lang="ru-RU" dirty="0"/>
              <a:t>, </a:t>
            </a:r>
            <a:r>
              <a:rPr lang="ru-RU" dirty="0" err="1"/>
              <a:t>ондағы</a:t>
            </a:r>
            <a:r>
              <a:rPr lang="ru-RU" dirty="0"/>
              <a:t> </a:t>
            </a:r>
            <a:r>
              <a:rPr lang="ru-RU" dirty="0" err="1"/>
              <a:t>жаңа</a:t>
            </a:r>
            <a:r>
              <a:rPr lang="ru-RU" dirty="0"/>
              <a:t> </a:t>
            </a:r>
            <a:r>
              <a:rPr lang="ru-RU" dirty="0" err="1"/>
              <a:t>ақуыз</a:t>
            </a:r>
            <a:r>
              <a:rPr lang="ru-RU" dirty="0"/>
              <a:t> </a:t>
            </a:r>
            <a:r>
              <a:rPr lang="ru-RU" dirty="0" err="1"/>
              <a:t>молекулаларының</a:t>
            </a:r>
            <a:r>
              <a:rPr lang="ru-RU" dirty="0"/>
              <a:t> </a:t>
            </a:r>
            <a:r>
              <a:rPr lang="ru-RU" dirty="0" err="1"/>
              <a:t>синтезделу</a:t>
            </a:r>
            <a:r>
              <a:rPr lang="en-US" dirty="0"/>
              <a:t>i </a:t>
            </a:r>
            <a:r>
              <a:rPr lang="ru-RU" dirty="0"/>
              <a:t>мен </a:t>
            </a:r>
            <a:r>
              <a:rPr lang="ru-RU" dirty="0" err="1"/>
              <a:t>тасымалдануына</a:t>
            </a:r>
            <a:r>
              <a:rPr lang="ru-RU" dirty="0"/>
              <a:t>, </a:t>
            </a:r>
            <a:r>
              <a:rPr lang="ru-RU" dirty="0" err="1"/>
              <a:t>артық</a:t>
            </a:r>
            <a:r>
              <a:rPr lang="ru-RU" dirty="0"/>
              <a:t> </a:t>
            </a:r>
            <a:r>
              <a:rPr lang="ru-RU" dirty="0" err="1"/>
              <a:t>заттардың</a:t>
            </a:r>
            <a:r>
              <a:rPr lang="ru-RU" dirty="0"/>
              <a:t> </a:t>
            </a:r>
            <a:r>
              <a:rPr lang="ru-RU" dirty="0" err="1"/>
              <a:t>шығарылуына</a:t>
            </a:r>
            <a:r>
              <a:rPr lang="ru-RU" dirty="0"/>
              <a:t>, </a:t>
            </a:r>
            <a:r>
              <a:rPr lang="ru-RU" dirty="0" err="1"/>
              <a:t>яғни</a:t>
            </a:r>
            <a:r>
              <a:rPr lang="ru-RU" dirty="0"/>
              <a:t> </a:t>
            </a:r>
            <a:r>
              <a:rPr lang="ru-RU" dirty="0" err="1"/>
              <a:t>зат</a:t>
            </a:r>
            <a:r>
              <a:rPr lang="ru-RU" dirty="0"/>
              <a:t> </a:t>
            </a:r>
            <a:r>
              <a:rPr lang="ru-RU" dirty="0" err="1"/>
              <a:t>айналысының</a:t>
            </a:r>
            <a:r>
              <a:rPr lang="ru-RU" dirty="0"/>
              <a:t> </a:t>
            </a:r>
            <a:r>
              <a:rPr lang="ru-RU" dirty="0" err="1"/>
              <a:t>үзд</a:t>
            </a:r>
            <a:r>
              <a:rPr lang="en-US" dirty="0"/>
              <a:t>i</a:t>
            </a:r>
            <a:r>
              <a:rPr lang="ru-RU" dirty="0"/>
              <a:t>кс</a:t>
            </a:r>
            <a:r>
              <a:rPr lang="en-US" dirty="0"/>
              <a:t>i</a:t>
            </a:r>
            <a:r>
              <a:rPr lang="ru-RU" dirty="0"/>
              <a:t>з </a:t>
            </a:r>
            <a:r>
              <a:rPr lang="ru-RU" dirty="0" err="1"/>
              <a:t>жүр</a:t>
            </a:r>
            <a:r>
              <a:rPr lang="en-US" dirty="0"/>
              <a:t>i</a:t>
            </a:r>
            <a:r>
              <a:rPr lang="ru-RU" dirty="0"/>
              <a:t>п </a:t>
            </a:r>
            <a:r>
              <a:rPr lang="ru-RU" dirty="0" err="1"/>
              <a:t>тұруына</a:t>
            </a:r>
            <a:r>
              <a:rPr lang="ru-RU" dirty="0"/>
              <a:t> осы АТФ-т</a:t>
            </a:r>
            <a:r>
              <a:rPr lang="en-US" dirty="0"/>
              <a:t>i</a:t>
            </a:r>
            <a:r>
              <a:rPr lang="ru-RU" dirty="0"/>
              <a:t>ң </a:t>
            </a:r>
            <a:r>
              <a:rPr lang="ru-RU" dirty="0" err="1"/>
              <a:t>энергиясы</a:t>
            </a:r>
            <a:r>
              <a:rPr lang="ru-RU" dirty="0"/>
              <a:t> </a:t>
            </a:r>
            <a:r>
              <a:rPr lang="ru-RU" dirty="0" err="1"/>
              <a:t>жұмсалады</a:t>
            </a:r>
            <a:r>
              <a:rPr lang="ru-RU" dirty="0"/>
              <a:t>. </a:t>
            </a:r>
            <a:r>
              <a:rPr lang="ru-RU" dirty="0" err="1"/>
              <a:t>Күн</a:t>
            </a:r>
            <a:r>
              <a:rPr lang="ru-RU" dirty="0"/>
              <a:t> </a:t>
            </a:r>
            <a:r>
              <a:rPr lang="ru-RU" dirty="0" err="1"/>
              <a:t>энергиясының</a:t>
            </a:r>
            <a:r>
              <a:rPr lang="ru-RU" dirty="0"/>
              <a:t> АТФ </a:t>
            </a:r>
            <a:r>
              <a:rPr lang="ru-RU" dirty="0" err="1"/>
              <a:t>түр</a:t>
            </a:r>
            <a:r>
              <a:rPr lang="en-US" dirty="0"/>
              <a:t>i</a:t>
            </a:r>
            <a:r>
              <a:rPr lang="ru-RU" dirty="0" err="1"/>
              <a:t>нде</a:t>
            </a:r>
            <a:r>
              <a:rPr lang="ru-RU" dirty="0"/>
              <a:t> </a:t>
            </a:r>
            <a:r>
              <a:rPr lang="ru-RU" dirty="0" err="1"/>
              <a:t>сакталған</a:t>
            </a:r>
            <a:r>
              <a:rPr lang="ru-RU" dirty="0"/>
              <a:t> </a:t>
            </a:r>
            <a:r>
              <a:rPr lang="ru-RU" dirty="0" err="1"/>
              <a:t>химиялық</a:t>
            </a:r>
            <a:r>
              <a:rPr lang="ru-RU" dirty="0"/>
              <a:t> </a:t>
            </a:r>
            <a:r>
              <a:rPr lang="ru-RU" dirty="0" err="1"/>
              <a:t>энергияга</a:t>
            </a:r>
            <a:r>
              <a:rPr lang="ru-RU" dirty="0"/>
              <a:t> </a:t>
            </a:r>
            <a:r>
              <a:rPr lang="ru-RU" dirty="0" err="1"/>
              <a:t>айналуы</a:t>
            </a:r>
            <a:r>
              <a:rPr lang="ru-RU" dirty="0"/>
              <a:t> </a:t>
            </a:r>
            <a:r>
              <a:rPr lang="ru-RU" dirty="0" err="1"/>
              <a:t>фотосинтездег</a:t>
            </a:r>
            <a:r>
              <a:rPr lang="en-US" dirty="0"/>
              <a:t>i </a:t>
            </a:r>
            <a:r>
              <a:rPr lang="ru-RU" dirty="0" err="1"/>
              <a:t>қорект</a:t>
            </a:r>
            <a:r>
              <a:rPr lang="en-US" dirty="0"/>
              <a:t>i</a:t>
            </a:r>
            <a:r>
              <a:rPr lang="ru-RU" dirty="0"/>
              <a:t>к </a:t>
            </a:r>
            <a:r>
              <a:rPr lang="ru-RU" dirty="0" err="1"/>
              <a:t>заттардың</a:t>
            </a:r>
            <a:r>
              <a:rPr lang="ru-RU" dirty="0"/>
              <a:t> </a:t>
            </a:r>
            <a:r>
              <a:rPr lang="ru-RU" dirty="0" err="1"/>
              <a:t>калыптасуындағы</a:t>
            </a:r>
            <a:r>
              <a:rPr lang="ru-RU" dirty="0"/>
              <a:t> </a:t>
            </a:r>
            <a:r>
              <a:rPr lang="ru-RU" dirty="0" err="1"/>
              <a:t>маңызды</a:t>
            </a:r>
            <a:r>
              <a:rPr lang="ru-RU" dirty="0"/>
              <a:t> </a:t>
            </a:r>
            <a:r>
              <a:rPr lang="ru-RU" dirty="0" err="1"/>
              <a:t>кезең</a:t>
            </a:r>
            <a:r>
              <a:rPr lang="ru-RU" dirty="0"/>
              <a:t>. АТФ т</a:t>
            </a:r>
            <a:r>
              <a:rPr lang="en-US" dirty="0"/>
              <a:t>i</a:t>
            </a:r>
            <a:r>
              <a:rPr lang="ru-RU" dirty="0"/>
              <a:t>р</a:t>
            </a:r>
            <a:r>
              <a:rPr lang="en-US" dirty="0"/>
              <a:t>i </a:t>
            </a:r>
            <a:r>
              <a:rPr lang="ru-RU" dirty="0" err="1"/>
              <a:t>ағзалардың</a:t>
            </a:r>
            <a:r>
              <a:rPr lang="ru-RU" dirty="0"/>
              <a:t> </a:t>
            </a:r>
            <a:r>
              <a:rPr lang="ru-RU" dirty="0" err="1"/>
              <a:t>өм</a:t>
            </a:r>
            <a:r>
              <a:rPr lang="en-US" dirty="0"/>
              <a:t>i</a:t>
            </a:r>
            <a:r>
              <a:rPr lang="ru-RU" dirty="0"/>
              <a:t>р </a:t>
            </a:r>
            <a:r>
              <a:rPr lang="ru-RU" dirty="0" err="1"/>
              <a:t>сүру</a:t>
            </a:r>
            <a:r>
              <a:rPr lang="en-US" dirty="0"/>
              <a:t>i</a:t>
            </a:r>
            <a:r>
              <a:rPr lang="ru-RU" dirty="0" err="1"/>
              <a:t>ндег</a:t>
            </a:r>
            <a:r>
              <a:rPr lang="en-US" dirty="0"/>
              <a:t>i </a:t>
            </a:r>
            <a:r>
              <a:rPr lang="ru-RU" dirty="0" err="1"/>
              <a:t>энергияның</a:t>
            </a:r>
            <a:r>
              <a:rPr lang="ru-RU" dirty="0"/>
              <a:t> </a:t>
            </a:r>
            <a:r>
              <a:rPr lang="ru-RU" dirty="0" err="1"/>
              <a:t>орталығы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.</a:t>
            </a:r>
          </a:p>
        </p:txBody>
      </p:sp>
      <p:pic>
        <p:nvPicPr>
          <p:cNvPr id="18436" name="Picture 2" descr="https://upload.wikimedia.org/wikipedia/commons/7/78/ATP_structure_revise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4005263"/>
            <a:ext cx="6553200" cy="266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0416365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school-89.narod.ru/rogacheva/fotosintez.files/image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692150"/>
            <a:ext cx="6913562" cy="560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733525"/>
      </p:ext>
    </p:extLst>
  </p:cSld>
  <p:clrMapOvr>
    <a:masterClrMapping/>
  </p:clrMapOvr>
  <p:transition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950" y="1196975"/>
            <a:ext cx="8928100" cy="5472113"/>
          </a:xfrm>
        </p:spPr>
        <p:txBody>
          <a:bodyPr>
            <a:normAutofit fontScale="92500" lnSpcReduction="10000"/>
          </a:bodyPr>
          <a:lstStyle/>
          <a:p>
            <a:pPr algn="just" eaLnBrk="1" fontAlgn="auto" hangingPunct="1">
              <a:spcAft>
                <a:spcPts val="0"/>
              </a:spcAft>
              <a:buFont typeface="Wingdings 2"/>
              <a:buChar char=""/>
              <a:defRPr/>
            </a:pPr>
            <a:r>
              <a:rPr lang="ru-RU" dirty="0" smtClean="0"/>
              <a:t>Фотосинтез </a:t>
            </a:r>
            <a:r>
              <a:rPr lang="ru-RU" dirty="0" err="1" smtClean="0"/>
              <a:t>кез</a:t>
            </a:r>
            <a:r>
              <a:rPr lang="en-US" dirty="0" smtClean="0"/>
              <a:t>i</a:t>
            </a:r>
            <a:r>
              <a:rPr lang="ru-RU" dirty="0" err="1" smtClean="0"/>
              <a:t>нде</a:t>
            </a:r>
            <a:r>
              <a:rPr lang="ru-RU" dirty="0" smtClean="0"/>
              <a:t> </a:t>
            </a:r>
            <a:r>
              <a:rPr lang="ru-RU" dirty="0" err="1" smtClean="0"/>
              <a:t>өс</a:t>
            </a:r>
            <a:r>
              <a:rPr lang="en-US" dirty="0" smtClean="0"/>
              <a:t>i</a:t>
            </a:r>
            <a:r>
              <a:rPr lang="ru-RU" dirty="0" err="1" smtClean="0"/>
              <a:t>мд</a:t>
            </a:r>
            <a:r>
              <a:rPr lang="en-US" dirty="0" smtClean="0"/>
              <a:t>i</a:t>
            </a:r>
            <a:r>
              <a:rPr lang="ru-RU" dirty="0" err="1" smtClean="0"/>
              <a:t>ктер</a:t>
            </a:r>
            <a:r>
              <a:rPr lang="ru-RU" dirty="0" smtClean="0"/>
              <a:t> </a:t>
            </a:r>
            <a:r>
              <a:rPr lang="ru-RU" dirty="0" err="1" smtClean="0"/>
              <a:t>күн</a:t>
            </a:r>
            <a:r>
              <a:rPr lang="ru-RU" dirty="0" smtClean="0"/>
              <a:t> </a:t>
            </a:r>
            <a:r>
              <a:rPr lang="ru-RU" dirty="0" err="1" smtClean="0"/>
              <a:t>энергиясын</a:t>
            </a:r>
            <a:r>
              <a:rPr lang="ru-RU" dirty="0" smtClean="0"/>
              <a:t> </a:t>
            </a:r>
            <a:r>
              <a:rPr lang="ru-RU" dirty="0" err="1" smtClean="0"/>
              <a:t>органикалық</a:t>
            </a:r>
            <a:r>
              <a:rPr lang="ru-RU" dirty="0" smtClean="0"/>
              <a:t> </a:t>
            </a:r>
            <a:r>
              <a:rPr lang="ru-RU" dirty="0" err="1" smtClean="0"/>
              <a:t>заттардың</a:t>
            </a:r>
            <a:r>
              <a:rPr lang="ru-RU" dirty="0" smtClean="0"/>
              <a:t> </a:t>
            </a:r>
            <a:r>
              <a:rPr lang="ru-RU" dirty="0" err="1" smtClean="0"/>
              <a:t>молекулаларында</a:t>
            </a:r>
            <a:r>
              <a:rPr lang="ru-RU" dirty="0" smtClean="0"/>
              <a:t> </a:t>
            </a:r>
            <a:r>
              <a:rPr lang="ru-RU" dirty="0" err="1" smtClean="0"/>
              <a:t>сақтайды</a:t>
            </a:r>
            <a:r>
              <a:rPr lang="ru-RU" dirty="0" smtClean="0"/>
              <a:t>, ал </a:t>
            </a:r>
            <a:r>
              <a:rPr lang="ru-RU" dirty="0" err="1" smtClean="0"/>
              <a:t>тыныс</a:t>
            </a:r>
            <a:r>
              <a:rPr lang="ru-RU" dirty="0" smtClean="0"/>
              <a:t> </a:t>
            </a:r>
            <a:r>
              <a:rPr lang="ru-RU" dirty="0" err="1" smtClean="0"/>
              <a:t>алғанда</a:t>
            </a:r>
            <a:r>
              <a:rPr lang="ru-RU" dirty="0" smtClean="0"/>
              <a:t> </a:t>
            </a:r>
            <a:r>
              <a:rPr lang="ru-RU" dirty="0" err="1" smtClean="0"/>
              <a:t>қорект</a:t>
            </a:r>
            <a:r>
              <a:rPr lang="en-US" dirty="0" smtClean="0"/>
              <a:t>i</a:t>
            </a:r>
            <a:r>
              <a:rPr lang="ru-RU" dirty="0" smtClean="0"/>
              <a:t>к </a:t>
            </a:r>
            <a:r>
              <a:rPr lang="ru-RU" dirty="0" err="1" smtClean="0"/>
              <a:t>заттардың</a:t>
            </a:r>
            <a:r>
              <a:rPr lang="ru-RU" dirty="0" smtClean="0"/>
              <a:t> </a:t>
            </a:r>
            <a:r>
              <a:rPr lang="ru-RU" dirty="0" err="1" smtClean="0"/>
              <a:t>молекуласы</a:t>
            </a:r>
            <a:r>
              <a:rPr lang="ru-RU" dirty="0" smtClean="0"/>
              <a:t> </a:t>
            </a:r>
            <a:r>
              <a:rPr lang="ru-RU" dirty="0" err="1" smtClean="0"/>
              <a:t>ыдырап</a:t>
            </a:r>
            <a:r>
              <a:rPr lang="ru-RU" dirty="0" smtClean="0"/>
              <a:t>, </a:t>
            </a:r>
            <a:r>
              <a:rPr lang="ru-RU" dirty="0" err="1" smtClean="0"/>
              <a:t>ондағы</a:t>
            </a:r>
            <a:r>
              <a:rPr lang="ru-RU" dirty="0" smtClean="0"/>
              <a:t> энергия </a:t>
            </a:r>
            <a:r>
              <a:rPr lang="ru-RU" dirty="0" err="1" smtClean="0"/>
              <a:t>босап</a:t>
            </a:r>
            <a:r>
              <a:rPr lang="ru-RU" dirty="0" smtClean="0"/>
              <a:t> </a:t>
            </a:r>
            <a:r>
              <a:rPr lang="ru-RU" dirty="0" err="1" smtClean="0"/>
              <a:t>шығады</a:t>
            </a:r>
            <a:r>
              <a:rPr lang="ru-RU" dirty="0" smtClean="0"/>
              <a:t>. </a:t>
            </a:r>
            <a:r>
              <a:rPr lang="ru-RU" dirty="0" err="1" smtClean="0"/>
              <a:t>Яғни</a:t>
            </a:r>
            <a:r>
              <a:rPr lang="ru-RU" dirty="0" smtClean="0"/>
              <a:t> осы </a:t>
            </a:r>
            <a:r>
              <a:rPr lang="ru-RU" dirty="0" err="1" smtClean="0"/>
              <a:t>құбылыс</a:t>
            </a:r>
            <a:r>
              <a:rPr lang="ru-RU" dirty="0" smtClean="0"/>
              <a:t> АТФ-т</a:t>
            </a:r>
            <a:r>
              <a:rPr lang="en-US" dirty="0" smtClean="0"/>
              <a:t>i</a:t>
            </a:r>
            <a:r>
              <a:rPr lang="ru-RU" dirty="0" smtClean="0"/>
              <a:t>ң синтез</a:t>
            </a:r>
            <a:r>
              <a:rPr lang="en-US" dirty="0" smtClean="0"/>
              <a:t>i</a:t>
            </a:r>
            <a:r>
              <a:rPr lang="ru-RU" dirty="0" smtClean="0"/>
              <a:t>не энергия </a:t>
            </a:r>
            <a:r>
              <a:rPr lang="ru-RU" dirty="0" err="1" smtClean="0"/>
              <a:t>екелет</a:t>
            </a:r>
            <a:r>
              <a:rPr lang="en-US" dirty="0" smtClean="0"/>
              <a:t>i</a:t>
            </a:r>
            <a:r>
              <a:rPr lang="ru-RU" dirty="0" smtClean="0"/>
              <a:t>н</a:t>
            </a:r>
            <a:r>
              <a:rPr lang="en-US" dirty="0" smtClean="0"/>
              <a:t>i </a:t>
            </a:r>
            <a:r>
              <a:rPr lang="ru-RU" dirty="0" err="1" smtClean="0"/>
              <a:t>жоғарыда</a:t>
            </a:r>
            <a:r>
              <a:rPr lang="ru-RU" dirty="0" smtClean="0"/>
              <a:t> </a:t>
            </a:r>
            <a:r>
              <a:rPr lang="ru-RU" dirty="0" err="1" smtClean="0"/>
              <a:t>көрсет</a:t>
            </a:r>
            <a:r>
              <a:rPr lang="en-US" dirty="0" smtClean="0"/>
              <a:t>i</a:t>
            </a:r>
            <a:r>
              <a:rPr lang="ru-RU" dirty="0" err="1" smtClean="0"/>
              <a:t>лген</a:t>
            </a:r>
            <a:r>
              <a:rPr lang="ru-RU" dirty="0" smtClean="0"/>
              <a:t>. АТФ </a:t>
            </a:r>
            <a:r>
              <a:rPr lang="ru-RU" dirty="0" err="1" smtClean="0"/>
              <a:t>молекуласьиның</a:t>
            </a:r>
            <a:r>
              <a:rPr lang="ru-RU" dirty="0" smtClean="0"/>
              <a:t> </a:t>
            </a:r>
            <a:r>
              <a:rPr lang="ru-RU" dirty="0" err="1" smtClean="0"/>
              <a:t>құрамында</a:t>
            </a:r>
            <a:r>
              <a:rPr lang="ru-RU" dirty="0" smtClean="0"/>
              <a:t> </a:t>
            </a:r>
            <a:r>
              <a:rPr lang="ru-RU" dirty="0" err="1" smtClean="0"/>
              <a:t>жоғары</a:t>
            </a:r>
            <a:r>
              <a:rPr lang="ru-RU" dirty="0" smtClean="0"/>
              <a:t> </a:t>
            </a:r>
            <a:r>
              <a:rPr lang="ru-RU" dirty="0" err="1" smtClean="0"/>
              <a:t>энергетикалы</a:t>
            </a:r>
            <a:r>
              <a:rPr lang="ru-RU" dirty="0" smtClean="0"/>
              <a:t> </a:t>
            </a:r>
            <a:r>
              <a:rPr lang="ru-RU" dirty="0" err="1" smtClean="0"/>
              <a:t>ек</a:t>
            </a:r>
            <a:r>
              <a:rPr lang="en-US" dirty="0" smtClean="0"/>
              <a:t>i </a:t>
            </a:r>
            <a:r>
              <a:rPr lang="ru-RU" dirty="0" smtClean="0"/>
              <a:t>фосфат </a:t>
            </a:r>
            <a:r>
              <a:rPr lang="ru-RU" dirty="0" err="1" smtClean="0"/>
              <a:t>тобы</a:t>
            </a:r>
            <a:r>
              <a:rPr lang="ru-RU" dirty="0" smtClean="0"/>
              <a:t> </a:t>
            </a:r>
            <a:r>
              <a:rPr lang="ru-RU" dirty="0" err="1" smtClean="0"/>
              <a:t>болады</a:t>
            </a:r>
            <a:r>
              <a:rPr lang="ru-RU" dirty="0" smtClean="0"/>
              <a:t>. </a:t>
            </a:r>
            <a:r>
              <a:rPr lang="ru-RU" dirty="0" err="1" smtClean="0"/>
              <a:t>Бұл</a:t>
            </a:r>
            <a:r>
              <a:rPr lang="ru-RU" dirty="0" smtClean="0"/>
              <a:t> </a:t>
            </a:r>
            <a:r>
              <a:rPr lang="ru-RU" dirty="0" err="1" smtClean="0"/>
              <a:t>ек</a:t>
            </a:r>
            <a:r>
              <a:rPr lang="en-US" dirty="0" smtClean="0"/>
              <a:t>i </a:t>
            </a:r>
            <a:r>
              <a:rPr lang="ru-RU" dirty="0" err="1" smtClean="0"/>
              <a:t>байланыс</a:t>
            </a:r>
            <a:r>
              <a:rPr lang="ru-RU" dirty="0" smtClean="0"/>
              <a:t> </a:t>
            </a:r>
            <a:r>
              <a:rPr lang="ru-RU" dirty="0" err="1" smtClean="0"/>
              <a:t>үз</a:t>
            </a:r>
            <a:r>
              <a:rPr lang="en-US" dirty="0" smtClean="0"/>
              <a:t>i</a:t>
            </a:r>
            <a:r>
              <a:rPr lang="ru-RU" dirty="0" err="1" smtClean="0"/>
              <a:t>лгенде</a:t>
            </a:r>
            <a:r>
              <a:rPr lang="ru-RU" dirty="0" smtClean="0"/>
              <a:t> </a:t>
            </a:r>
            <a:r>
              <a:rPr lang="ru-RU" dirty="0" err="1" smtClean="0"/>
              <a:t>басқа</a:t>
            </a:r>
            <a:r>
              <a:rPr lang="ru-RU" dirty="0" smtClean="0"/>
              <a:t> </a:t>
            </a:r>
            <a:r>
              <a:rPr lang="ru-RU" dirty="0" err="1" smtClean="0"/>
              <a:t>кез</a:t>
            </a:r>
            <a:r>
              <a:rPr lang="ru-RU" dirty="0" smtClean="0"/>
              <a:t> </a:t>
            </a:r>
            <a:r>
              <a:rPr lang="ru-RU" dirty="0" err="1" smtClean="0"/>
              <a:t>келген</a:t>
            </a:r>
            <a:r>
              <a:rPr lang="ru-RU" dirty="0" smtClean="0"/>
              <a:t> </a:t>
            </a:r>
            <a:r>
              <a:rPr lang="ru-RU" dirty="0" err="1" smtClean="0"/>
              <a:t>ковалентт</a:t>
            </a:r>
            <a:r>
              <a:rPr lang="en-US" dirty="0" smtClean="0"/>
              <a:t>i </a:t>
            </a:r>
            <a:r>
              <a:rPr lang="ru-RU" dirty="0" err="1" smtClean="0"/>
              <a:t>байланыспен</a:t>
            </a:r>
            <a:r>
              <a:rPr lang="ru-RU" dirty="0" smtClean="0"/>
              <a:t> </a:t>
            </a:r>
            <a:r>
              <a:rPr lang="ru-RU" dirty="0" err="1" smtClean="0"/>
              <a:t>салыстырғанда</a:t>
            </a:r>
            <a:r>
              <a:rPr lang="ru-RU" dirty="0" smtClean="0"/>
              <a:t> </a:t>
            </a:r>
            <a:r>
              <a:rPr lang="ru-RU" dirty="0" err="1" smtClean="0"/>
              <a:t>көп</a:t>
            </a:r>
            <a:r>
              <a:rPr lang="ru-RU" dirty="0" smtClean="0"/>
              <a:t> энергия бол</a:t>
            </a:r>
            <a:r>
              <a:rPr lang="en-US" dirty="0" smtClean="0"/>
              <a:t>i</a:t>
            </a:r>
            <a:r>
              <a:rPr lang="ru-RU" dirty="0" err="1" smtClean="0"/>
              <a:t>нед</a:t>
            </a:r>
            <a:r>
              <a:rPr lang="en-US" dirty="0" smtClean="0"/>
              <a:t>i. </a:t>
            </a:r>
            <a:r>
              <a:rPr lang="ru-RU" dirty="0" smtClean="0"/>
              <a:t>АТФ </a:t>
            </a:r>
            <a:r>
              <a:rPr lang="ru-RU" dirty="0" err="1" smtClean="0"/>
              <a:t>молекуласындағы</a:t>
            </a:r>
            <a:r>
              <a:rPr lang="ru-RU" dirty="0" smtClean="0"/>
              <a:t> фосфат </a:t>
            </a:r>
            <a:r>
              <a:rPr lang="ru-RU" dirty="0" err="1" smtClean="0"/>
              <a:t>тобының</a:t>
            </a:r>
            <a:r>
              <a:rPr lang="ru-RU" dirty="0" smtClean="0"/>
              <a:t> </a:t>
            </a:r>
            <a:r>
              <a:rPr lang="ru-RU" dirty="0" err="1" smtClean="0"/>
              <a:t>шетк</a:t>
            </a:r>
            <a:r>
              <a:rPr lang="en-US" dirty="0" smtClean="0"/>
              <a:t>i </a:t>
            </a:r>
            <a:r>
              <a:rPr lang="ru-RU" dirty="0" smtClean="0"/>
              <a:t>б</a:t>
            </a:r>
            <a:r>
              <a:rPr lang="en-US" dirty="0" smtClean="0"/>
              <a:t>i</a:t>
            </a:r>
            <a:r>
              <a:rPr lang="ru-RU" dirty="0" smtClean="0"/>
              <a:t>р </a:t>
            </a:r>
            <a:r>
              <a:rPr lang="ru-RU" dirty="0" err="1" smtClean="0"/>
              <a:t>молекуласы</a:t>
            </a:r>
            <a:r>
              <a:rPr lang="ru-RU" dirty="0" smtClean="0"/>
              <a:t> </a:t>
            </a:r>
            <a:r>
              <a:rPr lang="ru-RU" dirty="0" err="1" smtClean="0"/>
              <a:t>үз</a:t>
            </a:r>
            <a:r>
              <a:rPr lang="en-US" dirty="0" smtClean="0"/>
              <a:t>i</a:t>
            </a:r>
            <a:r>
              <a:rPr lang="ru-RU" dirty="0" err="1" smtClean="0"/>
              <a:t>лгенде</a:t>
            </a:r>
            <a:r>
              <a:rPr lang="ru-RU" dirty="0" smtClean="0"/>
              <a:t> 40 кДж энергия бол</a:t>
            </a:r>
            <a:r>
              <a:rPr lang="en-US" dirty="0" smtClean="0"/>
              <a:t>i</a:t>
            </a:r>
            <a:r>
              <a:rPr lang="ru-RU" dirty="0" err="1" smtClean="0"/>
              <a:t>нед</a:t>
            </a:r>
            <a:r>
              <a:rPr lang="en-US" dirty="0" smtClean="0"/>
              <a:t>i, </a:t>
            </a:r>
            <a:r>
              <a:rPr lang="ru-RU" dirty="0" err="1" smtClean="0"/>
              <a:t>бұл</a:t>
            </a:r>
            <a:r>
              <a:rPr lang="ru-RU" dirty="0" smtClean="0"/>
              <a:t> </a:t>
            </a:r>
            <a:r>
              <a:rPr lang="ru-RU" dirty="0" err="1" smtClean="0"/>
              <a:t>энергияны</a:t>
            </a:r>
            <a:r>
              <a:rPr lang="ru-RU" dirty="0" smtClean="0"/>
              <a:t> </a:t>
            </a:r>
            <a:r>
              <a:rPr lang="ru-RU" dirty="0" err="1" smtClean="0"/>
              <a:t>жасуша</a:t>
            </a:r>
            <a:r>
              <a:rPr lang="ru-RU" dirty="0" smtClean="0"/>
              <a:t> </a:t>
            </a:r>
            <a:r>
              <a:rPr lang="ru-RU" dirty="0" err="1" smtClean="0"/>
              <a:t>пайдаланады</a:t>
            </a:r>
            <a:r>
              <a:rPr lang="ru-RU" dirty="0" smtClean="0"/>
              <a:t>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41461555"/>
      </p:ext>
    </p:extLst>
  </p:cSld>
  <p:clrMapOvr>
    <a:masterClrMapping/>
  </p:clrMapOvr>
  <p:transition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196752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Бақылау сұрақтары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1.Фотосинтездің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ашылуы мен зерттелу тарихы.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2.Фотосинтез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энергетикасы.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3.Фотосинтездің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жарық реакциялары.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4.Фотосинтездің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фотофизикалық кезеңі.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5.Фотофосфорилдену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химизмі.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7449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idx="1"/>
          </p:nvPr>
        </p:nvSpPr>
        <p:spPr>
          <a:xfrm>
            <a:off x="800100" y="2921001"/>
            <a:ext cx="8229600" cy="711200"/>
          </a:xfrm>
        </p:spPr>
        <p:txBody>
          <a:bodyPr/>
          <a:lstStyle/>
          <a:p>
            <a:pPr marL="0" indent="0" algn="ctr"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Назарларыңызға рахмет!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5864608"/>
      </p:ext>
    </p:extLst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name="2_Воздушный поток">
  <a:themeElements>
    <a:clrScheme name="Воздушный поток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Воздушный поток">
  <a:themeElements>
    <a:clrScheme name="Воздушный поток">
      <a:dk1>
        <a:srgbClr val="000000"/>
      </a:dk1>
      <a:lt1>
        <a:srgbClr val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883</Words>
  <Application>Microsoft Office PowerPoint</Application>
  <PresentationFormat>Экран (4:3)</PresentationFormat>
  <Paragraphs>96</Paragraphs>
  <Slides>18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8" baseType="lpstr">
      <vt:lpstr>Arial</vt:lpstr>
      <vt:lpstr>Times New Roman</vt:lpstr>
      <vt:lpstr>Wingdings 2</vt:lpstr>
      <vt:lpstr>Palatino Linotype</vt:lpstr>
      <vt:lpstr>Calibri</vt:lpstr>
      <vt:lpstr>Trebuchet MS</vt:lpstr>
      <vt:lpstr>Georgia</vt:lpstr>
      <vt:lpstr>2_Воздушный поток</vt:lpstr>
      <vt:lpstr>3_Воздушный поток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Тынысалу және фотосинтез</vt:lpstr>
      <vt:lpstr>Презентация PowerPoint</vt:lpstr>
      <vt:lpstr>Хлоропластың құрылысы</vt:lpstr>
      <vt:lpstr>Презентация PowerPoint</vt:lpstr>
      <vt:lpstr>Аденозинтрифосфат (АТФ)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Пользователь Windows</cp:lastModifiedBy>
  <cp:revision>2</cp:revision>
  <dcterms:modified xsi:type="dcterms:W3CDTF">2022-11-06T20:41:29Z</dcterms:modified>
</cp:coreProperties>
</file>