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sldIdLst>
    <p:sldId id="273" r:id="rId2"/>
    <p:sldId id="274" r:id="rId3"/>
    <p:sldId id="257" r:id="rId4"/>
    <p:sldId id="258" r:id="rId5"/>
    <p:sldId id="279" r:id="rId6"/>
    <p:sldId id="280" r:id="rId7"/>
    <p:sldId id="281" r:id="rId8"/>
    <p:sldId id="282" r:id="rId9"/>
    <p:sldId id="284" r:id="rId10"/>
    <p:sldId id="286" r:id="rId11"/>
    <p:sldId id="288" r:id="rId12"/>
    <p:sldId id="290" r:id="rId13"/>
    <p:sldId id="292" r:id="rId14"/>
    <p:sldId id="294" r:id="rId15"/>
    <p:sldId id="296" r:id="rId16"/>
    <p:sldId id="298" r:id="rId17"/>
    <p:sldId id="300" r:id="rId18"/>
    <p:sldId id="302" r:id="rId19"/>
    <p:sldId id="304" r:id="rId20"/>
    <p:sldId id="306" r:id="rId21"/>
    <p:sldId id="308" r:id="rId22"/>
    <p:sldId id="310" r:id="rId23"/>
    <p:sldId id="312" r:id="rId24"/>
    <p:sldId id="272" r:id="rId25"/>
    <p:sldId id="26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ranklin Gothic Book" panose="020B05030201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0B821-B92F-4084-B7AE-D475AB1DC360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2EB05B-0877-4823-8C59-12C5E81916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02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69A70-1C7D-401F-B9ED-BF5094201E1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6FC442-FB82-4D63-9288-13AB473918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28125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3A17E-EA10-48B3-84AE-4C32A862B52C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E65A34-E51D-41A5-B624-9FB590A8E4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59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BB4D6-4ED8-4FCE-AA68-0CA669BE0FC0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466D6-5581-49B5-8CA8-5D3A1F1B98E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56252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8CD94-5EFF-4944-BC21-691D2E076A61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36C2F8-960D-409A-9A67-AE68E4E23E1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459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A1DF8-22F4-4F27-BBFD-0F8098A6EB58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A7488-6420-4E8F-8EC6-BFAB6006433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3874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A9A6E-BA91-46F9-BF4F-84206BA3DCB4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C23B90-88B0-41E1-9D8A-CE8FAB5B3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8129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2DC98-C9F5-4742-9F09-8DCE8368AAAA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A58CE-123E-4EC7-B331-573D9B7789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1249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2AD3A5-9F63-4A47-9DAF-1DF7EF9CFC73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1D8EE-725D-49C2-9A3F-70725BC30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64874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20A1A-7611-468D-853E-F61C06798ABE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81E7B2-313F-4143-B868-9661439492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155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5A893-CC4C-4A24-8BE6-C6E49895C169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52B7B-6BC5-44C1-8552-FC8C4A7EFF9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62290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67F13C0-AA28-48F9-A807-B269AC7A97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04703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D60F5C03-1E23-4A2F-AD02-56B000CCB6D6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055C1CA-1746-42AC-AD38-8A45FD54D71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 физиологиясы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84213" y="549275"/>
            <a:ext cx="8135937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 </a:t>
            </a: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Фотосинтездің электронды тасымалдау тізбегі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90000"/>
              </a:lnSpc>
            </a:pPr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1.Фотосинтездің электронды тасымалдау тізбегі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 1 және 2 фотожүйелердің құрылымы, жұмысы.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Фотосинтез туралы мәлімет</a:t>
            </a:r>
          </a:p>
        </p:txBody>
      </p:sp>
      <p:sp>
        <p:nvSpPr>
          <p:cNvPr id="5123" name="Объект 2"/>
          <p:cNvSpPr>
            <a:spLocks noGrp="1"/>
          </p:cNvSpPr>
          <p:nvPr>
            <p:ph idx="1"/>
          </p:nvPr>
        </p:nvSpPr>
        <p:spPr>
          <a:xfrm>
            <a:off x="0" y="1554163"/>
            <a:ext cx="5435600" cy="5187950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ru-RU" altLang="ru-RU" sz="2400" b="1" smtClean="0"/>
              <a:t>Фотосинтез – (гр.фотос - жарық және синтез) - жасыл жапырақ органоидтері, яғни хлоропласт арқылы Күн сәулесі энергиясының химиялық байланыс энергиясына айналу процесі.Фотосинтез нәтижесінде жер жүзіндегі өсімдіктер жыл сайын 100 млрд т-дан астам органикалық заттар түзеді (мұның жартысынан көбін теңіз, мұхит өсімдіктері түзеді) және бұлкезде олар 200 млрд-тай СО2 сіңіреді, оттегін бөледі.</a:t>
            </a:r>
            <a:endParaRPr lang="ru-RU" altLang="ru-RU" sz="2400" smtClean="0"/>
          </a:p>
        </p:txBody>
      </p:sp>
      <p:pic>
        <p:nvPicPr>
          <p:cNvPr id="5124" name="Picture 2" descr="http://kazorta.org/wp-content/uploads/hemosintez-929x1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91"/>
          <a:stretch>
            <a:fillRect/>
          </a:stretch>
        </p:blipFill>
        <p:spPr bwMode="auto">
          <a:xfrm>
            <a:off x="5580063" y="2060575"/>
            <a:ext cx="3360737" cy="388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ъект 2"/>
          <p:cNvSpPr>
            <a:spLocks noGrp="1"/>
          </p:cNvSpPr>
          <p:nvPr>
            <p:ph idx="1"/>
          </p:nvPr>
        </p:nvSpPr>
        <p:spPr>
          <a:xfrm>
            <a:off x="5292725" y="692150"/>
            <a:ext cx="3852863" cy="7578725"/>
          </a:xfrm>
        </p:spPr>
        <p:txBody>
          <a:bodyPr/>
          <a:lstStyle/>
          <a:p>
            <a:pPr marL="0" indent="0" eaLnBrk="1" hangingPunct="1">
              <a:buFont typeface="Wingdings 2" panose="05020102010507070707" pitchFamily="18" charset="2"/>
              <a:buNone/>
            </a:pPr>
            <a:r>
              <a:rPr lang="ru-RU" altLang="ru-RU" sz="2600" smtClean="0"/>
              <a:t>Фотосинтезді алғаш зерттеушілер Швейцария ғалымдары Ж.Сенебье, Н.Соссюр және неміс химигі Ю.Майер болды. 19 ғасырдың 2-жартысында К.А.Тимирязев күн сәулесі энергиясы фотосинтез процесінде хлорофилл арқылы сіңірілетінін анықтады.</a:t>
            </a:r>
          </a:p>
        </p:txBody>
      </p:sp>
      <p:pic>
        <p:nvPicPr>
          <p:cNvPr id="6147" name="Picture 2" descr="http://faunazoo.ru/wp-content/uploads/2012/07/%D0%A4%D0%BE%D1%82%D0%BE%D1%81%D0%B8%D0%BD%D1%82%D0%B5%D0%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3" b="4425"/>
          <a:stretch>
            <a:fillRect/>
          </a:stretch>
        </p:blipFill>
        <p:spPr bwMode="auto">
          <a:xfrm>
            <a:off x="107950" y="1125538"/>
            <a:ext cx="4895850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altLang="ru-RU" b="1" smtClean="0">
                <a:latin typeface="Arial" panose="020B0604020202020204" pitchFamily="34" charset="0"/>
              </a:rPr>
              <a:t>1. Фотосинтездiк жуйелердегi энергия ауысу процестерi</a:t>
            </a:r>
          </a:p>
          <a:p>
            <a:endParaRPr lang="ru-RU" altLang="ru-RU" smtClean="0">
              <a:solidFill>
                <a:srgbClr val="FFFF66"/>
              </a:solidFill>
              <a:latin typeface="Arial" panose="020B0604020202020204" pitchFamily="34" charset="0"/>
            </a:endParaRPr>
          </a:p>
          <a:p>
            <a:r>
              <a:rPr lang="kk-KZ" altLang="ru-RU" smtClean="0">
                <a:latin typeface="Arial" panose="020B0604020202020204" pitchFamily="34" charset="0"/>
              </a:rPr>
              <a:t>Фотосинтездiң жарық сатысы фотосинтездiк жүйелер құрамындары пигменттердiң жарық квантын (фотон) сіңіруінен басталады.</a:t>
            </a:r>
            <a:r>
              <a:rPr lang="kk-KZ" altLang="ru-RU" sz="2400" smtClean="0">
                <a:latin typeface="Arial" panose="020B0604020202020204" pitchFamily="34" charset="0"/>
              </a:rPr>
              <a:t> </a:t>
            </a:r>
          </a:p>
          <a:p>
            <a:endParaRPr lang="kk-KZ" altLang="ru-RU" sz="2400" smtClean="0">
              <a:latin typeface="Arial" panose="020B0604020202020204" pitchFamily="34" charset="0"/>
            </a:endParaRPr>
          </a:p>
          <a:p>
            <a:r>
              <a:rPr lang="kk-KZ" altLang="ru-RU" sz="2800" b="1" smtClean="0">
                <a:latin typeface="Times New Roman" panose="02020603050405020304" pitchFamily="18" charset="0"/>
              </a:rPr>
              <a:t>Жеке пигменттердің сiңіретін сәулелерi спектрдiң әр түрлi аймақтарына тура келедi. </a:t>
            </a:r>
          </a:p>
          <a:p>
            <a:endParaRPr lang="kk-KZ" altLang="ru-RU" sz="2800" b="1" smtClean="0">
              <a:latin typeface="Times New Roman" panose="02020603050405020304" pitchFamily="18" charset="0"/>
            </a:endParaRPr>
          </a:p>
          <a:p>
            <a:r>
              <a:rPr lang="kk-KZ" altLang="ru-RU" sz="2800" b="1" smtClean="0">
                <a:latin typeface="Times New Roman" panose="02020603050405020304" pitchFamily="18" charset="0"/>
              </a:rPr>
              <a:t>Бул ерекшелiктер олардың молекулаларындағы </a:t>
            </a:r>
            <a:r>
              <a:rPr lang="kk-KZ" altLang="ru-RU" sz="2800" b="1" i="1" smtClean="0">
                <a:latin typeface="Times New Roman" panose="02020603050405020304" pitchFamily="18" charset="0"/>
              </a:rPr>
              <a:t>электрондардың </a:t>
            </a:r>
            <a:r>
              <a:rPr lang="kk-KZ" altLang="ru-RU" sz="2800" b="1" smtClean="0">
                <a:latin typeface="Times New Roman" panose="02020603050405020304" pitchFamily="18" charset="0"/>
              </a:rPr>
              <a:t>орналасу реттерiне байланысты. </a:t>
            </a:r>
          </a:p>
          <a:p>
            <a:endParaRPr lang="kk-KZ" altLang="ru-RU" sz="2800" b="1" smtClean="0">
              <a:latin typeface="Times New Roman" panose="02020603050405020304" pitchFamily="18" charset="0"/>
            </a:endParaRPr>
          </a:p>
          <a:p>
            <a:endParaRPr lang="ru-RU" altLang="ru-RU" sz="2800" b="1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 typeface="Arial" charset="0"/>
              <a:buChar char="•"/>
              <a:defRPr/>
            </a:pPr>
            <a:r>
              <a:rPr lang="ru-RU" b="1" dirty="0">
                <a:latin typeface="Times New Roman" pitchFamily="18" charset="0"/>
              </a:rPr>
              <a:t>1</a:t>
            </a:r>
            <a:r>
              <a:rPr lang="kk-KZ" b="1" dirty="0">
                <a:latin typeface="Times New Roman" pitchFamily="18" charset="0"/>
              </a:rPr>
              <a:t> және </a:t>
            </a:r>
            <a:r>
              <a:rPr lang="ru-RU" b="1" dirty="0">
                <a:latin typeface="Times New Roman" pitchFamily="18" charset="0"/>
              </a:rPr>
              <a:t>1. 2</a:t>
            </a:r>
            <a:r>
              <a:rPr lang="kk-KZ" b="1" dirty="0">
                <a:latin typeface="Times New Roman" pitchFamily="18" charset="0"/>
              </a:rPr>
              <a:t> фотожүйелер. Циклдік және циклсіз электрон </a:t>
            </a:r>
            <a:r>
              <a:rPr lang="kk-KZ" b="1" dirty="0" smtClean="0">
                <a:latin typeface="Times New Roman" pitchFamily="18" charset="0"/>
              </a:rPr>
              <a:t>тасымалдау </a:t>
            </a:r>
            <a:r>
              <a:rPr lang="kk-KZ" b="1" dirty="0">
                <a:latin typeface="Times New Roman" pitchFamily="18" charset="0"/>
              </a:rPr>
              <a:t>жолдары</a:t>
            </a:r>
            <a:r>
              <a:rPr lang="ru-RU" b="1" dirty="0">
                <a:latin typeface="Times New Roman" pitchFamily="18" charset="0"/>
              </a:rPr>
              <a:t>. </a:t>
            </a:r>
          </a:p>
          <a:p>
            <a:pPr algn="ctr">
              <a:lnSpc>
                <a:spcPct val="80000"/>
              </a:lnSpc>
              <a:buFont typeface="Arial" charset="0"/>
              <a:buChar char="•"/>
              <a:defRPr/>
            </a:pPr>
            <a:endParaRPr lang="kk-KZ" b="1" i="1" dirty="0">
              <a:solidFill>
                <a:srgbClr val="FFFF66"/>
              </a:solidFill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kk-KZ" b="1" i="1" dirty="0">
                <a:latin typeface="Times New Roman" pitchFamily="18" charset="0"/>
              </a:rPr>
              <a:t>Фотосинтездің фотохимиялық реакциялары</a:t>
            </a:r>
            <a:r>
              <a:rPr lang="kk-KZ" b="1" dirty="0">
                <a:latin typeface="Times New Roman" pitchFamily="18" charset="0"/>
              </a:rPr>
              <a:t> </a:t>
            </a:r>
            <a:r>
              <a:rPr lang="ru-RU" b="1" dirty="0">
                <a:latin typeface="Times New Roman" pitchFamily="18" charset="0"/>
              </a:rPr>
              <a:t>–</a:t>
            </a:r>
            <a:r>
              <a:rPr lang="kk-KZ" b="1" dirty="0">
                <a:latin typeface="Times New Roman" pitchFamily="18" charset="0"/>
              </a:rPr>
              <a:t>күн сәулесінің энергиясы химиялық байланыстардың энергиясына айналу реакциялары, біріншіден фосфорлық  байланыстардың  энергиясына айналу. 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kk-KZ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kk-KZ" b="1" dirty="0">
                <a:latin typeface="Times New Roman" pitchFamily="18" charset="0"/>
              </a:rPr>
              <a:t>АТФ – энергетикалық валюта болып саналады, ол барлық процестердің жүруін қамтамасыз етеді. 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kk-KZ" b="1" dirty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r>
              <a:rPr lang="kk-KZ" b="1" dirty="0">
                <a:latin typeface="Times New Roman" pitchFamily="18" charset="0"/>
              </a:rPr>
              <a:t>Күн сәуле әсерінен су ыдырайды да,  тотықсызданған НАДФ түзіледі, оттегі бөлінеді.</a:t>
            </a:r>
          </a:p>
          <a:p>
            <a:pPr>
              <a:lnSpc>
                <a:spcPct val="80000"/>
              </a:lnSpc>
              <a:buFont typeface="Arial" charset="0"/>
              <a:buChar char="•"/>
              <a:defRPr/>
            </a:pPr>
            <a:endParaRPr lang="kk-KZ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8686800" cy="6130925"/>
          </a:xfrm>
        </p:spPr>
        <p:txBody>
          <a:bodyPr/>
          <a:lstStyle/>
          <a:p>
            <a:pPr eaLnBrk="1" hangingPunct="1"/>
            <a:r>
              <a:rPr lang="kk-KZ" altLang="ru-RU" sz="2800" b="1" i="1" smtClean="0">
                <a:latin typeface="Arial" panose="020B0604020202020204" pitchFamily="34" charset="0"/>
              </a:rPr>
              <a:t>Эмерсон эффектісі</a:t>
            </a:r>
            <a:r>
              <a:rPr lang="kk-KZ" altLang="ru-RU" sz="2800" b="1" smtClean="0">
                <a:latin typeface="Arial" panose="020B0604020202020204" pitchFamily="34" charset="0"/>
              </a:rPr>
              <a:t>.</a:t>
            </a: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680—700 нм ұзындығы бар толқындардың   тиімділігін  ұлғайту үшін ұзыныдығы қысқа (650—660 им) толқындарды қосу керегін Р. Эмерсон  көрсеттті. </a:t>
            </a:r>
          </a:p>
          <a:p>
            <a:pPr eaLnBrk="1" hangingPunct="1"/>
            <a:endParaRPr lang="kk-KZ" altLang="ru-RU" sz="28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Фотосинтездің тиімділігі   аралас сәулемен сәулеленгенде (екі ұзындығы бар сәуле)   әр біреуімен бөлек сәулеленген фотосинтездің тиімділігінен жоғары болды. </a:t>
            </a:r>
          </a:p>
          <a:p>
            <a:pPr eaLnBrk="1" hangingPunct="1"/>
            <a:endParaRPr lang="kk-KZ" altLang="ru-RU" sz="2800" b="1" smtClean="0">
              <a:latin typeface="Arial" panose="020B0604020202020204" pitchFamily="34" charset="0"/>
            </a:endParaRPr>
          </a:p>
          <a:p>
            <a:pPr eaLnBrk="1" hangingPunct="1"/>
            <a:r>
              <a:rPr lang="kk-KZ" altLang="ru-RU" sz="2800" b="1" smtClean="0">
                <a:latin typeface="Arial" panose="020B0604020202020204" pitchFamily="34" charset="0"/>
              </a:rPr>
              <a:t>Бұл құбылысты </a:t>
            </a:r>
            <a:r>
              <a:rPr lang="kk-KZ" altLang="ru-RU" sz="2800" b="1" i="1" smtClean="0">
                <a:latin typeface="Arial" panose="020B0604020202020204" pitchFamily="34" charset="0"/>
              </a:rPr>
              <a:t>ұлғайтатын Эмерсон эффектісі </a:t>
            </a:r>
            <a:r>
              <a:rPr lang="kk-KZ" altLang="ru-RU" sz="2800" b="1" smtClean="0">
                <a:latin typeface="Arial" panose="020B0604020202020204" pitchFamily="34" charset="0"/>
              </a:rPr>
              <a:t>деп атайды.</a:t>
            </a:r>
          </a:p>
          <a:p>
            <a:pPr eaLnBrk="1" hangingPunct="1"/>
            <a:endParaRPr lang="ru-RU" altLang="ru-RU" sz="28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0"/>
            <a:ext cx="8964612" cy="6843713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1268" name="AutoShape 2" descr="data:image/jpeg;base64,/9j/4AAQSkZJRgABAQAAAQABAAD/2wCEAAkGBxQTEhUUExMUFBUXGBgYGBcYFhgYGBQVFRUWFhQXGBgdHCggGBwlHh0WITEhJSkrLi4uFx8zODMsNygtLisBCgoKDg0OGxAQGy0lICQsLCwvLy80NCwsLywsLCwsLDQsLCwsLyw0LywsLCwsLDQsLCwsLCwsLCwsLCwsLCwsLP/AABEIANcA6wMBEQACEQEDEQH/xAAbAAEAAgMBAQAAAAAAAAAAAAAAAwQCBQYBB//EAD8QAAIBAgQDBQUGBAYCAwEAAAECEQADBBIhMQVBUQYTImFxMoGRofAjQlKxwdEUYuHxBxVTcpKiM9JDgrIW/8QAGgEBAAMBAQEAAAAAAAAAAAAAAAECAwQFBv/EADkRAAIBAgQCBwgCAQMFAQAAAAABAgMRBBIhMUFRBRNhcZGh8BQiMoGxwdHhFVLxBlNiFiMkM0LC/9oADAMBAAIRAxEAPwD7Pi8VkIAANeR0n0o8HKKUb3vxtt4l4QzXMF4gOYI+dc1L/UVCXxxa8/35FnRkTJi0P3gPXSvRpdJ4Sr8M189PqUcZLdEwNdyaexU9qQKAUAoBQCgFAKAUAoBQCgFAKAGgK65nAMwp1gbxy1nSs1eSvwMlmmk9l5+JRv8AErCuULP4WVWOW41tWcAqtx4KKdVMEj2lncTORE9WvTL/APDgez4esAa+7amRLbQdWl8Oh7ZualSdRtykQNf0pF62ZMZauLJquXFAKAUAoBQCgNXxE+P3D8zXxv8AqF3xEV/x+7OihszUJxfDnLF+ycxyrFxPEwiVXXU6roOo6147w9VX916djNsyFzjOHWc2IsiCVM3UEMN1MnQ6HTyosNWe0H4MZlzL1t+an3g71FOtVov3JOPc7EOMXuixbxjjnPrXq0OncVDSVpLt0fijN0VwLNvHjmCPnXtYfp6hPSonHzXlr5GTpSRZt3AdiDXr0q1Oqrwkn3GZnWoFAKAUAoBQCgFAKAUAoDC6CVMGDBg9DyqGm1oVkm07GOGYRAEZdI6aT76rBq1uREGrWStY1OK4I7G6guqLN5g7qbcuJCh1R8wADZRupIluoy3Lk/B+HNba4zOrM0A5VKqILEeEsZbXViST1iABCaZdOr/7RPvaR+U/Gqby7ij1nbl9yermgoBQCgFAKAUBp+L2gxZTMMmUxvBBBivjennlxcX/AMV9WdFDZnK4zs3cuFC2IUZVKeC06ArNsiQt4Bj4Pv5l19mJB4YYyEE0ob66tPXXnHt4Wfby0cGyXAdm+7XL3pIBsZZ7wkJYvC6FOa4wkxEqFA1McqrUxmd3y/25byVuCXnd9oULHQVwlxVooHoreKIMhXVSvF3i7MpJJ7lm1imG+vr+9e1h+k60NJ+8vPxMZU1wLdrEg+R6GvZoYylV0Ts+TM2mtyRnA3MTpXRKcY/E7EGVWAoBQCgFAKAUAoBQGD2gdSATVXFPcq4RerRTxsW0PiMbBZ58hO8e+oycL6HLiZqjSbv3L1qQ8ItFkliTLEx1Om9S4cGzDo6LnScpPdt95s0tgbACpSS2PSUUtjKpJFAKAUAoBQCgKWLwhZpBG3OfOvC6T6Jni6ynGSStbzZeFRw2REOHN+IfA/vXEv8ATcuNTy/Zfr3yMv8ALj+L/r/Wr/8ATa/3PL9kddLsH+XH8Q/4/wBaP/Ta4VPL9k9fLkjE4Buo+Yqv/T01tNeFvyOvfIxOEccgfQ/vWb6GxMNrPuf5sT1y4ojZCNwR7qxlhatP44teuZPWRfECrRRJlXVCNkQyG/eJEE7VWtXlKKjJ3SMJJLYnwHEI8L+49PI124HpG3/bqvuf5M07G1r3C4oBQCgFAKAUAoDG5cCiSYFVnOMFmk7Ihuxz3EcSbjeQ2H61wQxiqz93Y8nHKU3qbzBWciKvQa+p1Pzr0T0MNS6qlGHq/EnobigFAKAUAoBQCgFAKAUAoBQCgFAQvhlPKPTSuaphKNTVrXmtAtNili7BUTMj515mKwzoxzXuvMt1j2ZrnavInK5nJ3ImNYtlGbHhuPiEY6cj08jXs9HdIZWqVV6cH9vwIytobivoDUUAoBQCgFAeE0FzW4/GggquvU/tXzfS3TNOEHSo2k3o3ul9m/JceRpTouer2+vr/HMhwOBJZWI8O/w2+vKteicHVSjUqaLe3Hsv9TCtCM56bG5r3y4oBQCgFAKAUAoBQCgFAKAUAoBQCgFAVcZhS8eKI8q4sXhHXt71rEGrxGCddYkdRXh4jAVqSva67CjuimTXnNlWYGs2VNxwjHT4GOo2PUdPWvo+isf1i6mo9Vt2r8r6F4S4G1r2zUUAoBQGsv8AFgHKBTI5nb3dapnV7HnVekFGbpparmY3XLDU+7lXh9K9dOOVPR8Ed+GnGazS3MsJgZOZtuQ6+v7Vz9FdCdX/ANzEfKPLtfb2ffbepWc9Ft9f19e7fZ19OZCgFAKAUAoBQCgFAKAUAoBQCgFAKAUAoBQCgKOM4ar6jwt8j615mL6Np1vejpLyfeUcORosRZZDDCD+fpXzFejOjLLNWZi9NyIMQZGhGtYqbi1KO6K3On4fihcQHnsR0NfaYLFLE0lNb7PvOmEsyLNdhY8mgMGugc6A0fGbGZ1dCJOh1iI2P10rKpBtpo8jHYOc6inTW+jLmEZFAzMCfl7quoLc7qGH6te87vyL64hTzqx0kgagPaAUAoBQCgFAKAUAoBQCgFAKAjv3QqljsP7VSpNQi5S2KzmoK7Kh4sn83wrkfSNDmzn9sp9pH/nC/hb5fvWf8pS5Py/JX22PJmI4z/IfjVP5WP8AVlfbVyPP85/k/wC39Kj+VV/h8x7b/wAR/nP8n/b+lR/Kq/w+Y9t/4nv+c/yH41b+Uh/Vj21cjDEcRRxDIx+Ej01qlfGYevHJUi2vlp3ah4uD3TNRfUA6SR5jX3189Ww6i/cd15/MzeIj2lng+LyPrs2h9eR+utdPReIeHxGWW0tPwbUaieq2N1iscqbmvsDsNFf4/LlQG03MCAempE1TM2rx1OeeJhGWXUjvYiVnOT8oNeZisRWg7N27jSM1JXRwvF+MYvvGyAhASAfAAQD1ff8AKuilhc8E5t3fNs8ytUxDm8rsvXM2fD2N20GuBcxmcrKRoY5EifQ151ehKnUag9O9fk6qMpSgnK1+w0XGeL3sO5FrvFAjxDMy6+Q0Hvrvw2HqOOZyfyZnVrVYP3VobTgf+IF5VHfKCJjXwn691XnVqUpWfvfU2pV5SV2fQ+CdobWIHhOvMHcfvW9KvCrtvy4nTGakbkGtix7QCgFAKAUAoBQCgFAKAUBW4iJtn3f/AKFcmOv1ErGdWOaNu76nM8cZrSpDrbDMQ1x0LqngYqCAREsAJJ8tyK+Vo06sm7xb7NgsLA52xx++2fRIDsC2QL3SLfZAXBukrKhf/Jk1JMEAgdksI1bR7eOl+XPlcezQLiY3EwWZrQUJYYnuX8IvXblt3J7z2VVc+2gOpgTWboPZRe748kny4vQn2WBVbj95bmUhWWJGW3LXFz31FxF73OQQiNCqwhjqAZF/ZJON7O/0202txa3XcR7NA8t8bxLZsiq4QmStsHwhLLZiReChZdxKFyYgAlWqXhbbp+r/APG/Bb28x7NAvdoMW9u+id8lhc6+2jNnQ2rpZ5DAZQwC+RGu4rGhRqODbg27P6rTb5k+zU0VBxy7mUNlt5gMwa0SbRNgXM5XvM0ZpEsFAG/sk1p7LKzsm/vrblbblfzI9mgS4DjF17thGAGfKHGSN7TuXU5ySshQGjLqQCTtWphpqEmk9NvFdn3v2D2aBvMRZAgL7Wun6+VXq9FSq0VVp/FxX4ZzxpZY6GaYi0sNcY5j1BgHoNPnXr0pVMRRjKS712rfQ1VeGib1OQ7QdqLSNcCgtcDEQAIEHmxX5Ae+vRpNKCtyOGvWjGTXH16+5zd3tNfLSHVUBkBSfmCpk+siqzpxk9d/Px3OR4ipfSVl2I1GKhnZmbxMS3ssfaM9NfnVkmlZLzMpupKV2i1cxly2q2xcyhRtLgePxiMo1351SVCEnma17i889kszXcVWxZz95OZtA0yQ+kEGdwRAq8IKCsgpNO979/HvKvF7AEZSQpGZTEypnQnqCCp/21eyuaJRT7Hr67tjYdjeJNbOjEFW0O0adK8zHRyzUo6M7qeiuj7v2d4mL9oNz2I6Eb/v767MPW62Cl4953QlmVzbVsWFAKAUAoBQCgFAeOwAkmBUN21ZDaSuyDvixhRHmyn5DSapmcvh8zPPKTtHxa/wMjnQsAOqjU+UGQPralpvd+vMWqPRvw/dyHF2nylRLTsfCCpBG+0iqzUrW39fIyrQqODitb92n0KCYW8QYYaaESQQfhV4zb4HnezYtp2kvFmJw+I6H/kP3qcz5GToY70yPJiPwv8AH+tM5nkx39X4/sxm/wDhufOozlf/ADdssgTf/Dc+dTnH/m3+GR49i8SsoxynMPIwRO/Qke+mYtlx22V+P7M7gvL7Wnq4/KahztuTKGMj8Wnz/ZAcU/4j8TUwlmMJV6y3ZVvvlR7mhyqx1MCQsgEnYbVhWrqE40oatvwR14SjUrrPUfux8G/1xPnHGe0Ny+SiAZRufECx6+SzyO+56DqlKwrYh8Hp9f16ZtMQcNfQlguZUzM7KA3hWFVNgAIGk7epIrSVOMcsNjsjVoVtuC46P5evqck2FI1kR1htusFZHvqMy4Hlymlonc9tISpyPmCgltTt8Ka8UI5mtUZACMx5QI11hYGkCTzquZt2KZ25W/X3ZgLw5ksOndgfkTFWyrgiypxXAsZw1pgSngOYeEiFbwtOpjxd313NTl04m0YJwa1018dH9jV8KuxeIGWDrCzG3mK5sXBdXfiduHula59q/wAPJyN0J/QT9eVY9HpqEn2/Y76GzO2r0DYUAoBQCgFAKAUBBivujfxD4DU/XWKpPgu0zqcF2mi4vxK/ba8bbLcCIzFFQfZgIDbBctBuM0+EwMrA6RLXNCRePuLt0XLFy2qW7JCsbOeXa+CZW6VIORVCzmmdOdAYNxK7la+LgVVvC0LJQAle9W14ifF3jTmXYeJBB3IG7IKvvIc6joQu4+Ee+s9pd/4MneM+/wDH6OfxWMbv2KsQJjQ6eHTb41m5POeDXxE/aJOLa1t4G2sYpuZB9R+1RWrumr2uethqlSejfl+LEhx8br8DXl1OnqNP44v5Wf3R6CpTfL18jw8TX8LfL96h/wCosLlvaXgvyW6ip2FPG43ONARHOa4MT01HExUaSlHW972+n5IdBrWVvqa9zXXhW5at3PIxKS2Pb2GYIWIjp1Ne9TTSOajgHVeaekfNms4bdBsa6+K4CDrJLHQ9dDXBOk6mKlHnbw4+aXie4oqMUktDie1vDrNkJ3aKpYnMskggAR4Z016V6s7LY8nGUoU7OOjZocE4AuQqj7NztzERqefp89jC1OWlxvyZXFyBIEGN8zGNOkn5ioM2WsJnZbrEsVW28tyWYA10APv/AHC2nr15F6cHaTtw+69bCzaLqETVmYACRqSRpOaKyirzOWnFyqqK9eRhcJU5T4CpIIKZtQYOubX0q7ir6msqSvqtTxEch2CNkKOJgxIXN7vEo0opwTy3VzpoU3rZaWfrxRX7J4F7uI9huep0A8tqwxTUoKEXqzqhGV0on3vstYVECbMBJU6N6+Y8xIrWlBQiorgehBq2U6CtC4oBQCgFAKAUAoCO9bmIMEag+6NRzFVlG+xScb7bmtt4LDZi7WbK3W9s5FDEsAGkxJnaegqqqK2ujKqtG3vOz5FnG8NsXGDXbVp2EBWdFJGjAAEj+Zx/9j1NXbsaNpbnlzh+HDi6bVoOIAfIuYQIEGJ0Ej0o5JbkSkoq7JrXicsJiAAT6kmPL2dfKqR1lcpH3puXC1vz9jQrwi7mkqNyfaHOqKnLNc8P2DEZrteZs7WGYfd+Y/es8RRnONkerhqc6b95fT8nj4Nzy+dfOYnoPE1Xo4rvb/B6ca6XB+X5MP8ALyDqyiap/AZbRq1oxb8+67X0JeIk9o+f6Jf8rEHxEnlyE16lHoDD04vVt83+EYzq1JLf15kuF4cq6nxN1PL0Fenh8JCitNXzOdUVfNLV+Q4qgyHMQB1JgV1GraW5wDl7Dt4W7pzJ08YP4lB25b66cq5a1GU2pwdpLYhNvsXn69WMrpwlxcrMhWZi4I16y0GfOZrKOJxMNJ0793pkOlBqzRFa4fg0DBe4hhDeJTI6STMVb2+f+1L18iio04qyiina4PgUYMMpIMgZywBG3hk1X2uu/hpeN/0ZxwlKLuol/EcSSDozjoEOvxgVGfHT5L18zdpvRlfC37N4g5AGQyFYAMsbERuKy6+vhp3q+8vW34MnTimm1tsctxbgOIN64y286s7MCpGxMiZIIPrXpwqxqxzwd164HnVsPUlNySuvXM3nBsAbdgJcAzeLQGYzE6aac68itedaTju1ZLjtbXkrX3szpo05Rik9zq+zXAwDmIiu/DYZUld6t7nbCGU6zEWbeUd5AA2JOXKdpDbqfMGulq5ZxT3IVxBQqC63FYgAyofXbTQON9RB02NRqivvLtLf8SkTnWOuYRpM6+4/A1YuevfUbso9SOsfnQGQcdRrr6igMqAUAoBQCgPCsiKCxCMKvMT6kmPSTpVOriZ9VH1qZJhwDOpjaSTHpJqVBIlU0nf9mZYCrFxmHWgPQaA9oCDEYYPEk6dPOvPx3RtLGOPWN6X27bdj5F4zcdiP+GKjwMZ6HnWNPo54aP8A2Jvue34Ep33RWscSLE2ws3V31hR5lv0EnUcta6MJipVL06itNea5mHWXdluWrWE1DOc78jEKv+xeXPXU671225kqPFmGK4er7ipLmg4vwRLdtrndl8seFR4mkgQojVug5mNRvQGlGGEj7BSp9lg7EMM7oQv2erHLKjYg6kUAwzgoHGHUyuYAXGIbwBoQ914ssw+2WDGY6UBbuX8oacOvhZrZ+0b21uFd+6gKRDZjHtD1oDTYjAte7t7druyxG7sLlqUd/EO7gGFOmbUMp0molFSVnsC1ZwV7YqCfxbT7q86XRsM11Jpcv2ZOkrm+4TwHUM+prso0IUlaCLxio7HT2bIUQK2LHmMwwuIUbYx8iDzoDTL2UtZmbO5Lbzk370XFPs8gFQfyjmdaAjsdkbayRculjl8TZW9hs66FSPaCnr4Y60BFc7GIAO7vOsKyyVRtCjKg2EKue4YEaudqA2nDOCrZbMLlx4DKAxkKrFCQo5eyNtKA2eYTEiai6Iur2PakkUAoBQHhNAUMZxe3b3YUByXEO3IzFbYLHyrGdeMdNzGpXhB2e5pb/ae++xy+v14ff8K5pYuT20OeWMb+FeJ4naS7GrER01k+nx51EcTO2pVYyVti/wAP7UXfI+R/XTStI4l8UaQxV90bvBdrv9RSBMZgQRtIPWPdWsa8WbKvFm+t8ZtFQQ4M7RqWPRQNSfStro0cklczCPc9qUT8IPiP+5h7Povx5VGrIs5b6El6zlQ91bUsqnu1nKCY0WQPCCfKodOLalbVFlFI5ThOFxnfmSUbNeJe6jXUbNawR8IW4oUZu8yjMYCsNYJFyTfdncLcW2puO5YqAVICqrKWkqPaEzsSeWtAbS44AJPKs6tWNKDnLZK4IrOJVuevQ1y4XpHD4n/1y15PR+u4mUXHclRAAABAGgA0AA2AruIMqAxZAaAjGGXpQFNuNYdU7zvFKZmQsAWAZCVcEgGIIIoCZeK2SyL3ihrgJRScrOF3hTBoC5QCgFAQPcYkhY00k9YmAOdZtyd1EzcpNtR4czwYURqWnrmM/wBPTanVojqlxvfvMhhViMoPruT1nr51PVxtaxPVQtaxG2ZACWzAQDIiZMTPWq+9FXbuVeaCu3ctTWpsQ3sUq+0YoAMUsTIoDke1XaxbYKoZPlVJTUVqVnNQV2fOMXxFrpJZjJ5TyPXr6cq4J1JSep5NbEyqbadn59aGOHERt12/P6NZM50Z99yX+hHl9elLBy4L16/wSWm139535e+oJW5YRokzM+Qnr+vzqyNU2ru5Lw/Fe0oP3jqdug9TVok0p7pFrC6eLxI5nxAkHX6FaRbRrB212Zu+HdsXtHJeBZeTjmPMVtGvb4jeGKs7T8TteG8Vt3lDIwM9DXTGSaujsTTV0X6kkUBU4k8L6n+teN09VyYRr+zS+/2L017yNZXxCfE7CxYxbL5jz/evbwXTVel7s/ej27+P5MZUVwNjZvhtvhzr6zDYuliI3g/lxRztNaMlrpIK/EFuG04tFVuFWCM05Vcg5WIG4B1jyoDQYTsy9m3es27ue3cS0F7wKGV0Atsfs0AKm2trlMqZJnQCPi3ZNrt93FxBbu5i+ZCbqFks2/smDADw25UkeBiT4tAAOroBQGn472itYYeKXb8C7+pOwrmr4unReWT15cTtwmBqYl+7oubGIxTthL13Dks7I728oBObKQkKdCdBoedaUmpLMuJwKEoSkpb3afy0+xprt62YFm9ibtjPbOIIe6+RSL2iv/5FYv3WdFMKo1CgmdSxJhsdet51tC41trjGz3lq9c+yCWsxLzmRO8N3KGliPZBUCgOreIMxHOdoqHa2pErW1IcKPCPfE8lk5R8IqsL5SlL4fW3DyOK/xFvXLZFxOQ920VM4Kccr4ml7HNNxu4RAuqoIB10iY1mdRr5elcFKq6XutNlJVoXauaLE2mJJMk8yen6VRzcndnk1nOctTW4i4+6wFzZSeZ3Er0qdEtRCko6yRJY4UbinMxhYJbM3WIhdSeQ9a0pz6ym5JfDbbtZvGUXF6bE2J4ZknJduKUGqsZkRuZ233rWcqL4Wa4Pd3JaovRr7ECcSdTDqCNZZY0O+o5+74VlKjGVnB3Mp0I//AA/kbDD3gyyCCP77j9+tZyi4uzOVpx0kT2mIIOp1156A6+tVJTs7mxS7O+1XudCd9zO/bzCP61a1yZK6KWExlzDvmQkHpyYeY+jRNxd0YwqzpS0Po3ZbtWuI8LjI45TuOo8q66dVS04nq0K8aq7TqQa1NyvextsZ8zKMkZ5+7m9mfWoauCC9icP9rLWx3Im7qB3YK55bp4da5quBw9X44J/L7habFWxesXGy2ryM3i8Mgn7PJn030z25/wB69a8yr0DRetJuPmvz5miqyXaLDhlV0YMrAMjqZVlYSrKRuCNa4fY62Gkm9OTRbPGWjLi48CA3xr1qfSSVo1N+LMpLKXq9UgUAoBQGp4jxE6rbPq36L+9eViukoxl1dN68Xy/Z2UaC3n4fk5i7wp7pIVS3U+fmTzrxPYq1Weanrfi/yerHFRpK7djouAcMuWLQUlSQToCfZMEAmNSDPuMV9HhaNWlTSk036+h4uOqRrV+tprfe/HtNn/EQfGMvQzIPlPI+VdOe3xaHH1ln7+gXFr97w9C2gI6j9t6dYuOneFWjx07/AF+zxmZwQAApkSSZjacsfrUNyktFp64ENymrJaP1tYnC1pY2SON/xJH2J9KkHzdBIEa6AEdN/wAv0FeXLRs8ip8bILb6FZ0/LzHQ+dSopy1Mozd7PYu3sHZVA9rMzA5MsZl3JLDTUbVevTpRSlTlez2ez7uzsN5Rtqja8L4VcWwjI65hLssgd4wOZM3QabVvhadWEc0ZpLfLu/H7FoRehp8bbfvM1xSrNIIG1wFYJXoP1FcVVTVTPUVpS5ee/gZS0d2e8KwNvEOqKcihTnJ1LMp08hy+NdOFjnqRp7Pf5ci0HZpcTS9oLNzC3gyQVdVaI0YHkTPtb6+daYhe/Zu5vNKorSL2ExIuoGU6dOakbg/XSuVpp6nn1ISg7MuWLsb/AF0FQwpWepcw1/08v1/T4VZM1hLmSX7eYbAjlHlyM/WlWJlG5rGLIwIlSDII3B8vrnUGCbg9D6h2N7Q98uS4RnA9JHWuylUzLXc9mhV6yPaTcY7PteN9wzgv3eQC66ocgWc6A5Tz3BkRWpua3GcGxNtSw+1bEBrd9Fygqbt3vAQ5jMtsNeQTGjLtQEmC4Pdu4y5ccXrC5rp8NwBj3tvAhBKyCPsbk9NOtAb3s3gHs4LDWHjPbsWrbcxmS2qtrzEiqzjmi0GU8ZaZT4vceRr5LF0alGVpr58DOT5mx4Risy5TuvzHKvZ6KxXW0+rlvH6frYmEr6Gxr1i4oDSY7icsyCAAYJnXT2h5dPca+Z6Y6XlTzUKK1097lzt27efI7qWHtFTfrkTYPA5gC2g5L1Hn09P7VfovodwiqmI3/ry7+b8u8zqVsrtHfmbNEAEAADoK+iSSVkczbbuzKpIFAKAUAoDQ9rsF3llvSgPjllsuZDyaB+35fE1xV4+8ebi1lnfmQ3dzsAddaxWhwSV72NvwZi6hRCMjKqsSPFbuSADpqQx3it6MHNZcqduL4HZTeaN0ecRxV5MSwBVWXKoJiHEAmSd9SawqzqU8RZSs48ttOwrJvMi3gMS73DeuW1ZbZIJXcFhAAX72v5100qlStJ1ZRTy79/yLxeYibiA7wsLP2uoy+LKOpIEGeVcUqqbby+9fhorX5fsrnSd8uoxeIw985HQghYUjYeWp1iuyVahVlrF3S0fH520JzRk7nIYTDth75UyEuaAHQkjVGE8jtPnzis0s0Lt6rxLVYZqd3uvE3oWZnbaPIfn76zOHVnqseXL6/ehCvwLmFxf3Sfl6RUrQ2hPgxjrRbVR/fapIqRvqiHAYpkbMphgdPLy0iibT0JpVHF3R9M7L9q0vAI5y3OnXzXrXZTqqWnE9alXjU7zqQa1Nj2gFAR37IdSCNKyrUYVoOE1oQ1c0CBrN4TtMT1U6fXpXysYzwOLjm2va/NPTy3+RhrGWp0dfXnQV+IYkW7bufuqT8BoKpUmoQc3wVzSlTdSpGC4uxxnZuy19zqco1dvXl6nWvkMH0f7ZWcqm277W+HzPex0o0IdvA7i1bCgACABAr7CMVFKK2R89KTk7szqxAoBQCgFAKAgxlrMhHlQHxPtNgzZvmQYJkeuv5/tWNaF1fkc+Jp54X4o12YHUA6RPTr+vzrjseRwuibDuVMiJG07a7epot7otTk4u5tcEiXlud4oNzfU6gzus7jy0/SumlRjXVRyWr1vfbfb7m6jGdyPh6vbe4iQ/eAzuNANtdiJOvnWFCValPJDVtbPj3drEc0ZWRcbhffILtu4A8+IwVViJDESOZ5Guh4SNWOeDcbvjt22t28yXG+sWa3hGGY3lPdSEVlcHYgqRK8pNcmFU5TVoXSWvL5358LFY3bSsantRYm5YKW+7bOCwYeJVLyPcBPwrrqZGrwjbf9HRa0W+w2C+InlHPkZ03291cdzhyu5Ewho31j3/AFFWMrWdiXQidP19dPrWofI0yq12QrimGgMD+x/epsZ9ZJaIlKq4kEBvhJ/SpRfSWq3Ktm+UYHUMDI33XURVu4rCbTvxPqHZPtit2Ldzwvy19r08/KumnVvo9z2KGJjU02Z2atO1bHSe0AoCvjcILi5T7j0PWuXGYSGJpuEvk+TKyjmViZBoJroimkrlkajteGOEuBASxyKANyWuKI+dYYxOVGSXHTzO7o3KsTFy2V34Jk/Z/hgw9lU3bdz1Y7+4be6pw1BUKaivn3meMxLxFVz4cO42VdByigFAKAUAoBQCgOK7f8F7y2WUajWgPl6RMRBGh6AyflEVwVIOLPIxNHq5XWzLi2Z008xofTT0rMyUTN7crzHlJB+VCbaGOGdwCO8MFWXXcabzzgx7iavC2029Nuw0jU92zIsPjb9kgoWOkFSMynflVKcqlLWL4W7PB8gtNmS4/irlQbSlWK/aQhUFxoNTp0iPPyq9ZKcFldm1aS4FpSWXVlaxcYlblyC2wg7cjJPv901eVVumoclbwKSr6JJaFo4kMQWGu0zB5ga7x5dKyM+sTd2Q3ssTGafPK401iBDR7vOd6i2uhVyVvSf7PbduQdhG/InTQ5TsPfS3EZE9F69d5Ew1PlqdIjntyoijTuRK0axt5fQqxTYlbEBgZGvXpP8AY0RfMnuRIpLSs7/Dn9elSQt7o+j9j+1skWL/AIW2RtSH6CTz/OumnVvoz18Pic/uy0fkzvlaa3Osixl0rbZhEhSRO0gVSpJxg5Lgi8IqUkmaAcXvn/S26HT/ALV4z6QxHKPmd/s1Dm/XyIf4vFf6v/RP2rL27E80a9Vhv6+bIg2Jme/f4LHwy1T2zE/3Re2GtbIvP8mJtYgme/u/8oHwAioeKxH90SpYdK2RA2L5Mm/d/wCZA+A0qHia/wDuDPQStkXgLnfZlBv3JMwM0TG+wqfasQ9esKqVBaZEWAcR/rPp6fPTWo9sr/7vkijVD+i8/wAky4jEAR3n/VZ/KrrH1kv/AGLwRR06F9vqbXg952QlzJDEbRpA5V7GCrOrTzN31OKvGMZe6X66zEUAoCLEWQ6kGgPlPa/s81q73qKSJkgcxM1ScMysUqQU42ZprF9WkjlusQZH56xXFKDjozzZ03B2ZixnbQenT6PwqtjFu561rmAB+tBYkycpB1iRsfOpJseOmh+tN6ixDRBa08J9fd/Q/nUlVbYiuJvt5eXX69ago4lcnX66yKkoT23kT0J1+f6ioLJ6BsS2XK0EbzHON550LdY7WZEUUkSQnTVjvodSN99ZjyqbMq1F76eu0wuWTOni9DPLeN58/oA4u/r/ACR4e+R6fWn5UKxumWrdzMVM5cuxEg79eR86XLqWqe1j6x2K7QC+mRjFxIDA+mjDyP712UpqSPao1VUj28ToeIH7Jz/K35VGI/8AVLuf0OmkrzXefPeJ4O3cZri5FdlsCSozN3NxnYM0bMCBsYyjQ7V8jCrVjo72vLzVvI9J4KTdyg/CtGAuKA65XHi1Cs1yyAeQRzpygkQAQBoq8r7PT/D8V58WPYKhOcNBRi63gsTaux3bR33h0TYF1YZg2qD1FFUlZrVdq34dvZ2bk+w1Cna4YySQ9skoFLECbgy2VIaUJ/8AjMFmuAT7JrV1r8H+N+3t4W7yP4+oSYTh+VkdmSUcMsBTp/FPfIkoMkK2XwZZ56QBWdRtNK+q/wDylz7L63twLLo+Y4vaNy6SLdlswu/aNOdO8toi8vuRKwfLw7lRbjDVvS2nB2b+vH7iWAnfQ8bDse8nuXzhgZyjMTcLq5+yIDCZGYXNR5yF9t1b8d+3dl/M/wAfP1/gn4TmtXhcZkaEZCQILZhbyk+HNpk+87TMiNqpVWenlV90+7ft7eCX3LR6Pmndne9mb+e2x/nP/wCVr6HoqLjQs+f2RwYyGSaXZ+Tb16RyCgFAKAr4vCLcEMJoD5t2m7Isj95aHqOoqsoqSsys4KSszlbasGyuCrcvON/X69a5Z0supwVcK46x2L1rb63rIxRGbUHTrNCuU8fffSfjQh7lfFGIaDIM/Ik/r8hRIznpqHjltrt13g9KEspXjz8z8Pr86GMuYtNGnviN+X7ChMbbIxd6mxD7CAtvrtr5+f7+80IV7dx6r9NNf3ioFnwMjfJ3gjzAMDoD5VJdyZkrD/btrMgaaaHXbnNQQrX9evMs8L4g1i6ty2RmGnP2SdQZ5af2qVJx1RpQqOnK8T7L2b4uuMw+YqQGBVgZ6QQDzHmK7ItVI6nuUauZKaM37L4Y/cYf/d/1Nc7wFB8PNnoLpLEL/wCvJfgrHsbZ/Hd/5L/61T+Opdpt/LVuUfD9mq4vwDD4dc93EXACYACgsx6DSsKuDo0leUjsw2PxGIllp0035LzNZwbhiYi6VD3ESJUsFLNG4MGBp67VxYdUa9Z0ot7XOrE4qeHp3aTfG17G+bsQs6X3j/aDXpfxsOZ566ZnbWC8yT/+Jtf6t3/r/wCtT/HU+bKfzNX+sfP8lhex2H0nvD559/gKv7BR7TN9LYjs8C3a7N4ZRHdA+bEk/M1osJRX/wAmEukMTJ3zv6GwwuFS2MqKqDeFECetbwhGCtFWOadSU3eTu+0mqxQUAoBQCgMXQHcUBzfH+ylu8CYE0B8/xvBb2FJ8JdOnMdINZTpJ7GM6MZa8Sj/GgqSBDAewd99T6ATXLODjucNWEqabaK4xJkZwoLGNiCp5SD6jbrVEcsZtv3iS/EHn06zyqSz20Kl25019J19frpUmTZEZPIR9fLz86krvsRtM9I+t/l8KgJNPYwY+nv02Ej8qkJXIZ56enX6mhMVbUN7M+Z5/03258j1qSbdnr12ma2m2ytudY25e7YaUtc0VCb0szZ8N4Feu7KRt5/OdPr0rSNFs6qeCk9Zaef3Os4L2GYmbmvWdfr1rVUYrc7IYaEe3vPo3C+HrZQKOVam5doBQFDjXDFxFoo2+6n8LDY/p6GsMTQVam4P/AAdGGxEqFTPH59xy2Aw7WnBiGQ7eY5eh/WvmMPSnhquae6Z61aoqsexna2bgZQw2Ir6yMlKKktmeFKLi7MzqxAoBQCgFAKAUAoBQCgFAQYjCq4hgDQHH8a7FKzZ7fhYbEaEVDSaswaDGdh7oUkET5KNf291UVGHIx9npa+6tTSX+BXwCChPnVHQ5MxlgoPYotgXU+JGB6xMa66DfrWboyWxjLAy5lU2GG4McxEf0o6UlwMp4KolpqejDMfZX+0VCpyYjg6jXLvJrfCLr6BT8CeUHpVlSkXjgZ8WjouE9hLjiW09wrSNFLc66WFhDfU3Fj/DwT4tfcKv1ceRr1UOSOhwHY6ym6irmhvMLw9E9lRQFoCgPaAUAoBQGv4lgc3jUeIbj8Q/f69PP6QwbrwvD4l59h0Ua2X3XsVsHiwm/sn/qfT8x/WvB6L6W6ibw+I0V9G+D5Ps+ndtrUpOe2/1NnhcStxcyn9wehr6ihXhXgqlN3TOWdNwdmTVsUFAKAUAoBQCgFAKAUAoBQHhFARth1P3RQFa7wq026igK13s9Zb7o+FAe2OAWV+6KAt2+HW12UUBZVANhQGVAKAUAoBQCgFAKAjuXVGhInpzPuqrkluVc4rRs1XFcKX8VvfmMrDN5zG9eJ0r0asW1OFlJdj1+fZ3P5HVh8XCOk7+DOYfFYjDvmCsnXMIUgdZ0/vXmYaGKwUtE1z5M9ZTwleORyu+CV83yVr+Vjf8ACe1tm6QjEJcP3ZEE/wArGPhX0OHx9Oro9Hy/DPPxHR9aknKMW487a/NXubs4kD2pX1Gnx2rszpb6HmurFb6euexn3o6j4irZlzLZo8zOpLCgFAKAUAoBQCgFAKAUAoBQCgFAKAUAoBQCgFAKAr426QsKfG0hdJloms6kmlZbvYyrTcY2ju9u8WrAgZhJ55jm1/L4UjBW1XjqI01b3l46nN2+J3iwtoLdu4jrZvv3chrjNKFBmGht+OCTAvIJkGrKKWyLxhGOyJ8fj8RbcjvLbBP4YEd1Bc37zIxnP4YERvt51YsVrHFsUbFt2zZrhtD/AMCj20d2yL3pzbDciB1oDHh1y5iS6xh7T2lJYtYBLMb19Ezrn8ChbYJhjJYwQBrXJHkaKtUSspPxPV49euW++GRUOQd2ULHx4NcRq+YbMwG2wq1rmdrmwtcazPh7fdsjXG8QdIlO4uvKEEj2lUeQO2oNRZEZUbX+HKsWUgCPZiBO876H3VnkcXePgZdW4yzR25cPXyFjF5hOU89tQYJEg8xSNTMr2EK2ZXsy1WpsKAUAoBQCgFAKAUAoBQCgFAKAUAoBQCgFAKAwu2g24n9D1B5VEoqW5WUVLRkZtMDKtI/C355tx86plkndMpkkneL+T/JDbwaqIFpB4s+/3/xTl386teXL14Frz5ef6I2s2wWNy0viZWY6MGZIyE85ECNNIqrnl+JFXUy/GrefrwKycMwYXIti3GnhCADw+zEwBFOtjwI6+D21MrvDMMVVbmHtqqhgoyrGVjmZYG4J1IOhPWnWW+JWJdXL8SsVW4LgzqUBY3TdLR4y5ud4Rmjb7kfh8O1R10OZHX0+ZdwXC7SENbw1q2ZBBAAYQGVdQpjRnG+mc9TVk5PgWUpvW3n+i5esF4zQACDA1mNhPT3VWUHO1ys6bnbNstSzWpsf/9k="/>
          <p:cNvSpPr>
            <a:spLocks noChangeAspect="1" noChangeArrowheads="1"/>
          </p:cNvSpPr>
          <p:nvPr/>
        </p:nvSpPr>
        <p:spPr bwMode="auto">
          <a:xfrm>
            <a:off x="155575" y="-1790700"/>
            <a:ext cx="40862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1269" name="AutoShape 4" descr="data:image/jpeg;base64,/9j/4AAQSkZJRgABAQAAAQABAAD/2wCEAAkGBxQTEhUUExMUFBUXGBgYGBcYFhgYGBQVFRUWFhQXGBgdHCggGBwlHh0WITEhJSkrLi4uFx8zODMsNygtLisBCgoKDg0OGxAQGy0lICQsLCwvLy80NCwsLywsLCwsLDQsLCwsLyw0LywsLCwsLDQsLCwsLCwsLCwsLCwsLCwsLP/AABEIANcA6wMBEQACEQEDEQH/xAAbAAEAAgMBAQAAAAAAAAAAAAAAAwQCBQYBB//EAD8QAAIBAgQDBQUGBAYCAwEAAAECEQADBBIhMQVBUQYTImFxMoGRofAjQlKxwdEUYuHxBxVTcpKiM9JDgrIW/8QAGgEBAAMBAQEAAAAAAAAAAAAAAAECAwQFBv/EADkRAAIBAgQCBwgCAQMFAQAAAAABAgMRBBIhMUFRBRNhcZGh8BQiMoGxwdHhFVLxBlNiFiMkM0LC/9oADAMBAAIRAxEAPwD7Pi8VkIAANeR0n0o8HKKUb3vxtt4l4QzXMF4gOYI+dc1L/UVCXxxa8/35FnRkTJi0P3gPXSvRpdJ4Sr8M189PqUcZLdEwNdyaexU9qQKAUAoBQCgFAKAUAoBQCgFAKAGgK65nAMwp1gbxy1nSs1eSvwMlmmk9l5+JRv8AErCuULP4WVWOW41tWcAqtx4KKdVMEj2lncTORE9WvTL/APDgez4esAa+7amRLbQdWl8Oh7ZualSdRtykQNf0pF62ZMZauLJquXFAKAUAoBQCgNXxE+P3D8zXxv8AqF3xEV/x+7OihszUJxfDnLF+ycxyrFxPEwiVXXU6roOo6147w9VX916djNsyFzjOHWc2IsiCVM3UEMN1MnQ6HTyosNWe0H4MZlzL1t+an3g71FOtVov3JOPc7EOMXuixbxjjnPrXq0OncVDSVpLt0fijN0VwLNvHjmCPnXtYfp6hPSonHzXlr5GTpSRZt3AdiDXr0q1Oqrwkn3GZnWoFAKAUAoBQCgFAKAUAoDC6CVMGDBg9DyqGm1oVkm07GOGYRAEZdI6aT76rBq1uREGrWStY1OK4I7G6guqLN5g7qbcuJCh1R8wADZRupIluoy3Lk/B+HNba4zOrM0A5VKqILEeEsZbXViST1iABCaZdOr/7RPvaR+U/Gqby7ij1nbl9yermgoBQCgFAKAUBp+L2gxZTMMmUxvBBBivjennlxcX/AMV9WdFDZnK4zs3cuFC2IUZVKeC06ArNsiQt4Bj4Pv5l19mJB4YYyEE0ob66tPXXnHt4Wfby0cGyXAdm+7XL3pIBsZZ7wkJYvC6FOa4wkxEqFA1McqrUxmd3y/25byVuCXnd9oULHQVwlxVooHoreKIMhXVSvF3i7MpJJ7lm1imG+vr+9e1h+k60NJ+8vPxMZU1wLdrEg+R6GvZoYylV0Ts+TM2mtyRnA3MTpXRKcY/E7EGVWAoBQCgFAKAUAoBQGD2gdSATVXFPcq4RerRTxsW0PiMbBZ58hO8e+oycL6HLiZqjSbv3L1qQ8ItFkliTLEx1Om9S4cGzDo6LnScpPdt95s0tgbACpSS2PSUUtjKpJFAKAUAoBQCgKWLwhZpBG3OfOvC6T6Jni6ynGSStbzZeFRw2REOHN+IfA/vXEv8ATcuNTy/Zfr3yMv8ALj+L/r/Wr/8ATa/3PL9kddLsH+XH8Q/4/wBaP/Ta4VPL9k9fLkjE4Buo+Yqv/T01tNeFvyOvfIxOEccgfQ/vWb6GxMNrPuf5sT1y4ojZCNwR7qxlhatP44teuZPWRfECrRRJlXVCNkQyG/eJEE7VWtXlKKjJ3SMJJLYnwHEI8L+49PI124HpG3/bqvuf5M07G1r3C4oBQCgFAKAUAoDG5cCiSYFVnOMFmk7Ihuxz3EcSbjeQ2H61wQxiqz93Y8nHKU3qbzBWciKvQa+p1Pzr0T0MNS6qlGHq/EnobigFAKAUAoBQCgFAKAUAoBQCgFAQvhlPKPTSuaphKNTVrXmtAtNili7BUTMj515mKwzoxzXuvMt1j2ZrnavInK5nJ3ImNYtlGbHhuPiEY6cj08jXs9HdIZWqVV6cH9vwIytobivoDUUAoBQCgFAeE0FzW4/GggquvU/tXzfS3TNOEHSo2k3o3ul9m/JceRpTouer2+vr/HMhwOBJZWI8O/w2+vKteicHVSjUqaLe3Hsv9TCtCM56bG5r3y4oBQCgFAKAUAoBQCgFAKAUAoBQCgFAVcZhS8eKI8q4sXhHXt71rEGrxGCddYkdRXh4jAVqSva67CjuimTXnNlWYGs2VNxwjHT4GOo2PUdPWvo+isf1i6mo9Vt2r8r6F4S4G1r2zUUAoBQGsv8AFgHKBTI5nb3dapnV7HnVekFGbpparmY3XLDU+7lXh9K9dOOVPR8Ed+GnGazS3MsJgZOZtuQ6+v7Vz9FdCdX/ANzEfKPLtfb2ffbepWc9Ft9f19e7fZ19OZCgFAKAUAoBQCgFAKAUAoBQCgFAKAUAoBQCgKOM4ar6jwt8j615mL6Np1vejpLyfeUcORosRZZDDCD+fpXzFejOjLLNWZi9NyIMQZGhGtYqbi1KO6K3On4fihcQHnsR0NfaYLFLE0lNb7PvOmEsyLNdhY8mgMGugc6A0fGbGZ1dCJOh1iI2P10rKpBtpo8jHYOc6inTW+jLmEZFAzMCfl7quoLc7qGH6te87vyL64hTzqx0kgagPaAUAoBQCgFAKAUAoBQCgFAKAjv3QqljsP7VSpNQi5S2KzmoK7Kh4sn83wrkfSNDmzn9sp9pH/nC/hb5fvWf8pS5Py/JX22PJmI4z/IfjVP5WP8AVlfbVyPP85/k/wC39Kj+VV/h8x7b/wAR/nP8n/b+lR/Kq/w+Y9t/4nv+c/yH41b+Uh/Vj21cjDEcRRxDIx+Ej01qlfGYevHJUi2vlp3ah4uD3TNRfUA6SR5jX3189Ww6i/cd15/MzeIj2lng+LyPrs2h9eR+utdPReIeHxGWW0tPwbUaieq2N1iscqbmvsDsNFf4/LlQG03MCAempE1TM2rx1OeeJhGWXUjvYiVnOT8oNeZisRWg7N27jSM1JXRwvF+MYvvGyAhASAfAAQD1ff8AKuilhc8E5t3fNs8ytUxDm8rsvXM2fD2N20GuBcxmcrKRoY5EifQ151ehKnUag9O9fk6qMpSgnK1+w0XGeL3sO5FrvFAjxDMy6+Q0Hvrvw2HqOOZyfyZnVrVYP3VobTgf+IF5VHfKCJjXwn691XnVqUpWfvfU2pV5SV2fQ+CdobWIHhOvMHcfvW9KvCrtvy4nTGakbkGtix7QCgFAKAUAoBQCgFAKAUBW4iJtn3f/AKFcmOv1ErGdWOaNu76nM8cZrSpDrbDMQ1x0LqngYqCAREsAJJ8tyK+Vo06sm7xb7NgsLA52xx++2fRIDsC2QL3SLfZAXBukrKhf/Jk1JMEAgdksI1bR7eOl+XPlcezQLiY3EwWZrQUJYYnuX8IvXblt3J7z2VVc+2gOpgTWboPZRe748kny4vQn2WBVbj95bmUhWWJGW3LXFz31FxF73OQQiNCqwhjqAZF/ZJON7O/0202txa3XcR7NA8t8bxLZsiq4QmStsHwhLLZiReChZdxKFyYgAlWqXhbbp+r/APG/Bb28x7NAvdoMW9u+id8lhc6+2jNnQ2rpZ5DAZQwC+RGu4rGhRqODbg27P6rTb5k+zU0VBxy7mUNlt5gMwa0SbRNgXM5XvM0ZpEsFAG/sk1p7LKzsm/vrblbblfzI9mgS4DjF17thGAGfKHGSN7TuXU5ySshQGjLqQCTtWphpqEmk9NvFdn3v2D2aBvMRZAgL7Wun6+VXq9FSq0VVp/FxX4ZzxpZY6GaYi0sNcY5j1BgHoNPnXr0pVMRRjKS712rfQ1VeGib1OQ7QdqLSNcCgtcDEQAIEHmxX5Ae+vRpNKCtyOGvWjGTXH16+5zd3tNfLSHVUBkBSfmCpk+siqzpxk9d/Px3OR4ipfSVl2I1GKhnZmbxMS3ssfaM9NfnVkmlZLzMpupKV2i1cxly2q2xcyhRtLgePxiMo1351SVCEnma17i889kszXcVWxZz95OZtA0yQ+kEGdwRAq8IKCsgpNO979/HvKvF7AEZSQpGZTEypnQnqCCp/21eyuaJRT7Hr67tjYdjeJNbOjEFW0O0adK8zHRyzUo6M7qeiuj7v2d4mL9oNz2I6Eb/v767MPW62Cl4953QlmVzbVsWFAKAUAoBQCgFAeOwAkmBUN21ZDaSuyDvixhRHmyn5DSapmcvh8zPPKTtHxa/wMjnQsAOqjU+UGQPralpvd+vMWqPRvw/dyHF2nylRLTsfCCpBG+0iqzUrW39fIyrQqODitb92n0KCYW8QYYaaESQQfhV4zb4HnezYtp2kvFmJw+I6H/kP3qcz5GToY70yPJiPwv8AH+tM5nkx39X4/sxm/wDhufOozlf/ADdssgTf/Dc+dTnH/m3+GR49i8SsoxynMPIwRO/Qke+mYtlx22V+P7M7gvL7Wnq4/KahztuTKGMj8Wnz/ZAcU/4j8TUwlmMJV6y3ZVvvlR7mhyqx1MCQsgEnYbVhWrqE40oatvwR14SjUrrPUfux8G/1xPnHGe0Ny+SiAZRufECx6+SzyO+56DqlKwrYh8Hp9f16ZtMQcNfQlguZUzM7KA3hWFVNgAIGk7epIrSVOMcsNjsjVoVtuC46P5evqck2FI1kR1htusFZHvqMy4Hlymlonc9tISpyPmCgltTt8Ka8UI5mtUZACMx5QI11hYGkCTzquZt2KZ25W/X3ZgLw5ksOndgfkTFWyrgiypxXAsZw1pgSngOYeEiFbwtOpjxd313NTl04m0YJwa1018dH9jV8KuxeIGWDrCzG3mK5sXBdXfiduHula59q/wAPJyN0J/QT9eVY9HpqEn2/Y76GzO2r0DYUAoBQCgFAKAUBBivujfxD4DU/XWKpPgu0zqcF2mi4vxK/ba8bbLcCIzFFQfZgIDbBctBuM0+EwMrA6RLXNCRePuLt0XLFy2qW7JCsbOeXa+CZW6VIORVCzmmdOdAYNxK7la+LgVVvC0LJQAle9W14ifF3jTmXYeJBB3IG7IKvvIc6joQu4+Ee+s9pd/4MneM+/wDH6OfxWMbv2KsQJjQ6eHTb41m5POeDXxE/aJOLa1t4G2sYpuZB9R+1RWrumr2uethqlSejfl+LEhx8br8DXl1OnqNP44v5Wf3R6CpTfL18jw8TX8LfL96h/wCosLlvaXgvyW6ip2FPG43ONARHOa4MT01HExUaSlHW972+n5IdBrWVvqa9zXXhW5at3PIxKS2Pb2GYIWIjp1Ne9TTSOajgHVeaekfNms4bdBsa6+K4CDrJLHQ9dDXBOk6mKlHnbw4+aXie4oqMUktDie1vDrNkJ3aKpYnMskggAR4Z016V6s7LY8nGUoU7OOjZocE4AuQqj7NztzERqefp89jC1OWlxvyZXFyBIEGN8zGNOkn5ioM2WsJnZbrEsVW28tyWYA10APv/AHC2nr15F6cHaTtw+69bCzaLqETVmYACRqSRpOaKyirzOWnFyqqK9eRhcJU5T4CpIIKZtQYOubX0q7ir6msqSvqtTxEch2CNkKOJgxIXN7vEo0opwTy3VzpoU3rZaWfrxRX7J4F7uI9huep0A8tqwxTUoKEXqzqhGV0on3vstYVECbMBJU6N6+Y8xIrWlBQiorgehBq2U6CtC4oBQCgFAKAUAoCO9bmIMEag+6NRzFVlG+xScb7bmtt4LDZi7WbK3W9s5FDEsAGkxJnaegqqqK2ujKqtG3vOz5FnG8NsXGDXbVp2EBWdFJGjAAEj+Zx/9j1NXbsaNpbnlzh+HDi6bVoOIAfIuYQIEGJ0Ej0o5JbkSkoq7JrXicsJiAAT6kmPL2dfKqR1lcpH3puXC1vz9jQrwi7mkqNyfaHOqKnLNc8P2DEZrteZs7WGYfd+Y/es8RRnONkerhqc6b95fT8nj4Nzy+dfOYnoPE1Xo4rvb/B6ca6XB+X5MP8ALyDqyiap/AZbRq1oxb8+67X0JeIk9o+f6Jf8rEHxEnlyE16lHoDD04vVt83+EYzq1JLf15kuF4cq6nxN1PL0Fenh8JCitNXzOdUVfNLV+Q4qgyHMQB1JgV1GraW5wDl7Dt4W7pzJ08YP4lB25b66cq5a1GU2pwdpLYhNvsXn69WMrpwlxcrMhWZi4I16y0GfOZrKOJxMNJ0793pkOlBqzRFa4fg0DBe4hhDeJTI6STMVb2+f+1L18iio04qyiina4PgUYMMpIMgZywBG3hk1X2uu/hpeN/0ZxwlKLuol/EcSSDozjoEOvxgVGfHT5L18zdpvRlfC37N4g5AGQyFYAMsbERuKy6+vhp3q+8vW34MnTimm1tsctxbgOIN64y286s7MCpGxMiZIIPrXpwqxqxzwd164HnVsPUlNySuvXM3nBsAbdgJcAzeLQGYzE6aac68itedaTju1ZLjtbXkrX3szpo05Rik9zq+zXAwDmIiu/DYZUld6t7nbCGU6zEWbeUd5AA2JOXKdpDbqfMGulq5ZxT3IVxBQqC63FYgAyofXbTQON9RB02NRqivvLtLf8SkTnWOuYRpM6+4/A1YuevfUbso9SOsfnQGQcdRrr6igMqAUAoBQCgPCsiKCxCMKvMT6kmPSTpVOriZ9VH1qZJhwDOpjaSTHpJqVBIlU0nf9mZYCrFxmHWgPQaA9oCDEYYPEk6dPOvPx3RtLGOPWN6X27bdj5F4zcdiP+GKjwMZ6HnWNPo54aP8A2Jvue34Ep33RWscSLE2ws3V31hR5lv0EnUcta6MJipVL06itNea5mHWXdluWrWE1DOc78jEKv+xeXPXU671225kqPFmGK4er7ipLmg4vwRLdtrndl8seFR4mkgQojVug5mNRvQGlGGEj7BSp9lg7EMM7oQv2erHLKjYg6kUAwzgoHGHUyuYAXGIbwBoQ914ssw+2WDGY6UBbuX8oacOvhZrZ+0b21uFd+6gKRDZjHtD1oDTYjAte7t7druyxG7sLlqUd/EO7gGFOmbUMp0molFSVnsC1ZwV7YqCfxbT7q86XRsM11Jpcv2ZOkrm+4TwHUM+prso0IUlaCLxio7HT2bIUQK2LHmMwwuIUbYx8iDzoDTL2UtZmbO5Lbzk370XFPs8gFQfyjmdaAjsdkbayRculjl8TZW9hs66FSPaCnr4Y60BFc7GIAO7vOsKyyVRtCjKg2EKue4YEaudqA2nDOCrZbMLlx4DKAxkKrFCQo5eyNtKA2eYTEiai6Iur2PakkUAoBQHhNAUMZxe3b3YUByXEO3IzFbYLHyrGdeMdNzGpXhB2e5pb/ae++xy+v14ff8K5pYuT20OeWMb+FeJ4naS7GrER01k+nx51EcTO2pVYyVti/wAP7UXfI+R/XTStI4l8UaQxV90bvBdrv9RSBMZgQRtIPWPdWsa8WbKvFm+t8ZtFQQ4M7RqWPRQNSfStro0cklczCPc9qUT8IPiP+5h7Povx5VGrIs5b6El6zlQ91bUsqnu1nKCY0WQPCCfKodOLalbVFlFI5ThOFxnfmSUbNeJe6jXUbNawR8IW4oUZu8yjMYCsNYJFyTfdncLcW2puO5YqAVICqrKWkqPaEzsSeWtAbS44AJPKs6tWNKDnLZK4IrOJVuevQ1y4XpHD4n/1y15PR+u4mUXHclRAAABAGgA0AA2AruIMqAxZAaAjGGXpQFNuNYdU7zvFKZmQsAWAZCVcEgGIIIoCZeK2SyL3ihrgJRScrOF3hTBoC5QCgFAQPcYkhY00k9YmAOdZtyd1EzcpNtR4czwYURqWnrmM/wBPTanVojqlxvfvMhhViMoPruT1nr51PVxtaxPVQtaxG2ZACWzAQDIiZMTPWq+9FXbuVeaCu3ctTWpsQ3sUq+0YoAMUsTIoDke1XaxbYKoZPlVJTUVqVnNQV2fOMXxFrpJZjJ5TyPXr6cq4J1JSep5NbEyqbadn59aGOHERt12/P6NZM50Z99yX+hHl9elLBy4L16/wSWm139535e+oJW5YRokzM+Qnr+vzqyNU2ru5Lw/Fe0oP3jqdug9TVok0p7pFrC6eLxI5nxAkHX6FaRbRrB212Zu+HdsXtHJeBZeTjmPMVtGvb4jeGKs7T8TteG8Vt3lDIwM9DXTGSaujsTTV0X6kkUBU4k8L6n+teN09VyYRr+zS+/2L017yNZXxCfE7CxYxbL5jz/evbwXTVel7s/ej27+P5MZUVwNjZvhtvhzr6zDYuliI3g/lxRztNaMlrpIK/EFuG04tFVuFWCM05Vcg5WIG4B1jyoDQYTsy9m3es27ue3cS0F7wKGV0Atsfs0AKm2trlMqZJnQCPi3ZNrt93FxBbu5i+ZCbqFks2/smDADw25UkeBiT4tAAOroBQGn472itYYeKXb8C7+pOwrmr4unReWT15cTtwmBqYl+7oubGIxTthL13Dks7I728oBObKQkKdCdBoedaUmpLMuJwKEoSkpb3afy0+xprt62YFm9ibtjPbOIIe6+RSL2iv/5FYv3WdFMKo1CgmdSxJhsdet51tC41trjGz3lq9c+yCWsxLzmRO8N3KGliPZBUCgOreIMxHOdoqHa2pErW1IcKPCPfE8lk5R8IqsL5SlL4fW3DyOK/xFvXLZFxOQ920VM4Kccr4ml7HNNxu4RAuqoIB10iY1mdRr5elcFKq6XutNlJVoXauaLE2mJJMk8yen6VRzcndnk1nOctTW4i4+6wFzZSeZ3Er0qdEtRCko6yRJY4UbinMxhYJbM3WIhdSeQ9a0pz6ym5JfDbbtZvGUXF6bE2J4ZknJduKUGqsZkRuZ233rWcqL4Wa4Pd3JaovRr7ECcSdTDqCNZZY0O+o5+74VlKjGVnB3Mp0I//AA/kbDD3gyyCCP77j9+tZyi4uzOVpx0kT2mIIOp1156A6+tVJTs7mxS7O+1XudCd9zO/bzCP61a1yZK6KWExlzDvmQkHpyYeY+jRNxd0YwqzpS0Po3ZbtWuI8LjI45TuOo8q66dVS04nq0K8aq7TqQa1NyvextsZ8zKMkZ5+7m9mfWoauCC9icP9rLWx3Im7qB3YK55bp4da5quBw9X44J/L7habFWxesXGy2ryM3i8Mgn7PJn030z25/wB69a8yr0DRetJuPmvz5miqyXaLDhlV0YMrAMjqZVlYSrKRuCNa4fY62Gkm9OTRbPGWjLi48CA3xr1qfSSVo1N+LMpLKXq9UgUAoBQGp4jxE6rbPq36L+9eViukoxl1dN68Xy/Z2UaC3n4fk5i7wp7pIVS3U+fmTzrxPYq1Weanrfi/yerHFRpK7djouAcMuWLQUlSQToCfZMEAmNSDPuMV9HhaNWlTSk036+h4uOqRrV+tprfe/HtNn/EQfGMvQzIPlPI+VdOe3xaHH1ln7+gXFr97w9C2gI6j9t6dYuOneFWjx07/AF+zxmZwQAApkSSZjacsfrUNyktFp64ENymrJaP1tYnC1pY2SON/xJH2J9KkHzdBIEa6AEdN/wAv0FeXLRs8ip8bILb6FZ0/LzHQ+dSopy1Mozd7PYu3sHZVA9rMzA5MsZl3JLDTUbVevTpRSlTlez2ez7uzsN5Rtqja8L4VcWwjI65hLssgd4wOZM3QabVvhadWEc0ZpLfLu/H7FoRehp8bbfvM1xSrNIIG1wFYJXoP1FcVVTVTPUVpS5ee/gZS0d2e8KwNvEOqKcihTnJ1LMp08hy+NdOFjnqRp7Pf5ci0HZpcTS9oLNzC3gyQVdVaI0YHkTPtb6+daYhe/Zu5vNKorSL2ExIuoGU6dOakbg/XSuVpp6nn1ISg7MuWLsb/AF0FQwpWepcw1/08v1/T4VZM1hLmSX7eYbAjlHlyM/WlWJlG5rGLIwIlSDII3B8vrnUGCbg9D6h2N7Q98uS4RnA9JHWuylUzLXc9mhV6yPaTcY7PteN9wzgv3eQC66ocgWc6A5Tz3BkRWpua3GcGxNtSw+1bEBrd9Fygqbt3vAQ5jMtsNeQTGjLtQEmC4Pdu4y5ccXrC5rp8NwBj3tvAhBKyCPsbk9NOtAb3s3gHs4LDWHjPbsWrbcxmS2qtrzEiqzjmi0GU8ZaZT4vceRr5LF0alGVpr58DOT5mx4Risy5TuvzHKvZ6KxXW0+rlvH6frYmEr6Gxr1i4oDSY7icsyCAAYJnXT2h5dPca+Z6Y6XlTzUKK1097lzt27efI7qWHtFTfrkTYPA5gC2g5L1Hn09P7VfovodwiqmI3/ry7+b8u8zqVsrtHfmbNEAEAADoK+iSSVkczbbuzKpIFAKAUAoDQ9rsF3llvSgPjllsuZDyaB+35fE1xV4+8ebi1lnfmQ3dzsAddaxWhwSV72NvwZi6hRCMjKqsSPFbuSADpqQx3it6MHNZcqduL4HZTeaN0ecRxV5MSwBVWXKoJiHEAmSd9SawqzqU8RZSs48ttOwrJvMi3gMS73DeuW1ZbZIJXcFhAAX72v5100qlStJ1ZRTy79/yLxeYibiA7wsLP2uoy+LKOpIEGeVcUqqbby+9fhorX5fsrnSd8uoxeIw985HQghYUjYeWp1iuyVahVlrF3S0fH520JzRk7nIYTDth75UyEuaAHQkjVGE8jtPnzis0s0Lt6rxLVYZqd3uvE3oWZnbaPIfn76zOHVnqseXL6/ehCvwLmFxf3Sfl6RUrQ2hPgxjrRbVR/fapIqRvqiHAYpkbMphgdPLy0iibT0JpVHF3R9M7L9q0vAI5y3OnXzXrXZTqqWnE9alXjU7zqQa1Nj2gFAR37IdSCNKyrUYVoOE1oQ1c0CBrN4TtMT1U6fXpXysYzwOLjm2va/NPTy3+RhrGWp0dfXnQV+IYkW7bufuqT8BoKpUmoQc3wVzSlTdSpGC4uxxnZuy19zqco1dvXl6nWvkMH0f7ZWcqm277W+HzPex0o0IdvA7i1bCgACABAr7CMVFKK2R89KTk7szqxAoBQCgFAKAgxlrMhHlQHxPtNgzZvmQYJkeuv5/tWNaF1fkc+Jp54X4o12YHUA6RPTr+vzrjseRwuibDuVMiJG07a7epot7otTk4u5tcEiXlud4oNzfU6gzus7jy0/SumlRjXVRyWr1vfbfb7m6jGdyPh6vbe4iQ/eAzuNANtdiJOvnWFCValPJDVtbPj3drEc0ZWRcbhffILtu4A8+IwVViJDESOZ5Guh4SNWOeDcbvjt22t28yXG+sWa3hGGY3lPdSEVlcHYgqRK8pNcmFU5TVoXSWvL5358LFY3bSsantRYm5YKW+7bOCwYeJVLyPcBPwrrqZGrwjbf9HRa0W+w2C+InlHPkZ03291cdzhyu5Ewho31j3/AFFWMrWdiXQidP19dPrWofI0yq12QrimGgMD+x/epsZ9ZJaIlKq4kEBvhJ/SpRfSWq3Ktm+UYHUMDI33XURVu4rCbTvxPqHZPtit2Ldzwvy19r08/KumnVvo9z2KGJjU02Z2atO1bHSe0AoCvjcILi5T7j0PWuXGYSGJpuEvk+TKyjmViZBoJroimkrlkajteGOEuBASxyKANyWuKI+dYYxOVGSXHTzO7o3KsTFy2V34Jk/Z/hgw9lU3bdz1Y7+4be6pw1BUKaivn3meMxLxFVz4cO42VdByigFAKAUAoBQCgOK7f8F7y2WUajWgPl6RMRBGh6AyflEVwVIOLPIxNHq5XWzLi2Z008xofTT0rMyUTN7crzHlJB+VCbaGOGdwCO8MFWXXcabzzgx7iavC2029Nuw0jU92zIsPjb9kgoWOkFSMynflVKcqlLWL4W7PB8gtNmS4/irlQbSlWK/aQhUFxoNTp0iPPyq9ZKcFldm1aS4FpSWXVlaxcYlblyC2wg7cjJPv901eVVumoclbwKSr6JJaFo4kMQWGu0zB5ga7x5dKyM+sTd2Q3ssTGafPK401iBDR7vOd6i2uhVyVvSf7PbduQdhG/InTQ5TsPfS3EZE9F69d5Ew1PlqdIjntyoijTuRK0axt5fQqxTYlbEBgZGvXpP8AY0RfMnuRIpLSs7/Dn9elSQt7o+j9j+1skWL/AIW2RtSH6CTz/OumnVvoz18Pic/uy0fkzvlaa3Osixl0rbZhEhSRO0gVSpJxg5Lgi8IqUkmaAcXvn/S26HT/ALV4z6QxHKPmd/s1Dm/XyIf4vFf6v/RP2rL27E80a9Vhv6+bIg2Jme/f4LHwy1T2zE/3Re2GtbIvP8mJtYgme/u/8oHwAioeKxH90SpYdK2RA2L5Mm/d/wCZA+A0qHia/wDuDPQStkXgLnfZlBv3JMwM0TG+wqfasQ9esKqVBaZEWAcR/rPp6fPTWo9sr/7vkijVD+i8/wAky4jEAR3n/VZ/KrrH1kv/AGLwRR06F9vqbXg952QlzJDEbRpA5V7GCrOrTzN31OKvGMZe6X66zEUAoCLEWQ6kGgPlPa/s81q73qKSJkgcxM1ScMysUqQU42ZprF9WkjlusQZH56xXFKDjozzZ03B2ZixnbQenT6PwqtjFu561rmAB+tBYkycpB1iRsfOpJseOmh+tN6ixDRBa08J9fd/Q/nUlVbYiuJvt5eXX69ago4lcnX66yKkoT23kT0J1+f6ioLJ6BsS2XK0EbzHON550LdY7WZEUUkSQnTVjvodSN99ZjyqbMq1F76eu0wuWTOni9DPLeN58/oA4u/r/ACR4e+R6fWn5UKxumWrdzMVM5cuxEg79eR86XLqWqe1j6x2K7QC+mRjFxIDA+mjDyP712UpqSPao1VUj28ToeIH7Jz/K35VGI/8AVLuf0OmkrzXefPeJ4O3cZri5FdlsCSozN3NxnYM0bMCBsYyjQ7V8jCrVjo72vLzVvI9J4KTdyg/CtGAuKA65XHi1Cs1yyAeQRzpygkQAQBoq8r7PT/D8V58WPYKhOcNBRi63gsTaux3bR33h0TYF1YZg2qD1FFUlZrVdq34dvZ2bk+w1Cna4YySQ9skoFLECbgy2VIaUJ/8AjMFmuAT7JrV1r8H+N+3t4W7yP4+oSYTh+VkdmSUcMsBTp/FPfIkoMkK2XwZZ56QBWdRtNK+q/wDylz7L63twLLo+Y4vaNy6SLdlswu/aNOdO8toi8vuRKwfLw7lRbjDVvS2nB2b+vH7iWAnfQ8bDse8nuXzhgZyjMTcLq5+yIDCZGYXNR5yF9t1b8d+3dl/M/wAfP1/gn4TmtXhcZkaEZCQILZhbyk+HNpk+87TMiNqpVWenlV90+7ft7eCX3LR6Pmndne9mb+e2x/nP/wCVr6HoqLjQs+f2RwYyGSaXZ+Tb16RyCgFAKAr4vCLcEMJoD5t2m7Isj95aHqOoqsoqSsys4KSszlbasGyuCrcvON/X69a5Z0supwVcK46x2L1rb63rIxRGbUHTrNCuU8fffSfjQh7lfFGIaDIM/Ik/r8hRIznpqHjltrt13g9KEspXjz8z8Pr86GMuYtNGnviN+X7ChMbbIxd6mxD7CAtvrtr5+f7+80IV7dx6r9NNf3ioFnwMjfJ3gjzAMDoD5VJdyZkrD/btrMgaaaHXbnNQQrX9evMs8L4g1i6ty2RmGnP2SdQZ5af2qVJx1RpQqOnK8T7L2b4uuMw+YqQGBVgZ6QQDzHmK7ItVI6nuUauZKaM37L4Y/cYf/d/1Nc7wFB8PNnoLpLEL/wCvJfgrHsbZ/Hd/5L/61T+Opdpt/LVuUfD9mq4vwDD4dc93EXACYACgsx6DSsKuDo0leUjsw2PxGIllp0035LzNZwbhiYi6VD3ESJUsFLNG4MGBp67VxYdUa9Z0ot7XOrE4qeHp3aTfG17G+bsQs6X3j/aDXpfxsOZ566ZnbWC8yT/+Jtf6t3/r/wCtT/HU+bKfzNX+sfP8lhex2H0nvD559/gKv7BR7TN9LYjs8C3a7N4ZRHdA+bEk/M1osJRX/wAmEukMTJ3zv6GwwuFS2MqKqDeFECetbwhGCtFWOadSU3eTu+0mqxQUAoBQCgMXQHcUBzfH+ylu8CYE0B8/xvBb2FJ8JdOnMdINZTpJ7GM6MZa8Sj/GgqSBDAewd99T6ATXLODjucNWEqabaK4xJkZwoLGNiCp5SD6jbrVEcsZtv3iS/EHn06zyqSz20Kl25019J19frpUmTZEZPIR9fLz86krvsRtM9I+t/l8KgJNPYwY+nv02Ej8qkJXIZ56enX6mhMVbUN7M+Z5/03258j1qSbdnr12ma2m2ytudY25e7YaUtc0VCb0szZ8N4Feu7KRt5/OdPr0rSNFs6qeCk9Zaef3Os4L2GYmbmvWdfr1rVUYrc7IYaEe3vPo3C+HrZQKOVam5doBQFDjXDFxFoo2+6n8LDY/p6GsMTQVam4P/AAdGGxEqFTPH59xy2Aw7WnBiGQ7eY5eh/WvmMPSnhquae6Z61aoqsexna2bgZQw2Ir6yMlKKktmeFKLi7MzqxAoBQCgFAKAUAoBQCgFAQYjCq4hgDQHH8a7FKzZ7fhYbEaEVDSaswaDGdh7oUkET5KNf291UVGHIx9npa+6tTSX+BXwCChPnVHQ5MxlgoPYotgXU+JGB6xMa66DfrWboyWxjLAy5lU2GG4McxEf0o6UlwMp4KolpqejDMfZX+0VCpyYjg6jXLvJrfCLr6BT8CeUHpVlSkXjgZ8WjouE9hLjiW09wrSNFLc66WFhDfU3Fj/DwT4tfcKv1ceRr1UOSOhwHY6ym6irmhvMLw9E9lRQFoCgPaAUAoBQGv4lgc3jUeIbj8Q/f69PP6QwbrwvD4l59h0Ua2X3XsVsHiwm/sn/qfT8x/WvB6L6W6ibw+I0V9G+D5Ps+ndtrUpOe2/1NnhcStxcyn9wehr6ihXhXgqlN3TOWdNwdmTVsUFAKAUAoBQCgFAKAUAoBQHhFARth1P3RQFa7wq026igK13s9Zb7o+FAe2OAWV+6KAt2+HW12UUBZVANhQGVAKAUAoBQCgFAKAjuXVGhInpzPuqrkluVc4rRs1XFcKX8VvfmMrDN5zG9eJ0r0asW1OFlJdj1+fZ3P5HVh8XCOk7+DOYfFYjDvmCsnXMIUgdZ0/vXmYaGKwUtE1z5M9ZTwleORyu+CV83yVr+Vjf8ACe1tm6QjEJcP3ZEE/wArGPhX0OHx9Oro9Hy/DPPxHR9aknKMW487a/NXubs4kD2pX1Gnx2rszpb6HmurFb6euexn3o6j4irZlzLZo8zOpLCgFAKAUAoBQCgFAKAUAoBQCgFAKAUAoBQCgFAKAr426QsKfG0hdJloms6kmlZbvYyrTcY2ju9u8WrAgZhJ55jm1/L4UjBW1XjqI01b3l46nN2+J3iwtoLdu4jrZvv3chrjNKFBmGht+OCTAvIJkGrKKWyLxhGOyJ8fj8RbcjvLbBP4YEd1Bc37zIxnP4YERvt51YsVrHFsUbFt2zZrhtD/AMCj20d2yL3pzbDciB1oDHh1y5iS6xh7T2lJYtYBLMb19Ezrn8ChbYJhjJYwQBrXJHkaKtUSspPxPV49euW++GRUOQd2ULHx4NcRq+YbMwG2wq1rmdrmwtcazPh7fdsjXG8QdIlO4uvKEEj2lUeQO2oNRZEZUbX+HKsWUgCPZiBO876H3VnkcXePgZdW4yzR25cPXyFjF5hOU89tQYJEg8xSNTMr2EK2ZXsy1WpsKAUAoBQCgFAKAUAoBQCgFAKAUAoBQCgFAKAwu2g24n9D1B5VEoqW5WUVLRkZtMDKtI/C355tx86plkndMpkkneL+T/JDbwaqIFpB4s+/3/xTl386teXL14Frz5ef6I2s2wWNy0viZWY6MGZIyE85ECNNIqrnl+JFXUy/GrefrwKycMwYXIti3GnhCADw+zEwBFOtjwI6+D21MrvDMMVVbmHtqqhgoyrGVjmZYG4J1IOhPWnWW+JWJdXL8SsVW4LgzqUBY3TdLR4y5ud4Rmjb7kfh8O1R10OZHX0+ZdwXC7SENbw1q2ZBBAAYQGVdQpjRnG+mc9TVk5PgWUpvW3n+i5esF4zQACDA1mNhPT3VWUHO1ys6bnbNstSzWpsf/9k="/>
          <p:cNvSpPr>
            <a:spLocks noChangeAspect="1" noChangeArrowheads="1"/>
          </p:cNvSpPr>
          <p:nvPr/>
        </p:nvSpPr>
        <p:spPr bwMode="auto">
          <a:xfrm>
            <a:off x="155575" y="-1790700"/>
            <a:ext cx="408622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11270" name="Picture 6" descr="http://happyflora.ru/files/photos/sche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913"/>
            <a:ext cx="8820150" cy="640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75" y="0"/>
            <a:ext cx="8429625" cy="6858000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  <a:defRPr/>
            </a:pPr>
            <a:r>
              <a:rPr lang="kk-KZ" sz="4000" b="1" dirty="0">
                <a:latin typeface="Times New Roman" pitchFamily="18" charset="0"/>
              </a:rPr>
              <a:t>Сіңірілген  сәуле кванттардың энергиясы  бірнеше жүз пигменттерден фотохимиялық реакциялық орталыққа жиналады</a:t>
            </a:r>
          </a:p>
          <a:p>
            <a:pPr>
              <a:buFont typeface="Arial" charset="0"/>
              <a:buChar char="•"/>
              <a:defRPr/>
            </a:pPr>
            <a:endParaRPr lang="kk-KZ" sz="4000" b="1" dirty="0">
              <a:latin typeface="Times New Roman" pitchFamily="18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kk-KZ" sz="4000" b="1" dirty="0">
                <a:latin typeface="Times New Roman" pitchFamily="18" charset="0"/>
              </a:rPr>
              <a:t>Онда белгілі  хлорофилл </a:t>
            </a:r>
            <a:r>
              <a:rPr lang="kk-KZ" sz="4000" b="1" i="1" dirty="0">
                <a:latin typeface="Times New Roman" pitchFamily="18" charset="0"/>
              </a:rPr>
              <a:t>а</a:t>
            </a:r>
            <a:r>
              <a:rPr lang="kk-KZ" sz="4000" b="1" dirty="0">
                <a:latin typeface="Times New Roman" pitchFamily="18" charset="0"/>
              </a:rPr>
              <a:t> молекуласының жұпы (димер) орналасады. </a:t>
            </a:r>
          </a:p>
          <a:p>
            <a:pPr>
              <a:buFont typeface="Arial" charset="0"/>
              <a:buChar char="•"/>
              <a:defRPr/>
            </a:pPr>
            <a:r>
              <a:rPr lang="kk-KZ" sz="4000" b="1" dirty="0">
                <a:latin typeface="Times New Roman" pitchFamily="18" charset="0"/>
              </a:rPr>
              <a:t>Олар ұзын толқындарды сіңіруге қабілетті.</a:t>
            </a:r>
          </a:p>
          <a:p>
            <a:pPr>
              <a:buFont typeface="Arial" charset="0"/>
              <a:buChar char="•"/>
              <a:defRPr/>
            </a:pPr>
            <a:endParaRPr lang="kk-KZ" sz="4000" b="1" dirty="0">
              <a:latin typeface="Times New Roman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835150" y="620713"/>
            <a:ext cx="4897438" cy="936625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Сіңірілген  сәуле кванттар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 энергиясы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1403350" y="1989138"/>
            <a:ext cx="5473700" cy="720725"/>
          </a:xfrm>
          <a:prstGeom prst="rect">
            <a:avLst/>
          </a:prstGeom>
          <a:solidFill>
            <a:srgbClr val="800080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Сәуле жинайтын кешен</a:t>
            </a:r>
          </a:p>
          <a:p>
            <a:pPr algn="ctr" eaLnBrk="1" hangingPunct="1"/>
            <a:r>
              <a:rPr lang="kk-KZ" altLang="ru-RU" sz="2400" b="1">
                <a:solidFill>
                  <a:srgbClr val="FFFF66"/>
                </a:solidFill>
              </a:rPr>
              <a:t>/бірнеше жүз пигменттер</a:t>
            </a:r>
            <a:r>
              <a:rPr lang="kk-KZ" altLang="ru-RU" sz="2400" b="1">
                <a:solidFill>
                  <a:srgbClr val="66FF33"/>
                </a:solidFill>
              </a:rPr>
              <a:t>/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258888" y="3141663"/>
            <a:ext cx="6408737" cy="2016125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Фотохимиялық реакциялық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орталығы</a:t>
            </a:r>
          </a:p>
          <a:p>
            <a:pPr algn="ctr" eaLnBrk="1" hangingPunct="1"/>
            <a:r>
              <a:rPr lang="kk-KZ" altLang="ru-RU" sz="2400" b="1">
                <a:solidFill>
                  <a:srgbClr val="FFFF66"/>
                </a:solidFill>
              </a:rPr>
              <a:t>хлорофилл </a:t>
            </a:r>
            <a:r>
              <a:rPr lang="kk-KZ" altLang="ru-RU" sz="2400" b="1" i="1">
                <a:solidFill>
                  <a:srgbClr val="FFFF66"/>
                </a:solidFill>
              </a:rPr>
              <a:t>а</a:t>
            </a:r>
            <a:r>
              <a:rPr lang="kk-KZ" altLang="ru-RU" sz="2400" b="1">
                <a:solidFill>
                  <a:srgbClr val="FFFF66"/>
                </a:solidFill>
              </a:rPr>
              <a:t> молекуласының </a:t>
            </a:r>
          </a:p>
          <a:p>
            <a:pPr algn="ctr" eaLnBrk="1" hangingPunct="1"/>
            <a:r>
              <a:rPr lang="kk-KZ" altLang="ru-RU" sz="2400" b="1">
                <a:solidFill>
                  <a:srgbClr val="FFFF66"/>
                </a:solidFill>
              </a:rPr>
              <a:t>жұпы /димер/</a:t>
            </a:r>
            <a:endParaRPr lang="ru-RU" altLang="ru-RU" sz="2400" b="1">
              <a:solidFill>
                <a:srgbClr val="FFFF66"/>
              </a:solidFill>
            </a:endParaRPr>
          </a:p>
        </p:txBody>
      </p:sp>
      <p:sp>
        <p:nvSpPr>
          <p:cNvPr id="13318" name="Line 7"/>
          <p:cNvSpPr>
            <a:spLocks noChangeShapeType="1"/>
          </p:cNvSpPr>
          <p:nvPr/>
        </p:nvSpPr>
        <p:spPr bwMode="auto">
          <a:xfrm>
            <a:off x="4284663" y="16287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>
            <a:off x="4284663" y="2708275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9" name="Прямая со стрелкой 8"/>
          <p:cNvCxnSpPr>
            <a:endCxn id="13316" idx="0"/>
          </p:cNvCxnSpPr>
          <p:nvPr/>
        </p:nvCxnSpPr>
        <p:spPr>
          <a:xfrm rot="5400000">
            <a:off x="3968750" y="1743075"/>
            <a:ext cx="417513" cy="7461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5400000">
            <a:off x="4002088" y="2998788"/>
            <a:ext cx="428625" cy="317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4273550" y="2047875"/>
            <a:ext cx="417513" cy="7461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14339" name="Picture 3" descr="pho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kk-KZ" altLang="ru-RU" sz="2800" b="1" smtClean="0"/>
              <a:t>СЖК - сәулелерді жинайтын кешен. </a:t>
            </a:r>
          </a:p>
          <a:p>
            <a:endParaRPr lang="kk-KZ" altLang="ru-RU" sz="2800" b="1" smtClean="0"/>
          </a:p>
          <a:p>
            <a:r>
              <a:rPr lang="kk-KZ" altLang="ru-RU" sz="2800" b="1" smtClean="0"/>
              <a:t>Хлорофилл </a:t>
            </a:r>
            <a:r>
              <a:rPr lang="kk-KZ" altLang="ru-RU" sz="2800" b="1" i="1" smtClean="0"/>
              <a:t>а</a:t>
            </a:r>
            <a:r>
              <a:rPr lang="kk-KZ" altLang="ru-RU" sz="2800" b="1" smtClean="0"/>
              <a:t> молекуласының жұпы - СЖК- пигменттерінен өткен қозу энергияны ұстайтын аран</a:t>
            </a:r>
          </a:p>
          <a:p>
            <a:endParaRPr lang="kk-KZ" altLang="ru-RU" sz="2800" b="1" smtClean="0"/>
          </a:p>
          <a:p>
            <a:r>
              <a:rPr lang="kk-KZ" altLang="ru-RU" sz="2800" b="1" smtClean="0"/>
              <a:t>Хлорофиллдің димерімен қатар фотосинтездік кешенге бірінші және екінші электрон акцепторлары кіреді.</a:t>
            </a:r>
          </a:p>
          <a:p>
            <a:endParaRPr lang="kk-KZ" altLang="ru-RU" sz="2800" b="1" smtClean="0"/>
          </a:p>
          <a:p>
            <a:r>
              <a:rPr lang="kk-KZ" altLang="ru-RU" sz="2800" b="1" smtClean="0"/>
              <a:t> Хлорофилл молекуласы бірінші акцепторға электронды беріп тотығады. Ол электрон  тасмалдайтын тізбекке түседі.</a:t>
            </a:r>
          </a:p>
          <a:p>
            <a:endParaRPr lang="ru-RU" altLang="ru-RU" sz="2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kk-KZ" altLang="ru-RU" b="1" smtClean="0">
              <a:latin typeface="Arial" panose="020B0604020202020204" pitchFamily="34" charset="0"/>
            </a:endParaRPr>
          </a:p>
          <a:p>
            <a:r>
              <a:rPr lang="kk-KZ" altLang="ru-RU" b="1" i="1" smtClean="0">
                <a:latin typeface="Arial" panose="020B0604020202020204" pitchFamily="34" charset="0"/>
              </a:rPr>
              <a:t>Фотожүйе </a:t>
            </a:r>
            <a:r>
              <a:rPr lang="kk-KZ" altLang="ru-RU" b="1" smtClean="0">
                <a:latin typeface="Arial" panose="020B0604020202020204" pitchFamily="34" charset="0"/>
              </a:rPr>
              <a:t>– фотосинтез аппаратының  маңызды құрылымды-функциональды бөлімі.</a:t>
            </a:r>
          </a:p>
          <a:p>
            <a:endParaRPr lang="kk-KZ" altLang="ru-RU" b="1" smtClean="0">
              <a:latin typeface="Arial" panose="020B0604020202020204" pitchFamily="34" charset="0"/>
            </a:endParaRPr>
          </a:p>
          <a:p>
            <a:r>
              <a:rPr lang="kk-KZ" altLang="ru-RU" b="1" smtClean="0">
                <a:latin typeface="Arial" panose="020B0604020202020204" pitchFamily="34" charset="0"/>
              </a:rPr>
              <a:t> Ф/с процеске 2 фотожүйе қатысады</a:t>
            </a:r>
          </a:p>
          <a:p>
            <a:endParaRPr lang="kk-KZ" altLang="ru-RU" b="1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2411413" y="620713"/>
            <a:ext cx="3455987" cy="10795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3200" b="1">
                <a:solidFill>
                  <a:srgbClr val="66FF33"/>
                </a:solidFill>
              </a:rPr>
              <a:t>Фотожүйе</a:t>
            </a:r>
            <a:endParaRPr lang="ru-RU" altLang="ru-RU" sz="3200" b="1">
              <a:solidFill>
                <a:srgbClr val="66FF33"/>
              </a:solidFill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250825" y="2492375"/>
            <a:ext cx="2881313" cy="1081088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Сәуле жинайтын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комплекс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3203575" y="4005263"/>
            <a:ext cx="2808288" cy="1800225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Фотохимиялық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 реакциялардың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орталығы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17414" name="Rectangle 7"/>
          <p:cNvSpPr>
            <a:spLocks noChangeArrowheads="1"/>
          </p:cNvSpPr>
          <p:nvPr/>
        </p:nvSpPr>
        <p:spPr bwMode="auto">
          <a:xfrm>
            <a:off x="6227763" y="2349500"/>
            <a:ext cx="2916237" cy="1655763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Электрон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 тасмалдағыштар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жиынтығы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17415" name="Line 8"/>
          <p:cNvSpPr>
            <a:spLocks noChangeShapeType="1"/>
          </p:cNvSpPr>
          <p:nvPr/>
        </p:nvSpPr>
        <p:spPr bwMode="auto">
          <a:xfrm flipH="1">
            <a:off x="2484438" y="1700213"/>
            <a:ext cx="503237" cy="720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6" name="Line 9"/>
          <p:cNvSpPr>
            <a:spLocks noChangeShapeType="1"/>
          </p:cNvSpPr>
          <p:nvPr/>
        </p:nvSpPr>
        <p:spPr bwMode="auto">
          <a:xfrm>
            <a:off x="4211638" y="1773238"/>
            <a:ext cx="73025" cy="19431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417" name="Line 10"/>
          <p:cNvSpPr>
            <a:spLocks noChangeShapeType="1"/>
          </p:cNvSpPr>
          <p:nvPr/>
        </p:nvSpPr>
        <p:spPr bwMode="auto">
          <a:xfrm>
            <a:off x="5364163" y="1700213"/>
            <a:ext cx="1152525" cy="5048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0759" name="Group 2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027863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4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ФС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Verdan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Реакци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алық орталығы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–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пигменттің 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димер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і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Р700 (хлорофилл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 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 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сіңіретін максимумы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700 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нм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)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Хлорофилдер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 675-695, 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антенналық компоненттер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хлорофилл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</a:t>
                      </a:r>
                      <a:r>
                        <a:rPr kumimoji="0" lang="ru-RU" sz="3200" b="1" i="1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695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–нің м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ономер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лік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форма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сы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(А1) – </a:t>
                      </a: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бірінші электрон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акцептор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ы </a:t>
                      </a:r>
                      <a:endParaRPr kumimoji="0" lang="ru-RU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6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Екінші электрондық 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акцептор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лар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- 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А2 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и </a:t>
                      </a:r>
                      <a:r>
                        <a:rPr kumimoji="0" lang="ru-RU" sz="3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Ав</a:t>
                      </a:r>
                      <a:r>
                        <a:rPr kumimoji="0" lang="ru-RU" sz="3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(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темір-күкірт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бел</a:t>
                      </a:r>
                      <a:r>
                        <a:rPr kumimoji="0" lang="kk-KZ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октар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 - </a:t>
                      </a:r>
                      <a:r>
                        <a:rPr kumimoji="0" lang="ru-RU" sz="3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FeS</a:t>
                      </a:r>
                      <a:r>
                        <a:rPr kumimoji="0" lang="ru-RU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imes New Roman" pitchFamily="18" charset="0"/>
                        </a:rPr>
                        <a:t>).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0"/>
            <a:ext cx="8964612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kk-KZ" altLang="ru-RU" sz="2400" b="1" smtClean="0">
                <a:latin typeface="Arial" panose="020B0604020202020204" pitchFamily="34" charset="0"/>
              </a:rPr>
              <a:t>    </a:t>
            </a:r>
            <a:r>
              <a:rPr lang="kk-KZ" altLang="ru-RU" sz="4000" b="1" smtClean="0">
                <a:latin typeface="Arial" panose="020B0604020202020204" pitchFamily="34" charset="0"/>
              </a:rPr>
              <a:t>ФЖ1 сәуленің әсерінен суда еритін</a:t>
            </a:r>
            <a:r>
              <a:rPr lang="ru-RU" altLang="ru-RU" sz="4000" b="1" smtClean="0">
                <a:latin typeface="Arial" panose="020B0604020202020204" pitchFamily="34" charset="0"/>
              </a:rPr>
              <a:t>  FeS ­белок ферредоксин</a:t>
            </a:r>
            <a:r>
              <a:rPr lang="kk-KZ" altLang="ru-RU" sz="4000" b="1" smtClean="0">
                <a:latin typeface="Arial" panose="020B0604020202020204" pitchFamily="34" charset="0"/>
              </a:rPr>
              <a:t>ді </a:t>
            </a:r>
            <a:r>
              <a:rPr lang="ru-RU" altLang="ru-RU" sz="4000" b="1" smtClean="0">
                <a:latin typeface="Arial" panose="020B0604020202020204" pitchFamily="34" charset="0"/>
              </a:rPr>
              <a:t>(Фд)</a:t>
            </a:r>
            <a:r>
              <a:rPr lang="kk-KZ" altLang="ru-RU" sz="4000" b="1" smtClean="0">
                <a:latin typeface="Arial" panose="020B0604020202020204" pitchFamily="34" charset="0"/>
              </a:rPr>
              <a:t> тотықсыздандырады және құрамында мыс бар,  суда еритін </a:t>
            </a:r>
            <a:r>
              <a:rPr lang="ru-RU" altLang="ru-RU" sz="4000" b="1" smtClean="0">
                <a:latin typeface="Arial" panose="020B0604020202020204" pitchFamily="34" charset="0"/>
              </a:rPr>
              <a:t> белок пластоцианин</a:t>
            </a:r>
            <a:r>
              <a:rPr lang="kk-KZ" altLang="ru-RU" sz="4000" b="1" smtClean="0">
                <a:latin typeface="Arial" panose="020B0604020202020204" pitchFamily="34" charset="0"/>
              </a:rPr>
              <a:t>ді</a:t>
            </a:r>
            <a:r>
              <a:rPr lang="ru-RU" altLang="ru-RU" sz="4000" b="1" smtClean="0">
                <a:latin typeface="Arial" panose="020B0604020202020204" pitchFamily="34" charset="0"/>
              </a:rPr>
              <a:t> (Пц) </a:t>
            </a:r>
            <a:r>
              <a:rPr lang="kk-KZ" altLang="ru-RU" sz="4000" b="1" smtClean="0">
                <a:latin typeface="Arial" panose="020B0604020202020204" pitchFamily="34" charset="0"/>
              </a:rPr>
              <a:t>тотықтырады</a:t>
            </a:r>
            <a:r>
              <a:rPr lang="ru-RU" altLang="ru-RU" sz="4000" b="1" smtClean="0">
                <a:latin typeface="Arial" panose="020B0604020202020204" pitchFamily="34" charset="0"/>
              </a:rPr>
              <a:t>.</a:t>
            </a:r>
          </a:p>
          <a:p>
            <a:endParaRPr lang="ru-RU" altLang="ru-RU" sz="40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u="sng" smtClean="0">
                <a:latin typeface="Arial" panose="020B0604020202020204" pitchFamily="34" charset="0"/>
              </a:rPr>
              <a:t>ФЖ 2</a:t>
            </a:r>
          </a:p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smtClean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i="1" smtClean="0">
                <a:latin typeface="Times New Roman" panose="02020603050405020304" pitchFamily="18" charset="0"/>
              </a:rPr>
              <a:t>Реакци</a:t>
            </a:r>
            <a:r>
              <a:rPr lang="kk-KZ" altLang="ru-RU" sz="3600" b="1" i="1" smtClean="0">
                <a:latin typeface="Times New Roman" panose="02020603050405020304" pitchFamily="18" charset="0"/>
              </a:rPr>
              <a:t>алық орталығы</a:t>
            </a:r>
            <a:r>
              <a:rPr lang="ru-RU" altLang="ru-RU" sz="3600" b="1" i="1" smtClean="0">
                <a:latin typeface="Times New Roman" panose="02020603050405020304" pitchFamily="18" charset="0"/>
              </a:rPr>
              <a:t> - </a:t>
            </a:r>
            <a:r>
              <a:rPr lang="ru-RU" altLang="ru-RU" sz="3600" b="1" smtClean="0">
                <a:latin typeface="Times New Roman" panose="02020603050405020304" pitchFamily="18" charset="0"/>
              </a:rPr>
              <a:t>хлорофилл Р 680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smtClean="0">
                <a:latin typeface="Times New Roman" panose="02020603050405020304" pitchFamily="18" charset="0"/>
              </a:rPr>
              <a:t>Антен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алық пигменттер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- хлорофилл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дер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3600" b="1" smtClean="0">
                <a:latin typeface="Times New Roman" panose="02020603050405020304" pitchFamily="18" charset="0"/>
              </a:rPr>
              <a:t>А 670-68З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kk-KZ" altLang="ru-RU" sz="3600" b="1" smtClean="0">
              <a:latin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z="3600" b="1" smtClean="0">
                <a:latin typeface="Times New Roman" panose="02020603050405020304" pitchFamily="18" charset="0"/>
              </a:rPr>
              <a:t>     Феофетин </a:t>
            </a:r>
            <a:r>
              <a:rPr lang="kk-KZ" altLang="ru-RU" sz="3600" b="1" i="1" smtClean="0">
                <a:latin typeface="Times New Roman" panose="02020603050405020304" pitchFamily="18" charset="0"/>
              </a:rPr>
              <a:t>а </a:t>
            </a:r>
            <a:r>
              <a:rPr lang="kk-KZ" altLang="ru-RU" sz="3600" b="1" smtClean="0">
                <a:latin typeface="Times New Roman" panose="02020603050405020304" pitchFamily="18" charset="0"/>
              </a:rPr>
              <a:t>(Фф) – бірінші ретті электрон акцепторы, электрондарды бірінші Пх-ға береді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kk-KZ" altLang="ru-RU" sz="3600" b="1" smtClean="0">
                <a:latin typeface="Times New Roman" panose="02020603050405020304" pitchFamily="18" charset="0"/>
              </a:rPr>
              <a:t>    Ол  FeS </a:t>
            </a:r>
            <a:r>
              <a:rPr lang="kk-KZ" altLang="ru-RU" sz="3600" b="1" i="1" smtClean="0">
                <a:latin typeface="Times New Roman" panose="02020603050405020304" pitchFamily="18" charset="0"/>
              </a:rPr>
              <a:t>(QA)-</a:t>
            </a:r>
            <a:r>
              <a:rPr lang="kk-KZ" altLang="ru-RU" sz="3600" b="1" smtClean="0">
                <a:latin typeface="Times New Roman" panose="02020603050405020304" pitchFamily="18" charset="0"/>
              </a:rPr>
              <a:t>мен байланысқан, содан соң екінші пластохинонға тасмалдайды </a:t>
            </a:r>
            <a:r>
              <a:rPr lang="kk-KZ" altLang="ru-RU" sz="3600" b="1" i="1" smtClean="0">
                <a:latin typeface="Times New Roman" panose="02020603050405020304" pitchFamily="18" charset="0"/>
              </a:rPr>
              <a:t>(QB).</a:t>
            </a:r>
            <a:r>
              <a:rPr lang="ru-RU" altLang="ru-RU" sz="3600" b="1" smtClean="0">
                <a:latin typeface="Times New Roman" panose="02020603050405020304" pitchFamily="18" charset="0"/>
              </a:rPr>
              <a:t>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ru-RU" altLang="ru-RU" sz="3600" b="1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Times New Roman" panose="02020603050405020304" pitchFamily="18" charset="0"/>
              </a:rPr>
              <a:t>   Суды тотықтыратын б</a:t>
            </a:r>
            <a:r>
              <a:rPr lang="ru-RU" altLang="ru-RU" sz="2800" b="1" smtClean="0">
                <a:latin typeface="Times New Roman" panose="02020603050405020304" pitchFamily="18" charset="0"/>
              </a:rPr>
              <a:t>ел</a:t>
            </a:r>
            <a:r>
              <a:rPr lang="kk-KZ" altLang="ru-RU" sz="2800" b="1" smtClean="0">
                <a:latin typeface="Times New Roman" panose="02020603050405020304" pitchFamily="18" charset="0"/>
              </a:rPr>
              <a:t>ок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комплекс</a:t>
            </a:r>
            <a:r>
              <a:rPr lang="kk-KZ" altLang="ru-RU" sz="2800" b="1" smtClean="0">
                <a:latin typeface="Times New Roman" panose="02020603050405020304" pitchFamily="18" charset="0"/>
              </a:rPr>
              <a:t>і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S, </a:t>
            </a: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 b="1" smtClean="0">
                <a:latin typeface="Times New Roman" panose="02020603050405020304" pitchFamily="18" charset="0"/>
              </a:rPr>
              <a:t>   S</a:t>
            </a:r>
            <a:r>
              <a:rPr lang="kk-KZ" altLang="ru-RU" sz="2800" b="1" smtClean="0">
                <a:latin typeface="Times New Roman" panose="02020603050405020304" pitchFamily="18" charset="0"/>
              </a:rPr>
              <a:t> пен байланысқан және </a:t>
            </a:r>
            <a:r>
              <a:rPr lang="ru-RU" altLang="ru-RU" sz="2800" b="1" smtClean="0">
                <a:latin typeface="Times New Roman" panose="02020603050405020304" pitchFamily="18" charset="0"/>
              </a:rPr>
              <a:t>П680</a:t>
            </a:r>
            <a:r>
              <a:rPr lang="kk-KZ" altLang="ru-RU" sz="2800" b="1" smtClean="0">
                <a:latin typeface="Times New Roman" panose="02020603050405020304" pitchFamily="18" charset="0"/>
              </a:rPr>
              <a:t>-ге  электрон доноры болып келетін  электрон тасмалдағыш</a:t>
            </a:r>
            <a:r>
              <a:rPr lang="ru-RU" altLang="ru-RU" sz="2800" b="1" smtClean="0">
                <a:latin typeface="Times New Roman" panose="02020603050405020304" pitchFamily="18" charset="0"/>
              </a:rPr>
              <a:t> Z. 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Times New Roman" panose="02020603050405020304" pitchFamily="18" charset="0"/>
              </a:rPr>
              <a:t>   Бұл комплекстің жұмысына </a:t>
            </a:r>
            <a:r>
              <a:rPr lang="en-US" altLang="ru-RU" sz="2800" b="1" smtClean="0">
                <a:latin typeface="Times New Roman" panose="02020603050405020304" pitchFamily="18" charset="0"/>
              </a:rPr>
              <a:t>Mn</a:t>
            </a:r>
            <a:r>
              <a:rPr lang="ru-RU" altLang="ru-RU" sz="2800" b="1" smtClean="0">
                <a:latin typeface="Times New Roman" panose="02020603050405020304" pitchFamily="18" charset="0"/>
              </a:rPr>
              <a:t>, </a:t>
            </a:r>
            <a:r>
              <a:rPr lang="en-US" altLang="ru-RU" sz="2800" b="1" smtClean="0">
                <a:latin typeface="Times New Roman" panose="02020603050405020304" pitchFamily="18" charset="0"/>
              </a:rPr>
              <a:t>Cl</a:t>
            </a:r>
            <a:r>
              <a:rPr lang="ru-RU" altLang="ru-RU" sz="2800" b="1" smtClean="0">
                <a:latin typeface="Times New Roman" panose="02020603050405020304" pitchFamily="18" charset="0"/>
              </a:rPr>
              <a:t>, </a:t>
            </a:r>
            <a:r>
              <a:rPr lang="en-US" altLang="ru-RU" sz="2800" b="1" smtClean="0">
                <a:latin typeface="Times New Roman" panose="02020603050405020304" pitchFamily="18" charset="0"/>
              </a:rPr>
              <a:t>Ca</a:t>
            </a:r>
            <a:r>
              <a:rPr lang="kk-KZ" altLang="ru-RU" sz="2800" b="1" smtClean="0">
                <a:latin typeface="Times New Roman" panose="02020603050405020304" pitchFamily="18" charset="0"/>
              </a:rPr>
              <a:t> қатысады</a:t>
            </a:r>
            <a:r>
              <a:rPr lang="ru-RU" altLang="ru-RU" sz="2800" b="1" smtClean="0">
                <a:latin typeface="Times New Roman" panose="02020603050405020304" pitchFamily="18" charset="0"/>
              </a:rPr>
              <a:t>. </a:t>
            </a:r>
          </a:p>
          <a:p>
            <a:pPr>
              <a:buFont typeface="Wingdings" panose="05000000000000000000" pitchFamily="2" charset="2"/>
              <a:buNone/>
            </a:pPr>
            <a:endParaRPr lang="ru-RU" altLang="ru-RU" sz="2800" b="1" smtClean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u-RU" altLang="ru-RU" sz="2800" b="1" i="1" smtClean="0">
                <a:latin typeface="Arial" panose="020B0604020202020204" pitchFamily="34" charset="0"/>
              </a:rPr>
              <a:t>  Ф</a:t>
            </a:r>
            <a:r>
              <a:rPr lang="kk-KZ" altLang="ru-RU" sz="2800" b="1" i="1" smtClean="0">
                <a:latin typeface="Arial" panose="020B0604020202020204" pitchFamily="34" charset="0"/>
              </a:rPr>
              <a:t>Ж2 -</a:t>
            </a:r>
            <a:r>
              <a:rPr lang="ru-RU" altLang="ru-RU" sz="2800" b="1" i="1" smtClean="0">
                <a:latin typeface="Arial" panose="020B0604020202020204" pitchFamily="34" charset="0"/>
              </a:rPr>
              <a:t>  </a:t>
            </a:r>
            <a:r>
              <a:rPr lang="ru-RU" altLang="ru-RU" sz="2800" b="1" smtClean="0">
                <a:latin typeface="Arial" panose="020B0604020202020204" pitchFamily="34" charset="0"/>
              </a:rPr>
              <a:t> Пластохинон</a:t>
            </a:r>
            <a:r>
              <a:rPr lang="kk-KZ" altLang="ru-RU" sz="2800" b="1" smtClean="0">
                <a:latin typeface="Arial" panose="020B0604020202020204" pitchFamily="34" charset="0"/>
              </a:rPr>
              <a:t>ді тотықсыздандырады </a:t>
            </a:r>
            <a:r>
              <a:rPr lang="ru-RU" altLang="ru-RU" sz="2800" b="1" i="1" smtClean="0">
                <a:latin typeface="Arial" panose="020B0604020202020204" pitchFamily="34" charset="0"/>
              </a:rPr>
              <a:t>(PQ) </a:t>
            </a:r>
            <a:r>
              <a:rPr lang="kk-KZ" altLang="ru-RU" sz="2800" b="1" smtClean="0">
                <a:latin typeface="Arial" panose="020B0604020202020204" pitchFamily="34" charset="0"/>
              </a:rPr>
              <a:t>және суды тотықтырады.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Arial" panose="020B0604020202020204" pitchFamily="34" charset="0"/>
              </a:rPr>
              <a:t>   Онда оттегі 0</a:t>
            </a:r>
            <a:r>
              <a:rPr lang="kk-KZ" altLang="ru-RU" sz="2800" b="1" baseline="-25000" smtClean="0">
                <a:latin typeface="Arial" panose="020B0604020202020204" pitchFamily="34" charset="0"/>
              </a:rPr>
              <a:t>2</a:t>
            </a:r>
            <a:r>
              <a:rPr lang="kk-KZ" altLang="ru-RU" sz="2800" b="1" smtClean="0">
                <a:latin typeface="Arial" panose="020B0604020202020204" pitchFamily="34" charset="0"/>
              </a:rPr>
              <a:t> мен протондар бөлінеді.</a:t>
            </a:r>
          </a:p>
          <a:p>
            <a:pPr>
              <a:buFont typeface="Wingdings" panose="05000000000000000000" pitchFamily="2" charset="2"/>
              <a:buNone/>
            </a:pPr>
            <a:endParaRPr lang="kk-KZ" altLang="ru-RU" sz="2800" b="1" smtClean="0"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2800" b="1" smtClean="0">
                <a:latin typeface="Arial" panose="020B0604020202020204" pitchFamily="34" charset="0"/>
              </a:rPr>
              <a:t>   ФЖ2 су ыдырайтын реакцияларға және  оттегі  бөлінетін реакцияларға жауапты</a:t>
            </a:r>
            <a:endParaRPr lang="ru-RU" altLang="ru-RU" sz="2800" b="1" smtClean="0">
              <a:latin typeface="Arial" panose="020B0604020202020204" pitchFamily="34" charset="0"/>
            </a:endParaRPr>
          </a:p>
          <a:p>
            <a:endParaRPr lang="ru-RU" altLang="ru-RU" sz="2800" smtClean="0">
              <a:solidFill>
                <a:srgbClr val="FFFF66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475" y="14288"/>
            <a:ext cx="8964613" cy="6524625"/>
          </a:xfrm>
        </p:spPr>
        <p:txBody>
          <a:bodyPr/>
          <a:lstStyle/>
          <a:p>
            <a:r>
              <a:rPr lang="kk-KZ" altLang="ru-RU" smtClean="0"/>
              <a:t>ФЖ1 – НАДРН</a:t>
            </a:r>
          </a:p>
          <a:p>
            <a:endParaRPr lang="kk-KZ" altLang="ru-RU" smtClean="0"/>
          </a:p>
          <a:p>
            <a:r>
              <a:rPr lang="kk-KZ" altLang="ru-RU" smtClean="0"/>
              <a:t>ФЖ2 – О</a:t>
            </a:r>
            <a:r>
              <a:rPr lang="kk-KZ" altLang="ru-RU" baseline="-25000" smtClean="0"/>
              <a:t>2</a:t>
            </a:r>
            <a:endParaRPr lang="ru-RU" altLang="ru-RU" baseline="-25000" smtClean="0"/>
          </a:p>
        </p:txBody>
      </p:sp>
      <p:sp>
        <p:nvSpPr>
          <p:cNvPr id="22531" name="Rectangle 4"/>
          <p:cNvSpPr>
            <a:spLocks noChangeArrowheads="1"/>
          </p:cNvSpPr>
          <p:nvPr/>
        </p:nvSpPr>
        <p:spPr bwMode="auto">
          <a:xfrm>
            <a:off x="0" y="3194050"/>
            <a:ext cx="8893175" cy="206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kk-KZ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 тасмалдағыш тізбек екі фотожүйені байланыстырады 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- бел</a:t>
            </a:r>
            <a:r>
              <a:rPr lang="kk-KZ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к цитохром</a:t>
            </a:r>
            <a:r>
              <a:rPr lang="kk-KZ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дық - пластохинондық 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 (фонд), </a:t>
            </a:r>
            <a:r>
              <a:rPr lang="ru-RU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</a:t>
            </a:r>
            <a:r>
              <a:rPr lang="ru-RU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32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 пластоцианин.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indent="0"/>
            <a:r>
              <a:rPr lang="kk-KZ" altLang="ru-RU" b="1" smtClean="0"/>
              <a:t>ФЖ 2-нің сәуле жинайтын комплексі және </a:t>
            </a:r>
            <a:r>
              <a:rPr lang="ru-RU" altLang="ru-RU" b="1" smtClean="0"/>
              <a:t> пигмент-бел</a:t>
            </a:r>
            <a:r>
              <a:rPr lang="kk-KZ" altLang="ru-RU" b="1" smtClean="0"/>
              <a:t>о</a:t>
            </a:r>
            <a:r>
              <a:rPr lang="ru-RU" altLang="ru-RU" b="1" smtClean="0"/>
              <a:t>к</a:t>
            </a:r>
            <a:r>
              <a:rPr lang="kk-KZ" altLang="ru-RU" b="1" smtClean="0"/>
              <a:t>тық</a:t>
            </a:r>
            <a:r>
              <a:rPr lang="ru-RU" altLang="ru-RU" b="1" smtClean="0"/>
              <a:t> комплекс</a:t>
            </a:r>
            <a:r>
              <a:rPr lang="kk-KZ" altLang="ru-RU" b="1" smtClean="0"/>
              <a:t>і тилакоидтардың жақын тұрған мембраналарында  - грана тилакоидтарда - орналасады.</a:t>
            </a:r>
          </a:p>
          <a:p>
            <a:pPr indent="0"/>
            <a:endParaRPr lang="ru-RU" altLang="ru-RU" b="1" smtClean="0"/>
          </a:p>
          <a:p>
            <a:pPr indent="0"/>
            <a:r>
              <a:rPr lang="kk-KZ" altLang="ru-RU" b="1" smtClean="0"/>
              <a:t>ФЖ 1-нің сәуле жинайтын комплексі,  АТРазалық комплексі (CF 1 + CF о)  - бір біріне тимей тұрған хлоропластардың мембраналарында орналасқан – строманың тилакоидтарында.</a:t>
            </a:r>
            <a:r>
              <a:rPr lang="kk-KZ" altLang="ru-RU" smtClean="0"/>
              <a:t> </a:t>
            </a:r>
            <a:endParaRPr lang="ru-RU" altLang="ru-RU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48263" y="3789363"/>
            <a:ext cx="3492500" cy="2547937"/>
          </a:xfrm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0" y="2205038"/>
            <a:ext cx="3276600" cy="10080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chemeClr val="bg1"/>
                </a:solidFill>
              </a:rPr>
              <a:t>Сәуле </a:t>
            </a:r>
          </a:p>
          <a:p>
            <a:pPr algn="ctr" eaLnBrk="1" hangingPunct="1"/>
            <a:r>
              <a:rPr lang="kk-KZ" altLang="ru-RU" sz="2400" b="1">
                <a:solidFill>
                  <a:schemeClr val="bg1"/>
                </a:solidFill>
              </a:rPr>
              <a:t>жинайтын кешен</a:t>
            </a:r>
            <a:endParaRPr lang="ru-RU" altLang="ru-RU" sz="2400" b="1">
              <a:solidFill>
                <a:schemeClr val="bg1"/>
              </a:solidFill>
            </a:endParaRP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3563938" y="2133600"/>
            <a:ext cx="3168650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Пигмент-бел</a:t>
            </a:r>
            <a:r>
              <a:rPr lang="kk-KZ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о</a:t>
            </a:r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к</a:t>
            </a:r>
            <a:r>
              <a:rPr lang="kk-KZ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тық</a:t>
            </a:r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</a:p>
          <a:p>
            <a:pPr algn="ctr" eaLnBrk="1" hangingPunct="1"/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</a:rPr>
              <a:t>кешен</a:t>
            </a:r>
            <a:endParaRPr lang="ru-RU" altLang="ru-RU" sz="2800" b="1">
              <a:solidFill>
                <a:schemeClr val="bg1"/>
              </a:solidFill>
            </a:endParaRPr>
          </a:p>
        </p:txBody>
      </p:sp>
      <p:sp>
        <p:nvSpPr>
          <p:cNvPr id="24581" name="Oval 6"/>
          <p:cNvSpPr>
            <a:spLocks noChangeArrowheads="1"/>
          </p:cNvSpPr>
          <p:nvPr/>
        </p:nvSpPr>
        <p:spPr bwMode="auto">
          <a:xfrm>
            <a:off x="1042988" y="476250"/>
            <a:ext cx="2232025" cy="865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ФЖ 2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2" name="Rectangle 7"/>
          <p:cNvSpPr>
            <a:spLocks noChangeArrowheads="1"/>
          </p:cNvSpPr>
          <p:nvPr/>
        </p:nvSpPr>
        <p:spPr bwMode="auto">
          <a:xfrm>
            <a:off x="0" y="4149725"/>
            <a:ext cx="4465638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Грана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тилакоидтарында</a:t>
            </a:r>
            <a:endParaRPr lang="ru-RU" altLang="ru-RU" sz="2800" b="1">
              <a:solidFill>
                <a:srgbClr val="66FF33"/>
              </a:solidFill>
            </a:endParaRPr>
          </a:p>
        </p:txBody>
      </p:sp>
      <p:sp>
        <p:nvSpPr>
          <p:cNvPr id="24583" name="Line 8"/>
          <p:cNvSpPr>
            <a:spLocks noChangeShapeType="1"/>
          </p:cNvSpPr>
          <p:nvPr/>
        </p:nvSpPr>
        <p:spPr bwMode="auto">
          <a:xfrm flipH="1">
            <a:off x="1258888" y="1412875"/>
            <a:ext cx="503237" cy="720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4" name="Line 9"/>
          <p:cNvSpPr>
            <a:spLocks noChangeShapeType="1"/>
          </p:cNvSpPr>
          <p:nvPr/>
        </p:nvSpPr>
        <p:spPr bwMode="auto">
          <a:xfrm>
            <a:off x="2916238" y="1412875"/>
            <a:ext cx="8636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5" name="Line 10"/>
          <p:cNvSpPr>
            <a:spLocks noChangeShapeType="1"/>
          </p:cNvSpPr>
          <p:nvPr/>
        </p:nvSpPr>
        <p:spPr bwMode="auto">
          <a:xfrm>
            <a:off x="1116013" y="3357563"/>
            <a:ext cx="3603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 flipH="1">
            <a:off x="3708400" y="3284538"/>
            <a:ext cx="2159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7" name="Line 12"/>
          <p:cNvSpPr>
            <a:spLocks noChangeShapeType="1"/>
          </p:cNvSpPr>
          <p:nvPr/>
        </p:nvSpPr>
        <p:spPr bwMode="auto">
          <a:xfrm flipV="1">
            <a:off x="4572000" y="4652963"/>
            <a:ext cx="1871663" cy="71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 flipV="1">
            <a:off x="4500563" y="4365625"/>
            <a:ext cx="1871662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9" name="Line 8"/>
          <p:cNvSpPr>
            <a:spLocks noChangeShapeType="1"/>
          </p:cNvSpPr>
          <p:nvPr/>
        </p:nvSpPr>
        <p:spPr bwMode="auto">
          <a:xfrm>
            <a:off x="3003550" y="1143000"/>
            <a:ext cx="1497013" cy="1143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0" name="Line 8"/>
          <p:cNvSpPr>
            <a:spLocks noChangeShapeType="1"/>
          </p:cNvSpPr>
          <p:nvPr/>
        </p:nvSpPr>
        <p:spPr bwMode="auto">
          <a:xfrm>
            <a:off x="2003425" y="3214688"/>
            <a:ext cx="68263" cy="8572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1" name="Line 8"/>
          <p:cNvSpPr>
            <a:spLocks noChangeShapeType="1"/>
          </p:cNvSpPr>
          <p:nvPr/>
        </p:nvSpPr>
        <p:spPr bwMode="auto">
          <a:xfrm flipV="1">
            <a:off x="4575175" y="4429125"/>
            <a:ext cx="1711325" cy="2857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92" name="Line 8"/>
          <p:cNvSpPr>
            <a:spLocks noChangeShapeType="1"/>
          </p:cNvSpPr>
          <p:nvPr/>
        </p:nvSpPr>
        <p:spPr bwMode="auto">
          <a:xfrm flipH="1">
            <a:off x="3500438" y="3214688"/>
            <a:ext cx="503237" cy="720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32363" y="3716338"/>
            <a:ext cx="3851275" cy="2808287"/>
          </a:xfrm>
        </p:spPr>
      </p:pic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205038"/>
            <a:ext cx="3276600" cy="1008062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chemeClr val="bg1"/>
                </a:solidFill>
              </a:rPr>
              <a:t>Сәуле </a:t>
            </a:r>
          </a:p>
          <a:p>
            <a:pPr algn="ctr" eaLnBrk="1" hangingPunct="1"/>
            <a:r>
              <a:rPr lang="kk-KZ" altLang="ru-RU" sz="2400" b="1">
                <a:solidFill>
                  <a:schemeClr val="bg1"/>
                </a:solidFill>
              </a:rPr>
              <a:t>жинайтын кешен</a:t>
            </a:r>
            <a:endParaRPr lang="ru-RU" altLang="ru-RU" sz="2400" b="1">
              <a:solidFill>
                <a:schemeClr val="bg1"/>
              </a:solidFill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3563938" y="2133600"/>
            <a:ext cx="4537075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АТРазалық комплексі </a:t>
            </a:r>
          </a:p>
          <a:p>
            <a:pPr algn="ctr" eaLnBrk="1" hangingPunct="1"/>
            <a:r>
              <a:rPr lang="kk-KZ" altLang="ru-RU" sz="2400" b="1">
                <a:solidFill>
                  <a:srgbClr val="66FF33"/>
                </a:solidFill>
              </a:rPr>
              <a:t>(CF 1 + CF о)</a:t>
            </a:r>
            <a:endParaRPr lang="ru-RU" altLang="ru-RU" sz="2400" b="1">
              <a:solidFill>
                <a:srgbClr val="66FF33"/>
              </a:solidFill>
            </a:endParaRPr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1042988" y="476250"/>
            <a:ext cx="2232025" cy="8651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  <a:latin typeface="Times New Roman" panose="02020603050405020304" pitchFamily="18" charset="0"/>
              </a:rPr>
              <a:t>ФЖ 1</a:t>
            </a:r>
            <a:endParaRPr lang="ru-RU" altLang="ru-RU" sz="2800" b="1">
              <a:solidFill>
                <a:srgbClr val="66FF33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4149725"/>
            <a:ext cx="4465638" cy="100806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Строма </a:t>
            </a:r>
          </a:p>
          <a:p>
            <a:pPr algn="ctr" eaLnBrk="1" hangingPunct="1"/>
            <a:r>
              <a:rPr lang="kk-KZ" altLang="ru-RU" sz="2800" b="1">
                <a:solidFill>
                  <a:srgbClr val="66FF33"/>
                </a:solidFill>
              </a:rPr>
              <a:t>тилакоидтарында</a:t>
            </a:r>
            <a:endParaRPr lang="ru-RU" altLang="ru-RU" sz="2800" b="1">
              <a:solidFill>
                <a:srgbClr val="66FF33"/>
              </a:solidFill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 flipH="1">
            <a:off x="1258888" y="1412875"/>
            <a:ext cx="503237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2916238" y="1412875"/>
            <a:ext cx="863600" cy="574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1116013" y="3357563"/>
            <a:ext cx="36036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H="1">
            <a:off x="3708400" y="3284538"/>
            <a:ext cx="215900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4067175" y="4365625"/>
            <a:ext cx="1728788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4356100" y="5011738"/>
            <a:ext cx="28797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3" name="Line 8"/>
          <p:cNvSpPr>
            <a:spLocks noChangeShapeType="1"/>
          </p:cNvSpPr>
          <p:nvPr/>
        </p:nvSpPr>
        <p:spPr bwMode="auto">
          <a:xfrm flipH="1">
            <a:off x="1428750" y="1357313"/>
            <a:ext cx="503238" cy="720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4" name="Line 8"/>
          <p:cNvSpPr>
            <a:spLocks noChangeShapeType="1"/>
          </p:cNvSpPr>
          <p:nvPr/>
        </p:nvSpPr>
        <p:spPr bwMode="auto">
          <a:xfrm>
            <a:off x="2860675" y="1214438"/>
            <a:ext cx="1854200" cy="92868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5" name="Line 8"/>
          <p:cNvSpPr>
            <a:spLocks noChangeShapeType="1"/>
          </p:cNvSpPr>
          <p:nvPr/>
        </p:nvSpPr>
        <p:spPr bwMode="auto">
          <a:xfrm flipH="1">
            <a:off x="1528763" y="3286125"/>
            <a:ext cx="46037" cy="8572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6" name="Line 8"/>
          <p:cNvSpPr>
            <a:spLocks noChangeShapeType="1"/>
          </p:cNvSpPr>
          <p:nvPr/>
        </p:nvSpPr>
        <p:spPr bwMode="auto">
          <a:xfrm>
            <a:off x="4146550" y="4214813"/>
            <a:ext cx="1711325" cy="21431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17" name="Line 8"/>
          <p:cNvSpPr>
            <a:spLocks noChangeShapeType="1"/>
          </p:cNvSpPr>
          <p:nvPr/>
        </p:nvSpPr>
        <p:spPr bwMode="auto">
          <a:xfrm flipH="1">
            <a:off x="3786188" y="3286125"/>
            <a:ext cx="503237" cy="720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395288" y="1196975"/>
            <a:ext cx="820896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сұрақтары</a:t>
            </a:r>
            <a:endParaRPr lang="ru-RU" altLang="ru-RU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1.Электрондардың айналмалы ағындары.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2.Электрондардың айналмасыз ағындары.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3.Бірінші фотожүйенің құрылымы, жұмысы.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4.Екінші фотожүйенің құрылымы, жұмысы.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2"/>
          <p:cNvSpPr>
            <a:spLocks noGrp="1"/>
          </p:cNvSpPr>
          <p:nvPr>
            <p:ph idx="1"/>
          </p:nvPr>
        </p:nvSpPr>
        <p:spPr>
          <a:xfrm>
            <a:off x="755650" y="2708275"/>
            <a:ext cx="8229600" cy="677863"/>
          </a:xfrm>
        </p:spPr>
        <p:txBody>
          <a:bodyPr/>
          <a:lstStyle/>
          <a:p>
            <a:pPr marL="0" indent="0" algn="ctr" eaLnBrk="1" hangingPunct="1">
              <a:buFont typeface="Wingdings 2" panose="05020102010507070707" pitchFamily="18" charset="2"/>
              <a:buNone/>
            </a:pPr>
            <a:r>
              <a:rPr lang="kk-KZ" altLang="ru-RU" smtClean="0"/>
              <a:t>Назарларыңызға рахмет!</a:t>
            </a:r>
            <a:endParaRPr lang="ru-RU" alt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751</Words>
  <Application>Microsoft Office PowerPoint</Application>
  <PresentationFormat>Экран (4:3)</PresentationFormat>
  <Paragraphs>117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Franklin Gothic Book</vt:lpstr>
      <vt:lpstr>Arial</vt:lpstr>
      <vt:lpstr>Calibri</vt:lpstr>
      <vt:lpstr>Times New Roman</vt:lpstr>
      <vt:lpstr>Wingdings 2</vt:lpstr>
      <vt:lpstr>Verdana</vt:lpstr>
      <vt:lpstr>Wingdings</vt:lpstr>
      <vt:lpstr>Тема Office</vt:lpstr>
      <vt:lpstr>Презентация PowerPoint</vt:lpstr>
      <vt:lpstr>Презентация PowerPoint</vt:lpstr>
      <vt:lpstr>Фотосинтез туралы мәлімет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LaMark</dc:creator>
  <cp:lastModifiedBy>User</cp:lastModifiedBy>
  <cp:revision>8</cp:revision>
  <dcterms:created xsi:type="dcterms:W3CDTF">2015-12-17T14:58:55Z</dcterms:created>
  <dcterms:modified xsi:type="dcterms:W3CDTF">2022-11-07T13:58:28Z</dcterms:modified>
</cp:coreProperties>
</file>