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44"/>
  </p:notesMasterIdLst>
  <p:sldIdLst>
    <p:sldId id="386" r:id="rId2"/>
    <p:sldId id="387" r:id="rId3"/>
    <p:sldId id="310" r:id="rId4"/>
    <p:sldId id="332" r:id="rId5"/>
    <p:sldId id="333" r:id="rId6"/>
    <p:sldId id="335" r:id="rId7"/>
    <p:sldId id="352" r:id="rId8"/>
    <p:sldId id="353" r:id="rId9"/>
    <p:sldId id="354" r:id="rId10"/>
    <p:sldId id="366" r:id="rId11"/>
    <p:sldId id="351" r:id="rId12"/>
    <p:sldId id="367" r:id="rId13"/>
    <p:sldId id="368" r:id="rId14"/>
    <p:sldId id="337" r:id="rId15"/>
    <p:sldId id="356" r:id="rId16"/>
    <p:sldId id="338" r:id="rId17"/>
    <p:sldId id="357" r:id="rId18"/>
    <p:sldId id="339" r:id="rId19"/>
    <p:sldId id="358" r:id="rId20"/>
    <p:sldId id="341" r:id="rId21"/>
    <p:sldId id="359" r:id="rId22"/>
    <p:sldId id="342" r:id="rId23"/>
    <p:sldId id="360" r:id="rId24"/>
    <p:sldId id="343" r:id="rId25"/>
    <p:sldId id="361" r:id="rId26"/>
    <p:sldId id="345" r:id="rId27"/>
    <p:sldId id="369" r:id="rId28"/>
    <p:sldId id="379" r:id="rId29"/>
    <p:sldId id="378" r:id="rId30"/>
    <p:sldId id="380" r:id="rId31"/>
    <p:sldId id="370" r:id="rId32"/>
    <p:sldId id="362" r:id="rId33"/>
    <p:sldId id="346" r:id="rId34"/>
    <p:sldId id="347" r:id="rId35"/>
    <p:sldId id="364" r:id="rId36"/>
    <p:sldId id="348" r:id="rId37"/>
    <p:sldId id="365" r:id="rId38"/>
    <p:sldId id="350" r:id="rId39"/>
    <p:sldId id="371" r:id="rId40"/>
    <p:sldId id="381" r:id="rId41"/>
    <p:sldId id="390" r:id="rId42"/>
    <p:sldId id="389" r:id="rId43"/>
  </p:sldIdLst>
  <p:sldSz cx="9144000" cy="6858000" type="screen4x3"/>
  <p:notesSz cx="6815138" cy="99314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FFFF"/>
    <a:srgbClr val="FF5050"/>
    <a:srgbClr val="66FF33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3115" autoAdjust="0"/>
  </p:normalViewPr>
  <p:slideViewPr>
    <p:cSldViewPr>
      <p:cViewPr varScale="1">
        <p:scale>
          <a:sx n="98" d="100"/>
          <a:sy n="98" d="100"/>
        </p:scale>
        <p:origin x="175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25513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8050"/>
            <a:ext cx="5453062" cy="4468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5275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8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32925"/>
            <a:ext cx="295275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A2A5ED1E-EC4B-46DB-B0E5-EB7E6A99152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3D2F01-074C-4AC3-AB16-D1E24CDA94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7911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7DE97C-EB56-4AB1-A389-BDAACEE4589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5097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2F01C-3C4B-462C-9013-ABAA7E2DC1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433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D21C0-03C7-4DE9-9754-A9293F359B7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4310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A1961-BD2E-4168-BF28-8B267330B1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964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53CE50-7794-4938-9322-71B62121F62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7146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C2BC8-4D9D-44AE-9FBC-61D7FF1581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470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945C41-2FBA-46C9-89E8-208BA0A1C6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9898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E786D0-F8F8-4EF6-B397-50F390C52CE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7372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7C50A-AF34-40CD-AA4A-5A725C795E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3137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758FA6-C888-487B-990E-AB426CB4E8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9865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10A6C-7CAB-4984-85A7-7525E7B439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6644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8C3C1E-16A5-437B-A16F-951F5E5123E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8614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13A5974-1049-41C8-BCC5-D8E0E7987A2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136525"/>
            <a:ext cx="1849438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1006475" y="136525"/>
            <a:ext cx="6194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 eaLnBrk="1" hangingPunct="1"/>
            <a:r>
              <a:rPr lang="kk-KZ" altLang="ru-RU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5405438" y="1997075"/>
            <a:ext cx="2159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kk-KZ" altLang="ru-RU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altLang="ru-RU" sz="20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3" name="TextBox 8"/>
          <p:cNvSpPr txBox="1">
            <a:spLocks noChangeArrowheads="1"/>
          </p:cNvSpPr>
          <p:nvPr/>
        </p:nvSpPr>
        <p:spPr bwMode="auto">
          <a:xfrm>
            <a:off x="4270375" y="4297363"/>
            <a:ext cx="4189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kk-KZ" altLang="ru-RU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4" name="TextBox 9"/>
          <p:cNvSpPr txBox="1">
            <a:spLocks noChangeArrowheads="1"/>
          </p:cNvSpPr>
          <p:nvPr/>
        </p:nvSpPr>
        <p:spPr bwMode="auto">
          <a:xfrm>
            <a:off x="3379788" y="6184900"/>
            <a:ext cx="1782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5" name="TextBox 1"/>
          <p:cNvSpPr txBox="1">
            <a:spLocks noChangeArrowheads="1"/>
          </p:cNvSpPr>
          <p:nvPr/>
        </p:nvSpPr>
        <p:spPr bwMode="auto">
          <a:xfrm>
            <a:off x="2195513" y="3197225"/>
            <a:ext cx="3725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 физиологиясы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1"/>
          <p:cNvSpPr>
            <a:spLocks noChangeArrowheads="1"/>
          </p:cNvSpPr>
          <p:nvPr/>
        </p:nvSpPr>
        <p:spPr bwMode="auto">
          <a:xfrm>
            <a:off x="684213" y="549275"/>
            <a:ext cx="8135937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kk-KZ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Фотосинтездік фосфорлау</a:t>
            </a:r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</a:pPr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</a:pPr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</a:pPr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kk-KZ" altLang="ru-RU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Фотосинтездік фосфорлау</a:t>
            </a:r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 Фосфорланудың механизмі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endParaRPr lang="kk-KZ" altLang="ru-RU" b="1" smtClean="0">
              <a:latin typeface="Arial" panose="020B0604020202020204" pitchFamily="34" charset="0"/>
            </a:endParaRPr>
          </a:p>
          <a:p>
            <a:pPr eaLnBrk="1" hangingPunct="1"/>
            <a:r>
              <a:rPr lang="kk-KZ" altLang="ru-RU" b="1" i="1" smtClean="0">
                <a:solidFill>
                  <a:srgbClr val="66FF33"/>
                </a:solidFill>
                <a:latin typeface="Arial" panose="020B0604020202020204" pitchFamily="34" charset="0"/>
              </a:rPr>
              <a:t>Фотожүйе</a:t>
            </a:r>
            <a:r>
              <a:rPr lang="kk-KZ" altLang="ru-RU" b="1" i="1" smtClean="0">
                <a:latin typeface="Arial" panose="020B0604020202020204" pitchFamily="34" charset="0"/>
              </a:rPr>
              <a:t> </a:t>
            </a:r>
            <a:r>
              <a:rPr lang="kk-KZ" altLang="ru-RU" b="1" smtClean="0">
                <a:latin typeface="Arial" panose="020B0604020202020204" pitchFamily="34" charset="0"/>
              </a:rPr>
              <a:t>– фотосинтез аппаратының  маңызды құрылымды-функциональды бөлімі.</a:t>
            </a:r>
          </a:p>
          <a:p>
            <a:pPr eaLnBrk="1" hangingPunct="1"/>
            <a:endParaRPr lang="kk-KZ" altLang="ru-RU" b="1" smtClean="0">
              <a:latin typeface="Arial" panose="020B0604020202020204" pitchFamily="34" charset="0"/>
            </a:endParaRPr>
          </a:p>
          <a:p>
            <a:pPr eaLnBrk="1" hangingPunct="1"/>
            <a:r>
              <a:rPr lang="kk-KZ" altLang="ru-RU" b="1" smtClean="0">
                <a:latin typeface="Arial" panose="020B0604020202020204" pitchFamily="34" charset="0"/>
              </a:rPr>
              <a:t> Фотосинтез процеске </a:t>
            </a:r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2 фотожүйе</a:t>
            </a:r>
            <a:r>
              <a:rPr lang="kk-KZ" altLang="ru-RU" b="1" smtClean="0">
                <a:latin typeface="Arial" panose="020B0604020202020204" pitchFamily="34" charset="0"/>
              </a:rPr>
              <a:t> қатысады</a:t>
            </a:r>
          </a:p>
          <a:p>
            <a:pPr eaLnBrk="1" hangingPunct="1"/>
            <a:endParaRPr lang="kk-KZ" altLang="ru-RU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2411413" y="620713"/>
            <a:ext cx="3455987" cy="1079500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3200" b="1">
                <a:solidFill>
                  <a:srgbClr val="66FF33"/>
                </a:solidFill>
              </a:rPr>
              <a:t>Фотожүйе</a:t>
            </a:r>
            <a:endParaRPr lang="ru-RU" altLang="ru-RU" sz="3200" b="1">
              <a:solidFill>
                <a:srgbClr val="66FF33"/>
              </a:solidFill>
            </a:endParaRP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250825" y="2492375"/>
            <a:ext cx="2881313" cy="1081088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  <a:latin typeface="Times New Roman" panose="02020603050405020304" pitchFamily="18" charset="0"/>
              </a:rPr>
              <a:t>Сәуле жинайтын </a:t>
            </a:r>
          </a:p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  <a:latin typeface="Times New Roman" panose="02020603050405020304" pitchFamily="18" charset="0"/>
              </a:rPr>
              <a:t>комплекс</a:t>
            </a:r>
            <a:endParaRPr lang="ru-RU" altLang="ru-RU" sz="2800" b="1">
              <a:solidFill>
                <a:srgbClr val="66FF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3203575" y="4005263"/>
            <a:ext cx="2808288" cy="1800225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Фотохимиялық</a:t>
            </a:r>
          </a:p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 реакциялардың </a:t>
            </a:r>
          </a:p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орталығы</a:t>
            </a:r>
            <a:endParaRPr lang="ru-RU" altLang="ru-RU" sz="2400" b="1">
              <a:solidFill>
                <a:srgbClr val="66FF33"/>
              </a:solidFill>
            </a:endParaRPr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6227763" y="2349500"/>
            <a:ext cx="2916237" cy="1655763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Электрон</a:t>
            </a:r>
          </a:p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 тасмалдағыштар </a:t>
            </a:r>
          </a:p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жиынтығы</a:t>
            </a:r>
            <a:endParaRPr lang="ru-RU" altLang="ru-RU" sz="2400" b="1">
              <a:solidFill>
                <a:srgbClr val="66FF33"/>
              </a:solidFill>
            </a:endParaRPr>
          </a:p>
        </p:txBody>
      </p:sp>
      <p:sp>
        <p:nvSpPr>
          <p:cNvPr id="5127" name="Line 8"/>
          <p:cNvSpPr>
            <a:spLocks noChangeShapeType="1"/>
          </p:cNvSpPr>
          <p:nvPr/>
        </p:nvSpPr>
        <p:spPr bwMode="auto">
          <a:xfrm flipH="1">
            <a:off x="2484438" y="1700213"/>
            <a:ext cx="503237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8" name="Line 9"/>
          <p:cNvSpPr>
            <a:spLocks noChangeShapeType="1"/>
          </p:cNvSpPr>
          <p:nvPr/>
        </p:nvSpPr>
        <p:spPr bwMode="auto">
          <a:xfrm>
            <a:off x="4211638" y="1773238"/>
            <a:ext cx="73025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9" name="Line 10"/>
          <p:cNvSpPr>
            <a:spLocks noChangeShapeType="1"/>
          </p:cNvSpPr>
          <p:nvPr/>
        </p:nvSpPr>
        <p:spPr bwMode="auto">
          <a:xfrm>
            <a:off x="5364163" y="1700213"/>
            <a:ext cx="1152525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70786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0759" name="Group 23"/>
          <p:cNvGraphicFramePr>
            <a:graphicFrameLocks noGrp="1"/>
          </p:cNvGraphicFramePr>
          <p:nvPr>
            <p:ph type="tbl" idx="1"/>
          </p:nvPr>
        </p:nvGraphicFramePr>
        <p:xfrm>
          <a:off x="0" y="0"/>
          <a:ext cx="9144000" cy="7027863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4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ФЖ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Реакци</a:t>
                      </a:r>
                      <a:r>
                        <a:rPr kumimoji="0" lang="kk-KZ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алық орталығы</a:t>
                      </a:r>
                      <a:r>
                        <a:rPr kumimoji="0" lang="kk-KZ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–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kk-KZ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пигменттің 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димер</a:t>
                      </a:r>
                      <a:r>
                        <a:rPr kumimoji="0" lang="kk-KZ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і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Р700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(хлорофилл </a:t>
                      </a:r>
                      <a:r>
                        <a:rPr kumimoji="0" 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 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 </a:t>
                      </a:r>
                      <a:r>
                        <a:rPr kumimoji="0" lang="kk-KZ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сіңіретін максимумы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700 нм)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Хлорофилдер </a:t>
                      </a:r>
                      <a:r>
                        <a:rPr kumimoji="0" 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 675-695</a:t>
                      </a:r>
                      <a:r>
                        <a:rPr kumimoji="0" 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, </a:t>
                      </a:r>
                      <a:r>
                        <a:rPr kumimoji="0" lang="kk-KZ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антенналық компоненттер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хлорофилл </a:t>
                      </a: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</a:t>
                      </a:r>
                      <a:r>
                        <a:rPr kumimoji="0" lang="ru-RU" sz="32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695</a:t>
                      </a: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kk-KZ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–нің м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ономер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лік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форма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сы </a:t>
                      </a: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(А1) – </a:t>
                      </a:r>
                      <a:r>
                        <a:rPr kumimoji="0" lang="kk-KZ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бірінші электрон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акцептор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ы 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Екінші электрондық 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акцептор</a:t>
                      </a:r>
                      <a:r>
                        <a:rPr kumimoji="0" lang="kk-KZ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лар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- </a:t>
                      </a:r>
                      <a:r>
                        <a:rPr kumimoji="0" 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А2 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и </a:t>
                      </a:r>
                      <a:r>
                        <a:rPr kumimoji="0" 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Ав</a:t>
                      </a:r>
                      <a:r>
                        <a:rPr kumimoji="0" 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</a:t>
                      </a:r>
                      <a:r>
                        <a:rPr kumimoji="0" lang="kk-KZ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темір-күкірт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бел</a:t>
                      </a:r>
                      <a:r>
                        <a:rPr kumimoji="0" lang="kk-KZ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октар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- FeS).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0"/>
            <a:ext cx="8964612" cy="6858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2400" b="1" smtClean="0">
                <a:latin typeface="Arial" panose="020B0604020202020204" pitchFamily="34" charset="0"/>
              </a:rPr>
              <a:t>    </a:t>
            </a:r>
            <a:r>
              <a:rPr lang="kk-KZ" altLang="ru-RU" sz="4000" b="1" smtClean="0">
                <a:latin typeface="Arial" panose="020B0604020202020204" pitchFamily="34" charset="0"/>
              </a:rPr>
              <a:t>ФЖ1 сәуленің әсерінен суда еритін</a:t>
            </a:r>
            <a:r>
              <a:rPr lang="ru-RU" altLang="ru-RU" sz="4000" b="1" smtClean="0">
                <a:latin typeface="Arial" panose="020B0604020202020204" pitchFamily="34" charset="0"/>
              </a:rPr>
              <a:t>  </a:t>
            </a:r>
            <a:r>
              <a:rPr lang="ru-RU" altLang="ru-RU" sz="4000" b="1" smtClean="0">
                <a:solidFill>
                  <a:srgbClr val="FFFF66"/>
                </a:solidFill>
                <a:latin typeface="Arial" panose="020B0604020202020204" pitchFamily="34" charset="0"/>
              </a:rPr>
              <a:t>FeS ­белок</a:t>
            </a:r>
            <a:r>
              <a:rPr lang="ru-RU" altLang="ru-RU" sz="4000" b="1" smtClean="0">
                <a:latin typeface="Arial" panose="020B0604020202020204" pitchFamily="34" charset="0"/>
              </a:rPr>
              <a:t> </a:t>
            </a:r>
            <a:r>
              <a:rPr lang="ru-RU" altLang="ru-RU" sz="4000" b="1" smtClean="0">
                <a:solidFill>
                  <a:srgbClr val="66FF33"/>
                </a:solidFill>
                <a:latin typeface="Arial" panose="020B0604020202020204" pitchFamily="34" charset="0"/>
              </a:rPr>
              <a:t>ферредоксин</a:t>
            </a:r>
            <a:r>
              <a:rPr lang="kk-KZ" altLang="ru-RU" sz="4000" b="1" smtClean="0">
                <a:solidFill>
                  <a:srgbClr val="66FF33"/>
                </a:solidFill>
                <a:latin typeface="Arial" panose="020B0604020202020204" pitchFamily="34" charset="0"/>
              </a:rPr>
              <a:t>ді </a:t>
            </a:r>
            <a:r>
              <a:rPr lang="ru-RU" altLang="ru-RU" sz="4000" b="1" smtClean="0">
                <a:solidFill>
                  <a:srgbClr val="66FF33"/>
                </a:solidFill>
                <a:latin typeface="Arial" panose="020B0604020202020204" pitchFamily="34" charset="0"/>
              </a:rPr>
              <a:t>(Фд)</a:t>
            </a:r>
            <a:r>
              <a:rPr lang="kk-KZ" altLang="ru-RU" sz="4000" b="1" smtClean="0">
                <a:latin typeface="Arial" panose="020B0604020202020204" pitchFamily="34" charset="0"/>
              </a:rPr>
              <a:t> тотықсыздандырады және құрамында мыс бар,  суда еритін </a:t>
            </a:r>
            <a:r>
              <a:rPr lang="ru-RU" altLang="ru-RU" sz="4000" b="1" smtClean="0">
                <a:latin typeface="Arial" panose="020B0604020202020204" pitchFamily="34" charset="0"/>
              </a:rPr>
              <a:t> белок </a:t>
            </a:r>
            <a:r>
              <a:rPr lang="ru-RU" altLang="ru-RU" sz="4000" b="1" smtClean="0">
                <a:solidFill>
                  <a:srgbClr val="66FF33"/>
                </a:solidFill>
                <a:latin typeface="Arial" panose="020B0604020202020204" pitchFamily="34" charset="0"/>
              </a:rPr>
              <a:t>пластоцианин</a:t>
            </a:r>
            <a:r>
              <a:rPr lang="kk-KZ" altLang="ru-RU" sz="4000" b="1" smtClean="0">
                <a:solidFill>
                  <a:srgbClr val="66FF33"/>
                </a:solidFill>
                <a:latin typeface="Arial" panose="020B0604020202020204" pitchFamily="34" charset="0"/>
              </a:rPr>
              <a:t>ді</a:t>
            </a:r>
            <a:r>
              <a:rPr lang="ru-RU" altLang="ru-RU" sz="4000" b="1" smtClean="0">
                <a:solidFill>
                  <a:srgbClr val="66FF33"/>
                </a:solidFill>
                <a:latin typeface="Arial" panose="020B0604020202020204" pitchFamily="34" charset="0"/>
              </a:rPr>
              <a:t> (Пц) </a:t>
            </a:r>
            <a:r>
              <a:rPr lang="kk-KZ" altLang="ru-RU" sz="4000" b="1" smtClean="0">
                <a:latin typeface="Arial" panose="020B0604020202020204" pitchFamily="34" charset="0"/>
              </a:rPr>
              <a:t>тотықтырады</a:t>
            </a:r>
            <a:r>
              <a:rPr lang="ru-RU" altLang="ru-RU" sz="4000" b="1" smtClean="0">
                <a:latin typeface="Arial" panose="020B0604020202020204" pitchFamily="34" charset="0"/>
              </a:rPr>
              <a:t>.</a:t>
            </a:r>
          </a:p>
          <a:p>
            <a:pPr eaLnBrk="1" hangingPunct="1"/>
            <a:endParaRPr lang="ru-RU" altLang="ru-RU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600" b="1" u="sng" smtClean="0">
                <a:latin typeface="Arial" panose="020B0604020202020204" pitchFamily="34" charset="0"/>
              </a:rPr>
              <a:t>ФЖ 2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60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600" b="1" i="1" smtClean="0">
                <a:solidFill>
                  <a:srgbClr val="66FF33"/>
                </a:solidFill>
                <a:latin typeface="Times New Roman" panose="02020603050405020304" pitchFamily="18" charset="0"/>
              </a:rPr>
              <a:t>Реакци</a:t>
            </a:r>
            <a:r>
              <a:rPr lang="kk-KZ" altLang="ru-RU" sz="3600" b="1" i="1" smtClean="0">
                <a:solidFill>
                  <a:srgbClr val="66FF33"/>
                </a:solidFill>
                <a:latin typeface="Times New Roman" panose="02020603050405020304" pitchFamily="18" charset="0"/>
              </a:rPr>
              <a:t>алық орталығы</a:t>
            </a:r>
            <a:r>
              <a:rPr lang="ru-RU" altLang="ru-RU" sz="3600" b="1" i="1" smtClean="0">
                <a:latin typeface="Times New Roman" panose="02020603050405020304" pitchFamily="18" charset="0"/>
              </a:rPr>
              <a:t> - </a:t>
            </a:r>
            <a:r>
              <a:rPr lang="ru-RU" altLang="ru-RU" sz="3600" b="1" smtClean="0">
                <a:latin typeface="Times New Roman" panose="02020603050405020304" pitchFamily="18" charset="0"/>
              </a:rPr>
              <a:t>хлорофилл Р 680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600" b="1" smtClean="0">
                <a:latin typeface="Times New Roman" panose="02020603050405020304" pitchFamily="18" charset="0"/>
              </a:rPr>
              <a:t>Антен</a:t>
            </a:r>
            <a:r>
              <a:rPr lang="kk-KZ" altLang="ru-RU" sz="3600" b="1" smtClean="0">
                <a:latin typeface="Times New Roman" panose="02020603050405020304" pitchFamily="18" charset="0"/>
              </a:rPr>
              <a:t>алық пигменттер</a:t>
            </a:r>
            <a:r>
              <a:rPr lang="ru-RU" altLang="ru-RU" sz="3600" b="1" smtClean="0">
                <a:latin typeface="Times New Roman" panose="02020603050405020304" pitchFamily="18" charset="0"/>
              </a:rPr>
              <a:t> - хлорофилл</a:t>
            </a:r>
            <a:r>
              <a:rPr lang="kk-KZ" altLang="ru-RU" sz="3600" b="1" smtClean="0">
                <a:latin typeface="Times New Roman" panose="02020603050405020304" pitchFamily="18" charset="0"/>
              </a:rPr>
              <a:t>дер</a:t>
            </a:r>
            <a:r>
              <a:rPr lang="ru-RU" altLang="ru-RU" sz="3600" b="1" smtClean="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600" b="1" smtClean="0">
                <a:latin typeface="Times New Roman" panose="02020603050405020304" pitchFamily="18" charset="0"/>
              </a:rPr>
              <a:t>А 670-68З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kk-KZ" altLang="ru-RU" sz="3600" b="1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kk-KZ" altLang="ru-RU" sz="3600" b="1" smtClean="0">
                <a:latin typeface="Times New Roman" panose="02020603050405020304" pitchFamily="18" charset="0"/>
              </a:rPr>
              <a:t>     </a:t>
            </a:r>
            <a:r>
              <a:rPr lang="kk-KZ" altLang="ru-RU" sz="3600" b="1" smtClean="0">
                <a:solidFill>
                  <a:srgbClr val="66FF33"/>
                </a:solidFill>
                <a:latin typeface="Times New Roman" panose="02020603050405020304" pitchFamily="18" charset="0"/>
              </a:rPr>
              <a:t>Феофетин </a:t>
            </a:r>
            <a:r>
              <a:rPr lang="kk-KZ" altLang="ru-RU" sz="3600" b="1" i="1" smtClean="0">
                <a:solidFill>
                  <a:srgbClr val="66FF33"/>
                </a:solidFill>
                <a:latin typeface="Times New Roman" panose="02020603050405020304" pitchFamily="18" charset="0"/>
              </a:rPr>
              <a:t>а </a:t>
            </a:r>
            <a:r>
              <a:rPr lang="kk-KZ" altLang="ru-RU" sz="3600" b="1" smtClean="0">
                <a:solidFill>
                  <a:srgbClr val="66FF33"/>
                </a:solidFill>
                <a:latin typeface="Times New Roman" panose="02020603050405020304" pitchFamily="18" charset="0"/>
              </a:rPr>
              <a:t>(Фф</a:t>
            </a:r>
            <a:r>
              <a:rPr lang="kk-KZ" altLang="ru-RU" sz="3600" b="1" smtClean="0">
                <a:latin typeface="Times New Roman" panose="02020603050405020304" pitchFamily="18" charset="0"/>
              </a:rPr>
              <a:t>) – бірінші ретті электрон акцепторы, электрондарды бірінші </a:t>
            </a:r>
            <a:r>
              <a:rPr lang="kk-KZ" altLang="ru-RU" sz="3600" b="1" smtClean="0">
                <a:solidFill>
                  <a:srgbClr val="66FF33"/>
                </a:solidFill>
                <a:latin typeface="Times New Roman" panose="02020603050405020304" pitchFamily="18" charset="0"/>
              </a:rPr>
              <a:t>Пх-ға</a:t>
            </a:r>
            <a:r>
              <a:rPr lang="kk-KZ" altLang="ru-RU" sz="3600" b="1" smtClean="0">
                <a:latin typeface="Times New Roman" panose="02020603050405020304" pitchFamily="18" charset="0"/>
              </a:rPr>
              <a:t> береді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kk-KZ" altLang="ru-RU" sz="3600" b="1" smtClean="0">
                <a:latin typeface="Times New Roman" panose="02020603050405020304" pitchFamily="18" charset="0"/>
              </a:rPr>
              <a:t>    Ол  </a:t>
            </a:r>
            <a:r>
              <a:rPr lang="kk-KZ" altLang="ru-RU" sz="3600" b="1" smtClean="0">
                <a:solidFill>
                  <a:srgbClr val="66FF33"/>
                </a:solidFill>
                <a:latin typeface="Times New Roman" panose="02020603050405020304" pitchFamily="18" charset="0"/>
              </a:rPr>
              <a:t>FeS </a:t>
            </a:r>
            <a:r>
              <a:rPr lang="kk-KZ" altLang="ru-RU" sz="3600" b="1" i="1" smtClean="0">
                <a:solidFill>
                  <a:srgbClr val="66FF33"/>
                </a:solidFill>
                <a:latin typeface="Times New Roman" panose="02020603050405020304" pitchFamily="18" charset="0"/>
              </a:rPr>
              <a:t>(QA)-</a:t>
            </a:r>
            <a:r>
              <a:rPr lang="kk-KZ" altLang="ru-RU" sz="3600" b="1" smtClean="0">
                <a:latin typeface="Times New Roman" panose="02020603050405020304" pitchFamily="18" charset="0"/>
              </a:rPr>
              <a:t>мен байланысқан, содан соң екінші пластохинонға тасмалдайды </a:t>
            </a:r>
            <a:r>
              <a:rPr lang="kk-KZ" altLang="ru-RU" sz="3600" b="1" i="1" smtClean="0">
                <a:solidFill>
                  <a:srgbClr val="66FF33"/>
                </a:solidFill>
                <a:latin typeface="Times New Roman" panose="02020603050405020304" pitchFamily="18" charset="0"/>
              </a:rPr>
              <a:t>(QB).</a:t>
            </a:r>
            <a:r>
              <a:rPr lang="ru-RU" altLang="ru-RU" sz="3600" b="1" smtClean="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600" b="1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2800" b="1" smtClean="0">
                <a:latin typeface="Times New Roman" panose="02020603050405020304" pitchFamily="18" charset="0"/>
              </a:rPr>
              <a:t>   Суды тотықтыратын б</a:t>
            </a:r>
            <a:r>
              <a:rPr lang="ru-RU" altLang="ru-RU" sz="2800" b="1" smtClean="0">
                <a:latin typeface="Times New Roman" panose="02020603050405020304" pitchFamily="18" charset="0"/>
              </a:rPr>
              <a:t>ел</a:t>
            </a:r>
            <a:r>
              <a:rPr lang="kk-KZ" altLang="ru-RU" sz="2800" b="1" smtClean="0">
                <a:latin typeface="Times New Roman" panose="02020603050405020304" pitchFamily="18" charset="0"/>
              </a:rPr>
              <a:t>ок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комплекс</a:t>
            </a:r>
            <a:r>
              <a:rPr lang="kk-KZ" altLang="ru-RU" sz="2800" b="1" smtClean="0">
                <a:latin typeface="Times New Roman" panose="02020603050405020304" pitchFamily="18" charset="0"/>
              </a:rPr>
              <a:t>і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</a:t>
            </a:r>
            <a:r>
              <a:rPr lang="ru-RU" altLang="ru-RU" sz="2800" b="1" smtClean="0">
                <a:solidFill>
                  <a:srgbClr val="FFFF66"/>
                </a:solidFill>
                <a:latin typeface="Times New Roman" panose="02020603050405020304" pitchFamily="18" charset="0"/>
              </a:rPr>
              <a:t>S</a:t>
            </a:r>
            <a:r>
              <a:rPr lang="ru-RU" altLang="ru-RU" sz="2800" b="1" smtClean="0">
                <a:latin typeface="Times New Roman" panose="02020603050405020304" pitchFamily="18" charset="0"/>
              </a:rPr>
              <a:t>,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800" b="1" smtClean="0">
                <a:latin typeface="Times New Roman" panose="02020603050405020304" pitchFamily="18" charset="0"/>
              </a:rPr>
              <a:t>   </a:t>
            </a:r>
            <a:r>
              <a:rPr lang="ru-RU" altLang="ru-RU" sz="2800" b="1" smtClean="0">
                <a:solidFill>
                  <a:srgbClr val="FFFF66"/>
                </a:solidFill>
                <a:latin typeface="Times New Roman" panose="02020603050405020304" pitchFamily="18" charset="0"/>
              </a:rPr>
              <a:t>S</a:t>
            </a:r>
            <a:r>
              <a:rPr lang="kk-KZ" altLang="ru-RU" sz="2800" b="1" smtClean="0">
                <a:latin typeface="Times New Roman" panose="02020603050405020304" pitchFamily="18" charset="0"/>
              </a:rPr>
              <a:t> пен байланысқан және </a:t>
            </a:r>
            <a:r>
              <a:rPr lang="ru-RU" altLang="ru-RU" sz="2800" b="1" smtClean="0">
                <a:latin typeface="Times New Roman" panose="02020603050405020304" pitchFamily="18" charset="0"/>
              </a:rPr>
              <a:t>П680</a:t>
            </a:r>
            <a:r>
              <a:rPr lang="kk-KZ" altLang="ru-RU" sz="2800" b="1" smtClean="0">
                <a:latin typeface="Times New Roman" panose="02020603050405020304" pitchFamily="18" charset="0"/>
              </a:rPr>
              <a:t>-ге  электрон доноры болып келетін  электрон тасмалдағыш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</a:t>
            </a:r>
            <a:r>
              <a:rPr lang="ru-RU" altLang="ru-RU" sz="2800" b="1" smtClean="0">
                <a:solidFill>
                  <a:srgbClr val="FFFF66"/>
                </a:solidFill>
                <a:latin typeface="Times New Roman" panose="02020603050405020304" pitchFamily="18" charset="0"/>
              </a:rPr>
              <a:t>Z.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2800" b="1" smtClean="0">
                <a:latin typeface="Times New Roman" panose="02020603050405020304" pitchFamily="18" charset="0"/>
              </a:rPr>
              <a:t>   Бұл комплекстің жұмысына </a:t>
            </a:r>
            <a:r>
              <a:rPr lang="en-US" altLang="ru-RU" sz="2800" b="1" smtClean="0">
                <a:solidFill>
                  <a:srgbClr val="FFFF66"/>
                </a:solidFill>
                <a:latin typeface="Times New Roman" panose="02020603050405020304" pitchFamily="18" charset="0"/>
              </a:rPr>
              <a:t>Mn</a:t>
            </a:r>
            <a:r>
              <a:rPr lang="ru-RU" altLang="ru-RU" sz="2800" b="1" smtClean="0">
                <a:solidFill>
                  <a:srgbClr val="FFFF66"/>
                </a:solidFill>
                <a:latin typeface="Times New Roman" panose="02020603050405020304" pitchFamily="18" charset="0"/>
              </a:rPr>
              <a:t>, </a:t>
            </a:r>
            <a:r>
              <a:rPr lang="en-US" altLang="ru-RU" sz="2800" b="1" smtClean="0">
                <a:solidFill>
                  <a:srgbClr val="FFFF66"/>
                </a:solidFill>
                <a:latin typeface="Times New Roman" panose="02020603050405020304" pitchFamily="18" charset="0"/>
              </a:rPr>
              <a:t>Cl</a:t>
            </a:r>
            <a:r>
              <a:rPr lang="ru-RU" altLang="ru-RU" sz="2800" b="1" smtClean="0">
                <a:solidFill>
                  <a:srgbClr val="FFFF66"/>
                </a:solidFill>
                <a:latin typeface="Times New Roman" panose="02020603050405020304" pitchFamily="18" charset="0"/>
              </a:rPr>
              <a:t>, </a:t>
            </a:r>
            <a:r>
              <a:rPr lang="en-US" altLang="ru-RU" sz="2800" b="1" smtClean="0">
                <a:solidFill>
                  <a:srgbClr val="FFFF66"/>
                </a:solidFill>
                <a:latin typeface="Times New Roman" panose="02020603050405020304" pitchFamily="18" charset="0"/>
              </a:rPr>
              <a:t>Ca</a:t>
            </a:r>
            <a:r>
              <a:rPr lang="kk-KZ" altLang="ru-RU" sz="2800" b="1" smtClean="0">
                <a:latin typeface="Times New Roman" panose="02020603050405020304" pitchFamily="18" charset="0"/>
              </a:rPr>
              <a:t> қатысады</a:t>
            </a:r>
            <a:r>
              <a:rPr lang="ru-RU" altLang="ru-RU" sz="2800" b="1" smtClean="0">
                <a:latin typeface="Times New Roman" panose="02020603050405020304" pitchFamily="18" charset="0"/>
              </a:rPr>
              <a:t>.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z="2800" b="1" smtClean="0">
              <a:latin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800" b="1" i="1" smtClean="0">
                <a:latin typeface="Arial" panose="020B0604020202020204" pitchFamily="34" charset="0"/>
              </a:rPr>
              <a:t>  Ф</a:t>
            </a:r>
            <a:r>
              <a:rPr lang="kk-KZ" altLang="ru-RU" sz="2800" b="1" i="1" smtClean="0">
                <a:latin typeface="Arial" panose="020B0604020202020204" pitchFamily="34" charset="0"/>
              </a:rPr>
              <a:t>Ж2 -</a:t>
            </a:r>
            <a:r>
              <a:rPr lang="ru-RU" altLang="ru-RU" sz="2800" b="1" i="1" smtClean="0">
                <a:latin typeface="Arial" panose="020B0604020202020204" pitchFamily="34" charset="0"/>
              </a:rPr>
              <a:t>  </a:t>
            </a:r>
            <a:r>
              <a:rPr lang="ru-RU" altLang="ru-RU" sz="2800" b="1" smtClean="0">
                <a:latin typeface="Arial" panose="020B0604020202020204" pitchFamily="34" charset="0"/>
              </a:rPr>
              <a:t> </a:t>
            </a: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Пластохинон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ді</a:t>
            </a:r>
            <a:r>
              <a:rPr lang="kk-KZ" altLang="ru-RU" sz="2800" b="1" smtClean="0">
                <a:latin typeface="Arial" panose="020B0604020202020204" pitchFamily="34" charset="0"/>
              </a:rPr>
              <a:t> тотықсыздандырады </a:t>
            </a:r>
            <a:r>
              <a:rPr lang="ru-RU" altLang="ru-RU" sz="2800" b="1" i="1" smtClean="0">
                <a:solidFill>
                  <a:srgbClr val="66FF33"/>
                </a:solidFill>
                <a:latin typeface="Arial" panose="020B0604020202020204" pitchFamily="34" charset="0"/>
              </a:rPr>
              <a:t>(PQ)</a:t>
            </a:r>
            <a:r>
              <a:rPr lang="ru-RU" altLang="ru-RU" sz="2800" b="1" i="1" smtClean="0">
                <a:latin typeface="Arial" panose="020B0604020202020204" pitchFamily="34" charset="0"/>
              </a:rPr>
              <a:t> </a:t>
            </a:r>
            <a:r>
              <a:rPr lang="kk-KZ" altLang="ru-RU" sz="2800" b="1" smtClean="0">
                <a:latin typeface="Arial" panose="020B0604020202020204" pitchFamily="34" charset="0"/>
              </a:rPr>
              <a:t>және суды тотықтырады.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2800" b="1" smtClean="0">
                <a:latin typeface="Arial" panose="020B0604020202020204" pitchFamily="34" charset="0"/>
              </a:rPr>
              <a:t>   Онда оттегі 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0</a:t>
            </a:r>
            <a:r>
              <a:rPr lang="kk-KZ" altLang="ru-RU" sz="2800" b="1" baseline="-25000" smtClean="0">
                <a:solidFill>
                  <a:srgbClr val="66FF33"/>
                </a:solidFill>
                <a:latin typeface="Arial" panose="020B0604020202020204" pitchFamily="34" charset="0"/>
              </a:rPr>
              <a:t>2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 </a:t>
            </a:r>
            <a:r>
              <a:rPr lang="kk-KZ" altLang="ru-RU" sz="2800" b="1" smtClean="0">
                <a:latin typeface="Arial" panose="020B0604020202020204" pitchFamily="34" charset="0"/>
              </a:rPr>
              <a:t>мен 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протондар</a:t>
            </a:r>
            <a:r>
              <a:rPr lang="kk-KZ" altLang="ru-RU" sz="2800" b="1" smtClean="0">
                <a:latin typeface="Arial" panose="020B0604020202020204" pitchFamily="34" charset="0"/>
              </a:rPr>
              <a:t> бөлінеді.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kk-KZ" altLang="ru-RU" sz="2800" b="1" smtClean="0">
              <a:latin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   </a:t>
            </a:r>
            <a:r>
              <a:rPr lang="kk-KZ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ФЖ2 су ыдырайтын реакцияларға және  оттегі  бөлінетін реакцияларға жауапты</a:t>
            </a:r>
            <a:endParaRPr lang="ru-RU" altLang="ru-RU" sz="2800" b="1" smtClean="0">
              <a:solidFill>
                <a:srgbClr val="FFFF66"/>
              </a:solidFill>
              <a:latin typeface="Arial" panose="020B0604020202020204" pitchFamily="34" charset="0"/>
            </a:endParaRPr>
          </a:p>
          <a:p>
            <a:pPr eaLnBrk="1" hangingPunct="1"/>
            <a:endParaRPr lang="ru-RU" altLang="ru-RU" sz="2800" smtClean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0"/>
            <a:ext cx="8964612" cy="6858000"/>
          </a:xfrm>
        </p:spPr>
        <p:txBody>
          <a:bodyPr/>
          <a:lstStyle/>
          <a:p>
            <a:pPr eaLnBrk="1" hangingPunct="1"/>
            <a:r>
              <a:rPr lang="kk-KZ" altLang="ru-RU" smtClean="0">
                <a:solidFill>
                  <a:srgbClr val="66FF33"/>
                </a:solidFill>
              </a:rPr>
              <a:t>ФЖ1</a:t>
            </a:r>
            <a:r>
              <a:rPr lang="kk-KZ" altLang="ru-RU" smtClean="0"/>
              <a:t> – </a:t>
            </a:r>
            <a:r>
              <a:rPr lang="kk-KZ" altLang="ru-RU" smtClean="0">
                <a:solidFill>
                  <a:srgbClr val="FFFF66"/>
                </a:solidFill>
              </a:rPr>
              <a:t>НАДРН</a:t>
            </a:r>
          </a:p>
          <a:p>
            <a:pPr eaLnBrk="1" hangingPunct="1"/>
            <a:endParaRPr lang="kk-KZ" altLang="ru-RU" smtClean="0"/>
          </a:p>
          <a:p>
            <a:pPr eaLnBrk="1" hangingPunct="1"/>
            <a:r>
              <a:rPr lang="kk-KZ" altLang="ru-RU" smtClean="0">
                <a:solidFill>
                  <a:srgbClr val="66FF33"/>
                </a:solidFill>
              </a:rPr>
              <a:t>ФЖ2</a:t>
            </a:r>
            <a:r>
              <a:rPr lang="kk-KZ" altLang="ru-RU" smtClean="0"/>
              <a:t> – </a:t>
            </a:r>
            <a:r>
              <a:rPr lang="kk-KZ" altLang="ru-RU" smtClean="0">
                <a:solidFill>
                  <a:srgbClr val="FFFF66"/>
                </a:solidFill>
              </a:rPr>
              <a:t>О</a:t>
            </a:r>
            <a:r>
              <a:rPr lang="kk-KZ" altLang="ru-RU" baseline="-25000" smtClean="0">
                <a:solidFill>
                  <a:srgbClr val="FFFF66"/>
                </a:solidFill>
              </a:rPr>
              <a:t>2</a:t>
            </a:r>
            <a:endParaRPr lang="ru-RU" altLang="ru-RU" baseline="-25000" smtClean="0">
              <a:solidFill>
                <a:srgbClr val="FFFF66"/>
              </a:solidFill>
            </a:endParaRPr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0" y="2349500"/>
            <a:ext cx="8893175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/>
            <a:r>
              <a:rPr lang="kk-KZ" altLang="ru-RU" sz="4000" b="1">
                <a:latin typeface="Arial" panose="020B0604020202020204" pitchFamily="34" charset="0"/>
              </a:rPr>
              <a:t>Электрон тасмалдағыш тізбек екі фотожүйені байланыстырады </a:t>
            </a:r>
            <a:r>
              <a:rPr lang="ru-RU" altLang="ru-RU" sz="4000" b="1">
                <a:latin typeface="Arial" panose="020B0604020202020204" pitchFamily="34" charset="0"/>
              </a:rPr>
              <a:t>- </a:t>
            </a:r>
            <a:r>
              <a:rPr lang="ru-RU" altLang="ru-RU" sz="4000" b="1">
                <a:solidFill>
                  <a:srgbClr val="66FF33"/>
                </a:solidFill>
                <a:latin typeface="Arial" panose="020B0604020202020204" pitchFamily="34" charset="0"/>
              </a:rPr>
              <a:t>бел</a:t>
            </a:r>
            <a:r>
              <a:rPr lang="kk-KZ" altLang="ru-RU" sz="4000" b="1">
                <a:solidFill>
                  <a:srgbClr val="66FF33"/>
                </a:solidFill>
                <a:latin typeface="Arial" panose="020B0604020202020204" pitchFamily="34" charset="0"/>
              </a:rPr>
              <a:t>о</a:t>
            </a:r>
            <a:r>
              <a:rPr lang="ru-RU" altLang="ru-RU" sz="4000" b="1">
                <a:solidFill>
                  <a:srgbClr val="66FF33"/>
                </a:solidFill>
                <a:latin typeface="Arial" panose="020B0604020202020204" pitchFamily="34" charset="0"/>
              </a:rPr>
              <a:t>к цитохром</a:t>
            </a:r>
            <a:r>
              <a:rPr lang="kk-KZ" altLang="ru-RU" sz="4000" b="1">
                <a:solidFill>
                  <a:srgbClr val="66FF33"/>
                </a:solidFill>
                <a:latin typeface="Arial" panose="020B0604020202020204" pitchFamily="34" charset="0"/>
              </a:rPr>
              <a:t>дық - пластохинондық </a:t>
            </a:r>
            <a:r>
              <a:rPr lang="ru-RU" altLang="ru-RU" sz="4000" b="1">
                <a:solidFill>
                  <a:srgbClr val="66FF33"/>
                </a:solidFill>
                <a:latin typeface="Arial" panose="020B0604020202020204" pitchFamily="34" charset="0"/>
              </a:rPr>
              <a:t>комплекс  (фонд), </a:t>
            </a:r>
            <a:r>
              <a:rPr lang="ru-RU" altLang="ru-RU" sz="4000" b="1" i="1">
                <a:solidFill>
                  <a:srgbClr val="66FF33"/>
                </a:solidFill>
                <a:latin typeface="Arial" panose="020B0604020202020204" pitchFamily="34" charset="0"/>
              </a:rPr>
              <a:t>б </a:t>
            </a:r>
            <a:r>
              <a:rPr lang="ru-RU" altLang="ru-RU" sz="4000" b="1">
                <a:solidFill>
                  <a:srgbClr val="66FF33"/>
                </a:solidFill>
                <a:latin typeface="Arial" panose="020B0604020202020204" pitchFamily="34" charset="0"/>
              </a:rPr>
              <a:t>– </a:t>
            </a:r>
            <a:r>
              <a:rPr lang="ru-RU" altLang="ru-RU" sz="4000" b="1" i="1">
                <a:solidFill>
                  <a:srgbClr val="66FF33"/>
                </a:solidFill>
                <a:latin typeface="Arial" panose="020B0604020202020204" pitchFamily="34" charset="0"/>
              </a:rPr>
              <a:t>f</a:t>
            </a:r>
            <a:r>
              <a:rPr lang="ru-RU" altLang="ru-RU" sz="4000" b="1">
                <a:solidFill>
                  <a:srgbClr val="66FF33"/>
                </a:solidFill>
                <a:latin typeface="Arial" panose="020B0604020202020204" pitchFamily="34" charset="0"/>
              </a:rPr>
              <a:t> комплекс</a:t>
            </a:r>
            <a:r>
              <a:rPr lang="ru-RU" altLang="ru-RU" sz="4000" b="1" i="1">
                <a:latin typeface="Arial" panose="020B0604020202020204" pitchFamily="34" charset="0"/>
              </a:rPr>
              <a:t> </a:t>
            </a:r>
            <a:r>
              <a:rPr lang="kk-KZ" altLang="ru-RU" sz="4000" b="1" i="1">
                <a:latin typeface="Arial" panose="020B0604020202020204" pitchFamily="34" charset="0"/>
              </a:rPr>
              <a:t>және</a:t>
            </a:r>
            <a:r>
              <a:rPr lang="ru-RU" altLang="ru-RU" sz="4000" b="1">
                <a:latin typeface="Arial" panose="020B0604020202020204" pitchFamily="34" charset="0"/>
              </a:rPr>
              <a:t> </a:t>
            </a:r>
            <a:r>
              <a:rPr lang="ru-RU" altLang="ru-RU" sz="4000" b="1">
                <a:solidFill>
                  <a:srgbClr val="66FF33"/>
                </a:solidFill>
                <a:latin typeface="Arial" panose="020B0604020202020204" pitchFamily="34" charset="0"/>
              </a:rPr>
              <a:t>пластоцианин.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indent="0" eaLnBrk="1" hangingPunct="1"/>
            <a:r>
              <a:rPr lang="kk-KZ" altLang="ru-RU" b="1" smtClean="0">
                <a:solidFill>
                  <a:srgbClr val="66FF33"/>
                </a:solidFill>
              </a:rPr>
              <a:t>ФЖ 2-нің</a:t>
            </a:r>
            <a:r>
              <a:rPr lang="kk-KZ" altLang="ru-RU" b="1" smtClean="0"/>
              <a:t> сәуле жинайтын комплексі және </a:t>
            </a:r>
            <a:r>
              <a:rPr lang="ru-RU" altLang="ru-RU" b="1" smtClean="0"/>
              <a:t> пигмент-бел</a:t>
            </a:r>
            <a:r>
              <a:rPr lang="kk-KZ" altLang="ru-RU" b="1" smtClean="0"/>
              <a:t>о</a:t>
            </a:r>
            <a:r>
              <a:rPr lang="ru-RU" altLang="ru-RU" b="1" smtClean="0"/>
              <a:t>к</a:t>
            </a:r>
            <a:r>
              <a:rPr lang="kk-KZ" altLang="ru-RU" b="1" smtClean="0"/>
              <a:t>тық</a:t>
            </a:r>
            <a:r>
              <a:rPr lang="ru-RU" altLang="ru-RU" b="1" smtClean="0"/>
              <a:t> комплекс</a:t>
            </a:r>
            <a:r>
              <a:rPr lang="kk-KZ" altLang="ru-RU" b="1" smtClean="0"/>
              <a:t>і тилакоидтардың жақын тұрған мембраналарында  - </a:t>
            </a:r>
            <a:r>
              <a:rPr lang="kk-KZ" altLang="ru-RU" b="1" smtClean="0">
                <a:solidFill>
                  <a:srgbClr val="66FF33"/>
                </a:solidFill>
              </a:rPr>
              <a:t>грана тилакоидтарда</a:t>
            </a:r>
            <a:r>
              <a:rPr lang="kk-KZ" altLang="ru-RU" b="1" smtClean="0"/>
              <a:t> - орналасады.</a:t>
            </a:r>
          </a:p>
          <a:p>
            <a:pPr indent="0" eaLnBrk="1" hangingPunct="1"/>
            <a:endParaRPr lang="ru-RU" altLang="ru-RU" b="1" smtClean="0"/>
          </a:p>
          <a:p>
            <a:pPr indent="0" eaLnBrk="1" hangingPunct="1"/>
            <a:r>
              <a:rPr lang="kk-KZ" altLang="ru-RU" b="1" smtClean="0">
                <a:solidFill>
                  <a:srgbClr val="66FF33"/>
                </a:solidFill>
              </a:rPr>
              <a:t>ФЖ 1-нің</a:t>
            </a:r>
            <a:r>
              <a:rPr lang="kk-KZ" altLang="ru-RU" b="1" smtClean="0"/>
              <a:t> сәуле жинайтын комплексі, </a:t>
            </a:r>
            <a:r>
              <a:rPr lang="kk-KZ" altLang="ru-RU" b="1" smtClean="0">
                <a:solidFill>
                  <a:srgbClr val="66FF33"/>
                </a:solidFill>
              </a:rPr>
              <a:t> АТРазалық комплексі (CF 1 + CF о)</a:t>
            </a:r>
            <a:r>
              <a:rPr lang="kk-KZ" altLang="ru-RU" b="1" smtClean="0"/>
              <a:t>  - бір біріне тимей тұрған хлоропластардың мембраналарында орналасқан – </a:t>
            </a:r>
            <a:r>
              <a:rPr lang="kk-KZ" altLang="ru-RU" b="1" smtClean="0">
                <a:solidFill>
                  <a:srgbClr val="66FF33"/>
                </a:solidFill>
              </a:rPr>
              <a:t>строманың тилакоидтарында</a:t>
            </a:r>
            <a:r>
              <a:rPr lang="kk-KZ" altLang="ru-RU" b="1" smtClean="0"/>
              <a:t>.</a:t>
            </a:r>
            <a:r>
              <a:rPr lang="kk-KZ" altLang="ru-RU" smtClean="0"/>
              <a:t> </a:t>
            </a: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5988" y="2511425"/>
            <a:ext cx="4772025" cy="2703513"/>
          </a:xfrm>
        </p:spPr>
      </p:pic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0" y="2205038"/>
            <a:ext cx="3276600" cy="10080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400" b="1"/>
              <a:t>Сәуле </a:t>
            </a:r>
          </a:p>
          <a:p>
            <a:pPr algn="ctr" eaLnBrk="1" hangingPunct="1"/>
            <a:r>
              <a:rPr lang="kk-KZ" altLang="ru-RU" sz="2400" b="1"/>
              <a:t>жинайтын кешен</a:t>
            </a:r>
            <a:endParaRPr lang="ru-RU" altLang="ru-RU" sz="2400" b="1"/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3563938" y="2133600"/>
            <a:ext cx="3168650" cy="10080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</a:rPr>
              <a:t>Пигмент-бел</a:t>
            </a:r>
            <a:r>
              <a:rPr lang="kk-KZ" altLang="ru-RU" sz="2800" b="1">
                <a:latin typeface="Times New Roman" panose="02020603050405020304" pitchFamily="18" charset="0"/>
              </a:rPr>
              <a:t>о</a:t>
            </a:r>
            <a:r>
              <a:rPr lang="ru-RU" altLang="ru-RU" sz="2800" b="1">
                <a:latin typeface="Times New Roman" panose="02020603050405020304" pitchFamily="18" charset="0"/>
              </a:rPr>
              <a:t>к</a:t>
            </a:r>
            <a:r>
              <a:rPr lang="kk-KZ" altLang="ru-RU" sz="2800" b="1">
                <a:latin typeface="Times New Roman" panose="02020603050405020304" pitchFamily="18" charset="0"/>
              </a:rPr>
              <a:t>тық</a:t>
            </a:r>
            <a:r>
              <a:rPr lang="ru-RU" altLang="ru-RU" sz="2800" b="1">
                <a:latin typeface="Times New Roman" panose="02020603050405020304" pitchFamily="18" charset="0"/>
              </a:rPr>
              <a:t> </a:t>
            </a:r>
          </a:p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</a:rPr>
              <a:t>кешен</a:t>
            </a:r>
            <a:endParaRPr lang="ru-RU" altLang="ru-RU" sz="2800" b="1"/>
          </a:p>
        </p:txBody>
      </p:sp>
      <p:sp>
        <p:nvSpPr>
          <p:cNvPr id="13317" name="Oval 6"/>
          <p:cNvSpPr>
            <a:spLocks noChangeArrowheads="1"/>
          </p:cNvSpPr>
          <p:nvPr/>
        </p:nvSpPr>
        <p:spPr bwMode="auto">
          <a:xfrm>
            <a:off x="1042988" y="476250"/>
            <a:ext cx="2232025" cy="865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  <a:latin typeface="Times New Roman" panose="02020603050405020304" pitchFamily="18" charset="0"/>
              </a:rPr>
              <a:t>ФЖ 2</a:t>
            </a:r>
            <a:endParaRPr lang="ru-RU" altLang="ru-RU" sz="2800" b="1">
              <a:solidFill>
                <a:srgbClr val="66FF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0" y="4149725"/>
            <a:ext cx="4465638" cy="10080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</a:rPr>
              <a:t>Грана </a:t>
            </a:r>
          </a:p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</a:rPr>
              <a:t>тилакоидтарында</a:t>
            </a:r>
            <a:endParaRPr lang="ru-RU" altLang="ru-RU" sz="2800" b="1">
              <a:solidFill>
                <a:srgbClr val="66FF33"/>
              </a:solidFill>
            </a:endParaRPr>
          </a:p>
        </p:txBody>
      </p:sp>
      <p:sp>
        <p:nvSpPr>
          <p:cNvPr id="13319" name="Line 8"/>
          <p:cNvSpPr>
            <a:spLocks noChangeShapeType="1"/>
          </p:cNvSpPr>
          <p:nvPr/>
        </p:nvSpPr>
        <p:spPr bwMode="auto">
          <a:xfrm flipH="1">
            <a:off x="1258888" y="1412875"/>
            <a:ext cx="503237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0" name="Line 9"/>
          <p:cNvSpPr>
            <a:spLocks noChangeShapeType="1"/>
          </p:cNvSpPr>
          <p:nvPr/>
        </p:nvSpPr>
        <p:spPr bwMode="auto">
          <a:xfrm>
            <a:off x="2916238" y="1412875"/>
            <a:ext cx="86360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1" name="Line 10"/>
          <p:cNvSpPr>
            <a:spLocks noChangeShapeType="1"/>
          </p:cNvSpPr>
          <p:nvPr/>
        </p:nvSpPr>
        <p:spPr bwMode="auto">
          <a:xfrm>
            <a:off x="1116013" y="3357563"/>
            <a:ext cx="3603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2" name="Line 11"/>
          <p:cNvSpPr>
            <a:spLocks noChangeShapeType="1"/>
          </p:cNvSpPr>
          <p:nvPr/>
        </p:nvSpPr>
        <p:spPr bwMode="auto">
          <a:xfrm flipH="1">
            <a:off x="3708400" y="3284538"/>
            <a:ext cx="2159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3" name="Line 12"/>
          <p:cNvSpPr>
            <a:spLocks noChangeShapeType="1"/>
          </p:cNvSpPr>
          <p:nvPr/>
        </p:nvSpPr>
        <p:spPr bwMode="auto">
          <a:xfrm flipV="1">
            <a:off x="4572000" y="4652963"/>
            <a:ext cx="1871663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 flipV="1">
            <a:off x="4500563" y="4365625"/>
            <a:ext cx="1871662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5988" y="2511425"/>
            <a:ext cx="4772025" cy="2703513"/>
          </a:xfrm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2205038"/>
            <a:ext cx="3276600" cy="10080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400" b="1"/>
              <a:t>Сәуле </a:t>
            </a:r>
          </a:p>
          <a:p>
            <a:pPr algn="ctr" eaLnBrk="1" hangingPunct="1"/>
            <a:r>
              <a:rPr lang="kk-KZ" altLang="ru-RU" sz="2400" b="1"/>
              <a:t>жинайтын кешен</a:t>
            </a:r>
            <a:endParaRPr lang="ru-RU" altLang="ru-RU" sz="2400" b="1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563938" y="2133600"/>
            <a:ext cx="4537075" cy="10080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АТРазалық комплексі </a:t>
            </a:r>
          </a:p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(CF 1 + CF о)</a:t>
            </a:r>
            <a:endParaRPr lang="ru-RU" altLang="ru-RU" sz="2400" b="1">
              <a:solidFill>
                <a:srgbClr val="66FF33"/>
              </a:solidFill>
            </a:endParaRPr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1042988" y="476250"/>
            <a:ext cx="2232025" cy="865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  <a:latin typeface="Times New Roman" panose="02020603050405020304" pitchFamily="18" charset="0"/>
              </a:rPr>
              <a:t>ФЖ 1</a:t>
            </a:r>
            <a:endParaRPr lang="ru-RU" altLang="ru-RU" sz="2800" b="1">
              <a:solidFill>
                <a:srgbClr val="66FF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4149725"/>
            <a:ext cx="4465638" cy="10080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</a:rPr>
              <a:t>Строма </a:t>
            </a:r>
          </a:p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</a:rPr>
              <a:t>тилакоидтарында</a:t>
            </a:r>
            <a:endParaRPr lang="ru-RU" altLang="ru-RU" sz="2800" b="1">
              <a:solidFill>
                <a:srgbClr val="66FF33"/>
              </a:solidFill>
            </a:endParaRPr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H="1">
            <a:off x="1258888" y="1412875"/>
            <a:ext cx="503237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2916238" y="1412875"/>
            <a:ext cx="86360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1116013" y="3357563"/>
            <a:ext cx="3603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 flipH="1">
            <a:off x="3708400" y="3284538"/>
            <a:ext cx="2159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4067175" y="4365625"/>
            <a:ext cx="1728788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>
            <a:off x="4356100" y="5011738"/>
            <a:ext cx="28797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kk-KZ" altLang="ru-RU" sz="4000" b="1" smtClean="0"/>
              <a:t>  </a:t>
            </a:r>
            <a:r>
              <a:rPr lang="kk-KZ" altLang="ru-RU" b="1" smtClean="0">
                <a:latin typeface="Arial" panose="020B0604020202020204" pitchFamily="34" charset="0"/>
              </a:rPr>
              <a:t>Цитохромдар к</a:t>
            </a:r>
            <a:r>
              <a:rPr lang="ru-RU" altLang="ru-RU" b="1" smtClean="0">
                <a:latin typeface="Arial" panose="020B0604020202020204" pitchFamily="34" charset="0"/>
              </a:rPr>
              <a:t>омплекс</a:t>
            </a:r>
            <a:r>
              <a:rPr lang="kk-KZ" altLang="ru-RU" b="1" smtClean="0">
                <a:latin typeface="Arial" panose="020B0604020202020204" pitchFamily="34" charset="0"/>
              </a:rPr>
              <a:t>і </a:t>
            </a:r>
            <a:r>
              <a:rPr lang="ru-RU" altLang="ru-RU" b="1" i="1" smtClean="0">
                <a:solidFill>
                  <a:srgbClr val="66FF33"/>
                </a:solidFill>
                <a:latin typeface="Arial" panose="020B0604020202020204" pitchFamily="34" charset="0"/>
              </a:rPr>
              <a:t>б </a:t>
            </a:r>
            <a:r>
              <a:rPr lang="ru-RU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- </a:t>
            </a:r>
            <a:r>
              <a:rPr lang="ru-RU" altLang="ru-RU" b="1" i="1" smtClean="0">
                <a:solidFill>
                  <a:srgbClr val="66FF33"/>
                </a:solidFill>
                <a:latin typeface="Arial" panose="020B0604020202020204" pitchFamily="34" charset="0"/>
              </a:rPr>
              <a:t>f</a:t>
            </a:r>
            <a:r>
              <a:rPr lang="ru-RU" altLang="ru-RU" b="1" i="1" smtClean="0">
                <a:latin typeface="Arial" panose="020B0604020202020204" pitchFamily="34" charset="0"/>
              </a:rPr>
              <a:t> </a:t>
            </a:r>
            <a:r>
              <a:rPr lang="kk-KZ" altLang="ru-RU" b="1" i="1" smtClean="0">
                <a:latin typeface="Arial" panose="020B0604020202020204" pitchFamily="34" charset="0"/>
              </a:rPr>
              <a:t> </a:t>
            </a:r>
            <a:r>
              <a:rPr lang="kk-KZ" altLang="ru-RU" b="1" i="1" smtClean="0">
                <a:solidFill>
                  <a:srgbClr val="66FF33"/>
                </a:solidFill>
                <a:latin typeface="Arial" panose="020B0604020202020204" pitchFamily="34" charset="0"/>
              </a:rPr>
              <a:t>строманың және граналардың тилакоидтарында</a:t>
            </a:r>
            <a:r>
              <a:rPr lang="kk-KZ" altLang="ru-RU" b="1" i="1" smtClean="0">
                <a:latin typeface="Arial" panose="020B0604020202020204" pitchFamily="34" charset="0"/>
              </a:rPr>
              <a:t> орналасқан</a:t>
            </a:r>
            <a:r>
              <a:rPr lang="ru-RU" altLang="ru-RU" b="1" smtClean="0">
                <a:latin typeface="Arial" panose="020B0604020202020204" pitchFamily="34" charset="0"/>
              </a:rPr>
              <a:t>.</a:t>
            </a:r>
            <a:r>
              <a:rPr lang="kk-KZ" altLang="ru-RU" b="1" smtClean="0">
                <a:latin typeface="Arial" panose="020B0604020202020204" pitchFamily="34" charset="0"/>
              </a:rPr>
              <a:t>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kk-KZ" altLang="ru-RU" b="1" smtClean="0">
              <a:latin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kk-KZ" altLang="ru-RU" b="1" smtClean="0">
                <a:latin typeface="Arial" panose="020B0604020202020204" pitchFamily="34" charset="0"/>
              </a:rPr>
              <a:t>Олар бір бірімен  қалай  қатынасады?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kk-KZ" altLang="ru-RU" b="1" smtClean="0">
              <a:latin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kk-KZ" altLang="ru-RU" b="1" smtClean="0">
                <a:latin typeface="Arial" panose="020B0604020202020204" pitchFamily="34" charset="0"/>
              </a:rPr>
              <a:t> Олар бір бірімен липид фазада жылдам жүретін </a:t>
            </a:r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липофильдік пластохинон </a:t>
            </a:r>
            <a:r>
              <a:rPr lang="kk-KZ" altLang="ru-RU" b="1" i="1" smtClean="0">
                <a:solidFill>
                  <a:srgbClr val="66FF33"/>
                </a:solidFill>
                <a:latin typeface="Arial" panose="020B0604020202020204" pitchFamily="34" charset="0"/>
              </a:rPr>
              <a:t>PQ</a:t>
            </a:r>
            <a:r>
              <a:rPr lang="kk-KZ" altLang="ru-RU" b="1" smtClean="0">
                <a:latin typeface="Arial" panose="020B0604020202020204" pitchFamily="34" charset="0"/>
              </a:rPr>
              <a:t> арқылы қатынасады.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kk-KZ" altLang="ru-RU" b="1" smtClean="0">
              <a:latin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kk-KZ" altLang="ru-RU" b="1" smtClean="0">
                <a:latin typeface="Arial" panose="020B0604020202020204" pitchFamily="34" charset="0"/>
              </a:rPr>
              <a:t>  Ол ішкі мембрана бойы жылжиды, ал суда еритін </a:t>
            </a:r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Фд</a:t>
            </a:r>
            <a:r>
              <a:rPr lang="kk-KZ" altLang="ru-RU" b="1" smtClean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kk-KZ" altLang="ru-RU" b="1" smtClean="0">
                <a:latin typeface="Arial" panose="020B0604020202020204" pitchFamily="34" charset="0"/>
              </a:rPr>
              <a:t>сыртқы бетінде жақсы жылжиды. </a:t>
            </a:r>
            <a:endParaRPr lang="ru-RU" altLang="ru-RU" b="1" smtClean="0">
              <a:latin typeface="Arial" panose="020B0604020202020204" pitchFamily="34" charset="0"/>
            </a:endParaRPr>
          </a:p>
          <a:p>
            <a:pPr marL="0" indent="0" eaLnBrk="1" hangingPunct="1"/>
            <a:endParaRPr lang="kk-KZ" altLang="ru-RU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669088"/>
          </a:xfrm>
        </p:spPr>
        <p:txBody>
          <a:bodyPr/>
          <a:lstStyle/>
          <a:p>
            <a:pPr eaLnBrk="1" hangingPunct="1"/>
            <a:r>
              <a:rPr lang="kk-KZ" altLang="ru-RU" sz="2800" b="1" smtClean="0">
                <a:latin typeface="Arial" panose="020B0604020202020204" pitchFamily="34" charset="0"/>
              </a:rPr>
              <a:t>Олар протондар мен электондарды тасмалдайды, немесе тек протондарды.</a:t>
            </a:r>
          </a:p>
          <a:p>
            <a:pPr eaLnBrk="1" hangingPunct="1"/>
            <a:r>
              <a:rPr lang="kk-KZ" altLang="ru-RU" sz="2800" b="1" smtClean="0">
                <a:latin typeface="Arial" panose="020B0604020202020204" pitchFamily="34" charset="0"/>
              </a:rPr>
              <a:t> Протон немесе электрон беретін  молекула 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тотығады</a:t>
            </a:r>
            <a:r>
              <a:rPr lang="kk-KZ" altLang="ru-RU" sz="2800" b="1" smtClean="0">
                <a:latin typeface="Arial" panose="020B0604020202020204" pitchFamily="34" charset="0"/>
              </a:rPr>
              <a:t>, алатын – 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тотықсызданады.</a:t>
            </a:r>
          </a:p>
          <a:p>
            <a:pPr eaLnBrk="1" hangingPunct="1"/>
            <a:endParaRPr lang="kk-KZ" altLang="ru-RU" sz="2800" b="1" smtClean="0">
              <a:solidFill>
                <a:srgbClr val="66FF33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kk-KZ" altLang="ru-RU" sz="2800" b="1" smtClean="0">
                <a:latin typeface="Arial" panose="020B0604020202020204" pitchFamily="34" charset="0"/>
              </a:rPr>
              <a:t>Электрон тасмалданудың 2 түрі бар: 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циклді /</a:t>
            </a:r>
            <a:r>
              <a:rPr lang="kk-KZ" altLang="ru-RU" sz="2800" b="1" smtClean="0">
                <a:latin typeface="Arial" panose="020B0604020202020204" pitchFamily="34" charset="0"/>
              </a:rPr>
              <a:t>айналмалы/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, циклсіз /</a:t>
            </a:r>
            <a:r>
              <a:rPr lang="kk-KZ" altLang="ru-RU" sz="2800" b="1" smtClean="0">
                <a:latin typeface="Arial" panose="020B0604020202020204" pitchFamily="34" charset="0"/>
              </a:rPr>
              <a:t>айналмасыз/.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Айналмалы</a:t>
            </a:r>
            <a:r>
              <a:rPr lang="kk-KZ" altLang="ru-RU" sz="2800" b="1" smtClean="0">
                <a:latin typeface="Arial" panose="020B0604020202020204" pitchFamily="34" charset="0"/>
              </a:rPr>
              <a:t> -  тасмалдауда хл-лл молекуласынан  бірінші акцепторға тасмалданған электрондар оған қайтып келеді.</a:t>
            </a:r>
          </a:p>
          <a:p>
            <a:pPr eaLnBrk="1" hangingPunct="1"/>
            <a:endParaRPr lang="ru-RU" alt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kk-KZ" altLang="ru-RU" sz="2800" b="1" i="1" smtClean="0">
                <a:solidFill>
                  <a:srgbClr val="66FF33"/>
                </a:solidFill>
                <a:latin typeface="Arial" panose="020B0604020202020204" pitchFamily="34" charset="0"/>
              </a:rPr>
              <a:t>Айналымсыз тасымалдауда</a:t>
            </a:r>
            <a:r>
              <a:rPr lang="kk-KZ" altLang="ru-RU" sz="2800" b="1" i="1" smtClean="0">
                <a:latin typeface="Arial" panose="020B0604020202020204" pitchFamily="34" charset="0"/>
              </a:rPr>
              <a:t>  су фотототығады да электрондар судан НАДФ-қа тасмалданады. </a:t>
            </a:r>
          </a:p>
          <a:p>
            <a:pPr eaLnBrk="1" hangingPunct="1">
              <a:lnSpc>
                <a:spcPct val="80000"/>
              </a:lnSpc>
            </a:pPr>
            <a:endParaRPr lang="kk-KZ" altLang="ru-RU" sz="2800" b="1" i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kk-KZ" altLang="ru-RU" sz="2800" b="1" i="1" smtClean="0">
                <a:latin typeface="Arial" panose="020B0604020202020204" pitchFamily="34" charset="0"/>
              </a:rPr>
              <a:t>Тотығу-тотықсыздану реакцияларда бөлінетін энергия АТФтің синтезіне  қолданылады.</a:t>
            </a:r>
          </a:p>
          <a:p>
            <a:pPr eaLnBrk="1" hangingPunct="1">
              <a:lnSpc>
                <a:spcPct val="80000"/>
              </a:lnSpc>
            </a:pPr>
            <a:endParaRPr lang="kk-KZ" altLang="ru-RU" sz="2800" b="1" i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kk-KZ" altLang="ru-RU" sz="2800" b="1" i="1" smtClean="0">
                <a:solidFill>
                  <a:srgbClr val="FFFF66"/>
                </a:solidFill>
                <a:latin typeface="Arial" panose="020B0604020202020204" pitchFamily="34" charset="0"/>
              </a:rPr>
              <a:t>Фотосинтездік фосфорлану</a:t>
            </a:r>
            <a:r>
              <a:rPr lang="kk-KZ" altLang="ru-RU" sz="2800" b="1" i="1" smtClean="0">
                <a:latin typeface="Arial" panose="020B0604020202020204" pitchFamily="34" charset="0"/>
              </a:rPr>
              <a:t> - сәуленің энергиясы АТФ-тің энергиясына айналу </a:t>
            </a:r>
          </a:p>
          <a:p>
            <a:pPr eaLnBrk="1" hangingPunct="1">
              <a:lnSpc>
                <a:spcPct val="80000"/>
              </a:lnSpc>
            </a:pPr>
            <a:r>
              <a:rPr lang="kk-KZ" altLang="ru-RU" sz="2800" b="1" i="1" smtClean="0">
                <a:latin typeface="Arial" panose="020B0604020202020204" pitchFamily="34" charset="0"/>
              </a:rPr>
              <a:t>(Д. Арнон).</a:t>
            </a:r>
          </a:p>
          <a:p>
            <a:pPr eaLnBrk="1" hangingPunct="1">
              <a:lnSpc>
                <a:spcPct val="80000"/>
              </a:lnSpc>
            </a:pPr>
            <a:endParaRPr lang="kk-KZ" altLang="ru-RU" sz="2800" b="1" i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kk-KZ" altLang="ru-RU" sz="2800" b="1" i="1" smtClean="0">
                <a:latin typeface="Arial" panose="020B0604020202020204" pitchFamily="34" charset="0"/>
              </a:rPr>
              <a:t> Электрон тасмалданудың 2 түріне</a:t>
            </a:r>
            <a:r>
              <a:rPr lang="kk-KZ" altLang="ru-RU" sz="2800" b="1" smtClean="0">
                <a:latin typeface="Arial" panose="020B0604020202020204" pitchFamily="34" charset="0"/>
              </a:rPr>
              <a:t> </a:t>
            </a:r>
            <a:r>
              <a:rPr lang="kk-KZ" altLang="ru-RU" sz="2800" b="1" i="1" smtClean="0">
                <a:solidFill>
                  <a:srgbClr val="FFFF66"/>
                </a:solidFill>
                <a:latin typeface="Arial" panose="020B0604020202020204" pitchFamily="34" charset="0"/>
              </a:rPr>
              <a:t>циклді </a:t>
            </a:r>
            <a:r>
              <a:rPr lang="kk-KZ" altLang="ru-RU" sz="2800" b="1" i="1" smtClean="0">
                <a:latin typeface="Arial" panose="020B0604020202020204" pitchFamily="34" charset="0"/>
              </a:rPr>
              <a:t>және </a:t>
            </a:r>
            <a:r>
              <a:rPr lang="kk-KZ" altLang="ru-RU" sz="2800" b="1" i="1" smtClean="0">
                <a:solidFill>
                  <a:srgbClr val="FFFF66"/>
                </a:solidFill>
                <a:latin typeface="Arial" panose="020B0604020202020204" pitchFamily="34" charset="0"/>
              </a:rPr>
              <a:t>циклсіз  фотофосфорлану</a:t>
            </a:r>
            <a:r>
              <a:rPr lang="kk-KZ" altLang="ru-RU" sz="2800" b="1" i="1" smtClean="0">
                <a:latin typeface="Arial" panose="020B0604020202020204" pitchFamily="34" charset="0"/>
              </a:rPr>
              <a:t> сәйкес.</a:t>
            </a:r>
          </a:p>
          <a:p>
            <a:pPr eaLnBrk="1" hangingPunct="1">
              <a:lnSpc>
                <a:spcPct val="80000"/>
              </a:lnSpc>
            </a:pPr>
            <a:endParaRPr lang="kk-KZ" altLang="ru-RU" sz="2800" b="1" i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kk-KZ" altLang="ru-RU" sz="2800" b="1" smtClean="0">
                <a:latin typeface="Arial" panose="020B0604020202020204" pitchFamily="34" charset="0"/>
              </a:rPr>
              <a:t>.  </a:t>
            </a:r>
          </a:p>
          <a:p>
            <a:pPr eaLnBrk="1" hangingPunct="1">
              <a:lnSpc>
                <a:spcPct val="80000"/>
              </a:lnSpc>
            </a:pPr>
            <a:r>
              <a:rPr lang="kk-KZ" altLang="ru-RU" sz="2800" b="1" smtClean="0">
                <a:latin typeface="Arial" panose="020B0604020202020204" pitchFamily="34" charset="0"/>
              </a:rPr>
              <a:t> </a:t>
            </a:r>
            <a:endParaRPr lang="ru-RU" altLang="ru-RU" sz="2800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/>
          </p:nvPr>
        </p:nvSpPr>
        <p:spPr>
          <a:xfrm>
            <a:off x="179388" y="0"/>
            <a:ext cx="8964612" cy="6858000"/>
          </a:xfrm>
        </p:spPr>
        <p:txBody>
          <a:bodyPr/>
          <a:lstStyle/>
          <a:p>
            <a:pPr eaLnBrk="1" hangingPunct="1"/>
            <a:r>
              <a:rPr lang="kk-KZ" altLang="ru-RU" b="1" i="1" smtClean="0">
                <a:solidFill>
                  <a:srgbClr val="66FF33"/>
                </a:solidFill>
                <a:latin typeface="Arial" panose="020B0604020202020204" pitchFamily="34" charset="0"/>
              </a:rPr>
              <a:t>Айналымсыз тасымалдануға екі ФЖ  қатысады</a:t>
            </a:r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.</a:t>
            </a:r>
            <a:r>
              <a:rPr lang="kk-KZ" altLang="ru-RU" b="1" smtClean="0">
                <a:latin typeface="Arial" panose="020B0604020202020204" pitchFamily="34" charset="0"/>
              </a:rPr>
              <a:t> </a:t>
            </a:r>
          </a:p>
          <a:p>
            <a:pPr eaLnBrk="1" hangingPunct="1"/>
            <a:endParaRPr lang="kk-KZ" altLang="ru-RU" b="1" smtClean="0">
              <a:solidFill>
                <a:srgbClr val="66FF33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П</a:t>
            </a:r>
            <a:r>
              <a:rPr lang="kk-KZ" altLang="ru-RU" b="1" baseline="-25000" smtClean="0">
                <a:solidFill>
                  <a:srgbClr val="66FF33"/>
                </a:solidFill>
                <a:latin typeface="Arial" panose="020B0604020202020204" pitchFamily="34" charset="0"/>
              </a:rPr>
              <a:t>680</a:t>
            </a:r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-дегі</a:t>
            </a:r>
            <a:r>
              <a:rPr lang="kk-KZ" altLang="ru-RU" b="1" smtClean="0">
                <a:latin typeface="Arial" panose="020B0604020202020204" pitchFamily="34" charset="0"/>
              </a:rPr>
              <a:t> электрондық тесік </a:t>
            </a:r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күшті тотықтырғыш</a:t>
            </a:r>
            <a:r>
              <a:rPr lang="kk-KZ" altLang="ru-RU" b="1" smtClean="0">
                <a:latin typeface="Arial" panose="020B0604020202020204" pitchFamily="34" charset="0"/>
              </a:rPr>
              <a:t> болып істейді, ол бірнеше тасмалдағыш арқылы </a:t>
            </a:r>
            <a:r>
              <a:rPr lang="kk-KZ" altLang="ru-RU" b="1" smtClean="0">
                <a:solidFill>
                  <a:srgbClr val="FFFF66"/>
                </a:solidFill>
                <a:latin typeface="Arial" panose="020B0604020202020204" pitchFamily="34" charset="0"/>
              </a:rPr>
              <a:t>Mn</a:t>
            </a:r>
            <a:r>
              <a:rPr lang="kk-KZ" altLang="ru-RU" b="1" smtClean="0">
                <a:latin typeface="Arial" panose="020B0604020202020204" pitchFamily="34" charset="0"/>
              </a:rPr>
              <a:t> пен </a:t>
            </a:r>
            <a:r>
              <a:rPr lang="kk-KZ" altLang="ru-RU" b="1" smtClean="0">
                <a:solidFill>
                  <a:srgbClr val="FFFF66"/>
                </a:solidFill>
                <a:latin typeface="Arial" panose="020B0604020202020204" pitchFamily="34" charset="0"/>
              </a:rPr>
              <a:t>Cl </a:t>
            </a:r>
            <a:r>
              <a:rPr lang="kk-KZ" altLang="ru-RU" b="1" smtClean="0">
                <a:latin typeface="Arial" panose="020B0604020202020204" pitchFamily="34" charset="0"/>
              </a:rPr>
              <a:t>иондар қатысуымен судан электронды тартып алады</a:t>
            </a:r>
            <a:endParaRPr lang="ru-RU" altLang="ru-RU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kk-KZ" altLang="ru-RU" b="1" smtClean="0">
                <a:latin typeface="Arial" panose="020B0604020202020204" pitchFamily="34" charset="0"/>
              </a:rPr>
              <a:t>Ол электрон </a:t>
            </a:r>
            <a:r>
              <a:rPr lang="ru-RU" altLang="ru-RU" b="1" smtClean="0">
                <a:latin typeface="Arial" panose="020B0604020202020204" pitchFamily="34" charset="0"/>
              </a:rPr>
              <a:t>П680</a:t>
            </a:r>
            <a:r>
              <a:rPr lang="kk-KZ" altLang="ru-RU" b="1" smtClean="0">
                <a:latin typeface="Arial" panose="020B0604020202020204" pitchFamily="34" charset="0"/>
              </a:rPr>
              <a:t> молекуласындағы тесікті бітейді. Су фотототығады да оттегінің молекуласы бөлінеді.</a:t>
            </a:r>
            <a:endParaRPr lang="ru-RU" altLang="ru-RU" b="1" smtClean="0">
              <a:latin typeface="Arial" panose="020B0604020202020204" pitchFamily="34" charset="0"/>
            </a:endParaRPr>
          </a:p>
          <a:p>
            <a:pPr eaLnBrk="1" hangingPunct="1"/>
            <a:r>
              <a:rPr lang="ru-RU" altLang="ru-RU" b="1" smtClean="0">
                <a:latin typeface="Arial" panose="020B0604020202020204" pitchFamily="34" charset="0"/>
              </a:rPr>
              <a:t>             </a:t>
            </a:r>
            <a:r>
              <a:rPr lang="ru-RU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4 һν</a:t>
            </a:r>
          </a:p>
          <a:p>
            <a:pPr eaLnBrk="1" hangingPunct="1"/>
            <a:r>
              <a:rPr lang="ru-RU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2Н</a:t>
            </a:r>
            <a:r>
              <a:rPr lang="ru-RU" altLang="ru-RU" b="1" baseline="-25000" smtClean="0">
                <a:solidFill>
                  <a:srgbClr val="66FF33"/>
                </a:solidFill>
                <a:latin typeface="Arial" panose="020B0604020202020204" pitchFamily="34" charset="0"/>
              </a:rPr>
              <a:t>2</a:t>
            </a:r>
            <a:r>
              <a:rPr lang="ru-RU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О→4Н+ + 4ё + 0</a:t>
            </a:r>
            <a:r>
              <a:rPr lang="ru-RU" altLang="ru-RU" b="1" baseline="-25000" smtClean="0">
                <a:solidFill>
                  <a:srgbClr val="66FF33"/>
                </a:solidFill>
                <a:latin typeface="Arial" panose="020B0604020202020204" pitchFamily="34" charset="0"/>
              </a:rPr>
              <a:t>2</a:t>
            </a:r>
            <a:r>
              <a:rPr lang="ru-RU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.</a:t>
            </a:r>
          </a:p>
          <a:p>
            <a:pPr eaLnBrk="1" hangingPunct="1"/>
            <a:endParaRPr lang="ru-RU" altLang="ru-RU" b="1" smtClean="0">
              <a:solidFill>
                <a:srgbClr val="66FF33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ФЖ2 ден ФЖ1-ге тасмалдау.</a:t>
            </a:r>
          </a:p>
          <a:p>
            <a:pPr eaLnBrk="1" hangingPunct="1"/>
            <a:endParaRPr lang="kk-KZ" altLang="ru-RU" b="1" smtClean="0">
              <a:latin typeface="Arial" panose="020B0604020202020204" pitchFamily="34" charset="0"/>
            </a:endParaRPr>
          </a:p>
          <a:p>
            <a:pPr eaLnBrk="1" hangingPunct="1"/>
            <a:r>
              <a:rPr lang="kk-KZ" altLang="ru-RU" b="1" smtClean="0">
                <a:latin typeface="Arial" panose="020B0604020202020204" pitchFamily="34" charset="0"/>
              </a:rPr>
              <a:t>ФЖ2-де химиялы тұрақты қосынды су ыдырайды.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kk-KZ" altLang="ru-RU" sz="2800" b="1" smtClean="0">
                <a:latin typeface="Arial" panose="020B0604020202020204" pitchFamily="34" charset="0"/>
              </a:rPr>
              <a:t>П680       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Фф </a:t>
            </a:r>
            <a:r>
              <a:rPr lang="kk-KZ" altLang="ru-RU" sz="2800" b="1" smtClean="0">
                <a:latin typeface="Arial" panose="020B0604020202020204" pitchFamily="34" charset="0"/>
              </a:rPr>
              <a:t>        бірінші акцептор      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Пх /</a:t>
            </a:r>
            <a:r>
              <a:rPr lang="kk-KZ" altLang="ru-RU" sz="2800" b="1" smtClean="0">
                <a:latin typeface="Arial" panose="020B0604020202020204" pitchFamily="34" charset="0"/>
              </a:rPr>
              <a:t>ол электрондарды және протондарды тасмалдайды/          </a:t>
            </a:r>
            <a:r>
              <a:rPr lang="kk-KZ" altLang="ru-RU" sz="2800" b="1" i="1" smtClean="0">
                <a:solidFill>
                  <a:srgbClr val="66FF33"/>
                </a:solidFill>
                <a:latin typeface="Arial" panose="020B0604020202020204" pitchFamily="34" charset="0"/>
              </a:rPr>
              <a:t>б/f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-комплекс /</a:t>
            </a:r>
            <a:r>
              <a:rPr lang="kk-KZ" altLang="ru-RU" sz="2800" b="1" smtClean="0">
                <a:latin typeface="Arial" panose="020B0604020202020204" pitchFamily="34" charset="0"/>
              </a:rPr>
              <a:t> 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темір-күкірт белоктан</a:t>
            </a:r>
            <a:r>
              <a:rPr lang="kk-KZ" altLang="ru-RU" sz="2800" b="1" smtClean="0">
                <a:latin typeface="Arial" panose="020B0604020202020204" pitchFamily="34" charset="0"/>
              </a:rPr>
              <a:t>  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Цх</a:t>
            </a:r>
            <a:r>
              <a:rPr lang="kk-KZ" altLang="ru-RU" sz="2800" b="1" i="1" smtClean="0">
                <a:solidFill>
                  <a:srgbClr val="66FF33"/>
                </a:solidFill>
                <a:latin typeface="Arial" panose="020B0604020202020204" pitchFamily="34" charset="0"/>
              </a:rPr>
              <a:t> f-ке</a:t>
            </a:r>
            <a:r>
              <a:rPr lang="kk-KZ" altLang="ru-RU" sz="2800" b="1" i="1" smtClean="0">
                <a:latin typeface="Arial" panose="020B0604020202020204" pitchFamily="34" charset="0"/>
              </a:rPr>
              <a:t> тасмалданады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b="1" smtClean="0">
                <a:latin typeface="Arial" panose="020B0604020202020204" pitchFamily="34" charset="0"/>
              </a:rPr>
              <a:t>Цитохром </a:t>
            </a:r>
            <a:r>
              <a:rPr lang="kk-KZ" altLang="ru-RU" sz="2800" b="1" smtClean="0">
                <a:latin typeface="Arial" panose="020B0604020202020204" pitchFamily="34" charset="0"/>
              </a:rPr>
              <a:t>тотығады </a:t>
            </a:r>
            <a:r>
              <a:rPr lang="en-US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Fe</a:t>
            </a:r>
            <a:r>
              <a:rPr lang="ru-RU" altLang="ru-RU" sz="2800" b="1" baseline="30000" smtClean="0">
                <a:solidFill>
                  <a:srgbClr val="FFFF66"/>
                </a:solidFill>
                <a:latin typeface="Arial" panose="020B0604020202020204" pitchFamily="34" charset="0"/>
              </a:rPr>
              <a:t>2+</a:t>
            </a:r>
            <a:r>
              <a:rPr lang="ru-RU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 - </a:t>
            </a:r>
            <a:r>
              <a:rPr lang="en-US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e</a:t>
            </a:r>
            <a:r>
              <a:rPr lang="ru-RU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 → </a:t>
            </a:r>
            <a:r>
              <a:rPr lang="en-US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F</a:t>
            </a:r>
            <a:r>
              <a:rPr lang="ru-RU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е </a:t>
            </a:r>
            <a:r>
              <a:rPr lang="ru-RU" altLang="ru-RU" sz="2800" b="1" baseline="30000" smtClean="0">
                <a:solidFill>
                  <a:srgbClr val="FFFF66"/>
                </a:solidFill>
                <a:latin typeface="Arial" panose="020B0604020202020204" pitchFamily="34" charset="0"/>
              </a:rPr>
              <a:t>3+.</a:t>
            </a:r>
            <a:r>
              <a:rPr lang="ru-RU" altLang="ru-RU" sz="2800" b="1" smtClean="0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kk-KZ" altLang="ru-RU" sz="2800" b="1" smtClean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kk-KZ" altLang="ru-RU" sz="2800" b="1" smtClean="0">
                <a:latin typeface="Arial" panose="020B0604020202020204" pitchFamily="34" charset="0"/>
              </a:rPr>
              <a:t>  Келесі  тасмалдағыш</a:t>
            </a:r>
            <a:r>
              <a:rPr lang="ru-RU" altLang="ru-RU" sz="2800" b="1" smtClean="0">
                <a:latin typeface="Arial" panose="020B0604020202020204" pitchFamily="34" charset="0"/>
              </a:rPr>
              <a:t> – </a:t>
            </a: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Пц.</a:t>
            </a:r>
            <a:r>
              <a:rPr lang="ru-RU" altLang="ru-RU" sz="2800" b="1" smtClean="0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ru-RU" altLang="ru-RU" sz="2800" b="1" smtClean="0">
              <a:solidFill>
                <a:srgbClr val="66FF33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Пц -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 құрамында мыс бар</a:t>
            </a: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 белок,</a:t>
            </a:r>
            <a:r>
              <a:rPr lang="ru-RU" altLang="ru-RU" sz="2800" b="1" smtClean="0">
                <a:latin typeface="Arial" panose="020B0604020202020204" pitchFamily="34" charset="0"/>
              </a:rPr>
              <a:t> </a:t>
            </a:r>
            <a:r>
              <a:rPr lang="kk-KZ" altLang="ru-RU" sz="2800" b="1" smtClean="0">
                <a:latin typeface="Arial" panose="020B0604020202020204" pitchFamily="34" charset="0"/>
              </a:rPr>
              <a:t> бір молекула белогында 2 мыс атомы бар</a:t>
            </a:r>
            <a:r>
              <a:rPr lang="ru-RU" altLang="ru-RU" sz="2800" b="1" smtClean="0">
                <a:latin typeface="Arial" panose="020B0604020202020204" pitchFamily="34" charset="0"/>
              </a:rPr>
              <a:t>   </a:t>
            </a:r>
            <a:r>
              <a:rPr lang="ru-RU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С</a:t>
            </a:r>
            <a:r>
              <a:rPr lang="en-US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u</a:t>
            </a:r>
            <a:r>
              <a:rPr lang="ru-RU" altLang="ru-RU" sz="2800" b="1" baseline="30000" smtClean="0">
                <a:solidFill>
                  <a:srgbClr val="FFFF66"/>
                </a:solidFill>
                <a:latin typeface="Arial" panose="020B0604020202020204" pitchFamily="34" charset="0"/>
              </a:rPr>
              <a:t>2+</a:t>
            </a:r>
            <a:r>
              <a:rPr lang="ru-RU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 + е →  С</a:t>
            </a:r>
            <a:r>
              <a:rPr lang="en-US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u</a:t>
            </a:r>
            <a:r>
              <a:rPr lang="ru-RU" altLang="ru-RU" sz="2800" b="1" baseline="30000" smtClean="0">
                <a:solidFill>
                  <a:srgbClr val="FFFF66"/>
                </a:solidFill>
                <a:latin typeface="Arial" panose="020B0604020202020204" pitchFamily="34" charset="0"/>
              </a:rPr>
              <a:t>+</a:t>
            </a:r>
            <a:r>
              <a:rPr lang="ru-RU" altLang="ru-RU" sz="2800" b="1" smtClean="0">
                <a:solidFill>
                  <a:srgbClr val="FFFF66"/>
                </a:solidFill>
                <a:latin typeface="Arial" panose="020B0604020202020204" pitchFamily="34" charset="0"/>
              </a:rPr>
              <a:t>.</a:t>
            </a:r>
            <a:r>
              <a:rPr lang="ru-RU" altLang="ru-RU" sz="2800" b="1" smtClean="0">
                <a:latin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Пц</a:t>
            </a:r>
            <a:r>
              <a:rPr lang="ru-RU" altLang="ru-RU" sz="2800" b="1" smtClean="0">
                <a:latin typeface="Arial" panose="020B0604020202020204" pitchFamily="34" charset="0"/>
              </a:rPr>
              <a:t> </a:t>
            </a:r>
            <a:r>
              <a:rPr lang="kk-KZ" altLang="ru-RU" sz="2800" b="1" smtClean="0">
                <a:latin typeface="Arial" panose="020B0604020202020204" pitchFamily="34" charset="0"/>
              </a:rPr>
              <a:t> - </a:t>
            </a:r>
            <a:r>
              <a:rPr lang="ru-RU" altLang="ru-RU" sz="2800" b="1" i="1" smtClean="0">
                <a:latin typeface="Arial" panose="020B0604020202020204" pitchFamily="34" charset="0"/>
              </a:rPr>
              <a:t>б/f</a:t>
            </a:r>
            <a:r>
              <a:rPr lang="ru-RU" altLang="ru-RU" sz="2800" b="1" smtClean="0">
                <a:latin typeface="Arial" panose="020B0604020202020204" pitchFamily="34" charset="0"/>
              </a:rPr>
              <a:t>-комплекс</a:t>
            </a:r>
            <a:r>
              <a:rPr lang="kk-KZ" altLang="ru-RU" sz="2800" b="1" smtClean="0">
                <a:latin typeface="Arial" panose="020B0604020202020204" pitchFamily="34" charset="0"/>
              </a:rPr>
              <a:t>ті және</a:t>
            </a:r>
            <a:r>
              <a:rPr lang="ru-RU" altLang="ru-RU" sz="2800" b="1" smtClean="0">
                <a:latin typeface="Arial" panose="020B0604020202020204" pitchFamily="34" charset="0"/>
              </a:rPr>
              <a:t> Ф</a:t>
            </a:r>
            <a:r>
              <a:rPr lang="kk-KZ" altLang="ru-RU" sz="2800" b="1" smtClean="0">
                <a:latin typeface="Arial" panose="020B0604020202020204" pitchFamily="34" charset="0"/>
              </a:rPr>
              <a:t>Ж</a:t>
            </a:r>
            <a:r>
              <a:rPr lang="ru-RU" altLang="ru-RU" sz="2800" b="1" smtClean="0">
                <a:latin typeface="Arial" panose="020B0604020202020204" pitchFamily="34" charset="0"/>
              </a:rPr>
              <a:t> 1</a:t>
            </a:r>
            <a:r>
              <a:rPr lang="kk-KZ" altLang="ru-RU" sz="2800" b="1" smtClean="0">
                <a:latin typeface="Arial" panose="020B0604020202020204" pitchFamily="34" charset="0"/>
              </a:rPr>
              <a:t>-ді байланыстыратын бөлік</a:t>
            </a:r>
            <a:r>
              <a:rPr lang="ru-RU" altLang="ru-RU" sz="2800" b="1" smtClean="0">
                <a:latin typeface="Arial" panose="020B0604020202020204" pitchFamily="34" charset="0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b="1" smtClean="0">
                <a:latin typeface="Arial" panose="020B0604020202020204" pitchFamily="34" charset="0"/>
              </a:rPr>
              <a:t> </a:t>
            </a: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Пц</a:t>
            </a:r>
            <a:r>
              <a:rPr lang="kk-KZ" altLang="ru-RU" sz="2800" b="1" smtClean="0">
                <a:latin typeface="Arial" panose="020B0604020202020204" pitchFamily="34" charset="0"/>
              </a:rPr>
              <a:t>-нен </a:t>
            </a:r>
            <a:r>
              <a:rPr lang="ru-RU" altLang="ru-RU" sz="2800" b="1" smtClean="0">
                <a:latin typeface="Arial" panose="020B0604020202020204" pitchFamily="34" charset="0"/>
              </a:rPr>
              <a:t> электрон  П</a:t>
            </a:r>
            <a:r>
              <a:rPr lang="ru-RU" altLang="ru-RU" sz="2800" b="1" baseline="-25000" smtClean="0">
                <a:latin typeface="Arial" panose="020B0604020202020204" pitchFamily="34" charset="0"/>
              </a:rPr>
              <a:t>700</a:t>
            </a:r>
            <a:r>
              <a:rPr lang="kk-KZ" altLang="ru-RU" sz="2800" b="1" smtClean="0">
                <a:latin typeface="Arial" panose="020B0604020202020204" pitchFamily="34" charset="0"/>
              </a:rPr>
              <a:t>-дің  электрон тесігін бітейді.</a:t>
            </a:r>
          </a:p>
          <a:p>
            <a:pPr eaLnBrk="1" hangingPunct="1">
              <a:lnSpc>
                <a:spcPct val="90000"/>
              </a:lnSpc>
            </a:pPr>
            <a:endParaRPr lang="kk-KZ" altLang="ru-RU" sz="2800" b="1" smtClean="0">
              <a:latin typeface="Arial" panose="020B0604020202020204" pitchFamily="34" charset="0"/>
            </a:endParaRPr>
          </a:p>
        </p:txBody>
      </p:sp>
      <p:sp>
        <p:nvSpPr>
          <p:cNvPr id="20483" name="Line 6"/>
          <p:cNvSpPr>
            <a:spLocks noChangeShapeType="1"/>
          </p:cNvSpPr>
          <p:nvPr/>
        </p:nvSpPr>
        <p:spPr bwMode="auto">
          <a:xfrm>
            <a:off x="2700338" y="18891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4" name="Line 7"/>
          <p:cNvSpPr>
            <a:spLocks noChangeShapeType="1"/>
          </p:cNvSpPr>
          <p:nvPr/>
        </p:nvSpPr>
        <p:spPr bwMode="auto">
          <a:xfrm flipV="1">
            <a:off x="1476375" y="260350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5" name="Line 8"/>
          <p:cNvSpPr>
            <a:spLocks noChangeShapeType="1"/>
          </p:cNvSpPr>
          <p:nvPr/>
        </p:nvSpPr>
        <p:spPr bwMode="auto">
          <a:xfrm>
            <a:off x="6516688" y="260350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6" name="Line 9"/>
          <p:cNvSpPr>
            <a:spLocks noChangeShapeType="1"/>
          </p:cNvSpPr>
          <p:nvPr/>
        </p:nvSpPr>
        <p:spPr bwMode="auto">
          <a:xfrm>
            <a:off x="3059113" y="9810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kk-KZ" altLang="ru-RU" b="1" smtClean="0">
                <a:latin typeface="Arial" panose="020B0604020202020204" pitchFamily="34" charset="0"/>
              </a:rPr>
              <a:t>ФЖ2- тотыққан</a:t>
            </a:r>
            <a:r>
              <a:rPr lang="ru-RU" altLang="ru-RU" b="1" smtClean="0">
                <a:latin typeface="Arial" panose="020B0604020202020204" pitchFamily="34" charset="0"/>
              </a:rPr>
              <a:t> </a:t>
            </a:r>
            <a:r>
              <a:rPr lang="ru-RU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П</a:t>
            </a:r>
            <a:r>
              <a:rPr lang="ru-RU" altLang="ru-RU" b="1" baseline="-25000" smtClean="0">
                <a:solidFill>
                  <a:srgbClr val="66FF33"/>
                </a:solidFill>
                <a:latin typeface="Arial" panose="020B0604020202020204" pitchFamily="34" charset="0"/>
              </a:rPr>
              <a:t>680</a:t>
            </a:r>
            <a:r>
              <a:rPr lang="ru-RU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 </a:t>
            </a:r>
            <a:r>
              <a:rPr lang="kk-KZ" altLang="ru-RU" b="1" smtClean="0">
                <a:latin typeface="Arial" panose="020B0604020202020204" pitchFamily="34" charset="0"/>
              </a:rPr>
              <a:t> - </a:t>
            </a:r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күшті тотықтырғыш</a:t>
            </a:r>
            <a:r>
              <a:rPr lang="kk-KZ" altLang="ru-RU" b="1" smtClean="0">
                <a:latin typeface="Arial" panose="020B0604020202020204" pitchFamily="34" charset="0"/>
              </a:rPr>
              <a:t>. </a:t>
            </a:r>
          </a:p>
          <a:p>
            <a:pPr eaLnBrk="1" hangingPunct="1"/>
            <a:r>
              <a:rPr lang="kk-KZ" altLang="ru-RU" b="1" smtClean="0">
                <a:latin typeface="Arial" panose="020B0604020202020204" pitchFamily="34" charset="0"/>
              </a:rPr>
              <a:t>Соның арқасында ФЖ2 су ыдырайды, оттегі бөлінеді</a:t>
            </a:r>
          </a:p>
          <a:p>
            <a:pPr eaLnBrk="1" hangingPunct="1"/>
            <a:endParaRPr lang="ru-RU" altLang="ru-RU" b="1" smtClean="0">
              <a:latin typeface="Arial" panose="020B0604020202020204" pitchFamily="34" charset="0"/>
            </a:endParaRPr>
          </a:p>
          <a:p>
            <a:pPr eaLnBrk="1" hangingPunct="1"/>
            <a:r>
              <a:rPr lang="kk-KZ" altLang="ru-RU" sz="2800" b="1" smtClean="0">
                <a:solidFill>
                  <a:srgbClr val="66FF33"/>
                </a:solidFill>
              </a:rPr>
              <a:t>ФЖ2-ге  кіретін су ыдырататын комплекс </a:t>
            </a:r>
          </a:p>
          <a:p>
            <a:pPr eaLnBrk="1" hangingPunct="1"/>
            <a:endParaRPr lang="kk-KZ" altLang="ru-RU" sz="2800" b="1" smtClean="0">
              <a:solidFill>
                <a:srgbClr val="66FF33"/>
              </a:solidFill>
            </a:endParaRPr>
          </a:p>
          <a:p>
            <a:pPr eaLnBrk="1" hangingPunct="1"/>
            <a:r>
              <a:rPr lang="kk-KZ" altLang="ru-RU" sz="2800" b="1" smtClean="0">
                <a:solidFill>
                  <a:srgbClr val="FF5050"/>
                </a:solidFill>
              </a:rPr>
              <a:t>СЫК</a:t>
            </a:r>
            <a:r>
              <a:rPr lang="kk-KZ" altLang="ru-RU" sz="2800" b="1" smtClean="0"/>
              <a:t>-   активтік орталығының құрамында </a:t>
            </a:r>
            <a:r>
              <a:rPr lang="kk-KZ" altLang="ru-RU" sz="2800" b="1" smtClean="0">
                <a:solidFill>
                  <a:srgbClr val="66FF33"/>
                </a:solidFill>
              </a:rPr>
              <a:t>марганец (Мn</a:t>
            </a:r>
            <a:r>
              <a:rPr lang="kk-KZ" altLang="ru-RU" sz="2800" b="1" baseline="30000" smtClean="0">
                <a:solidFill>
                  <a:srgbClr val="66FF33"/>
                </a:solidFill>
              </a:rPr>
              <a:t>2+</a:t>
            </a:r>
            <a:r>
              <a:rPr lang="kk-KZ" altLang="ru-RU" sz="2800" b="1" smtClean="0">
                <a:solidFill>
                  <a:srgbClr val="66FF33"/>
                </a:solidFill>
              </a:rPr>
              <a:t>)</a:t>
            </a:r>
            <a:r>
              <a:rPr lang="kk-KZ" altLang="ru-RU" sz="2800" b="1" smtClean="0"/>
              <a:t> иондар тобы бар, олар </a:t>
            </a:r>
            <a:r>
              <a:rPr lang="kk-KZ" altLang="ru-RU" sz="2800" b="1" smtClean="0">
                <a:solidFill>
                  <a:srgbClr val="66FF33"/>
                </a:solidFill>
              </a:rPr>
              <a:t>П680-ге</a:t>
            </a:r>
            <a:r>
              <a:rPr lang="kk-KZ" altLang="ru-RU" sz="2800" b="1" smtClean="0"/>
              <a:t> электрон донорлары болып келеді, </a:t>
            </a:r>
            <a:r>
              <a:rPr lang="kk-KZ" altLang="ru-RU" sz="2800" b="1" smtClean="0">
                <a:solidFill>
                  <a:srgbClr val="66FF33"/>
                </a:solidFill>
              </a:rPr>
              <a:t>Мn</a:t>
            </a:r>
            <a:r>
              <a:rPr lang="kk-KZ" altLang="ru-RU" sz="2800" b="1" smtClean="0"/>
              <a:t> иондары оң зарядтарды сақтайды, олар  судың тотыққан реакцияларына қатысады:</a:t>
            </a:r>
            <a:endParaRPr lang="ru-RU" altLang="ru-RU" sz="2800" b="1" smtClean="0"/>
          </a:p>
          <a:p>
            <a:pPr eaLnBrk="1" hangingPunct="1"/>
            <a:r>
              <a:rPr lang="ru-RU" altLang="ru-RU" sz="2800" b="1" smtClean="0">
                <a:solidFill>
                  <a:srgbClr val="66FF33"/>
                </a:solidFill>
              </a:rPr>
              <a:t>2М</a:t>
            </a:r>
            <a:r>
              <a:rPr lang="en-US" altLang="ru-RU" sz="2800" b="1" smtClean="0">
                <a:solidFill>
                  <a:srgbClr val="66FF33"/>
                </a:solidFill>
              </a:rPr>
              <a:t>n </a:t>
            </a:r>
            <a:r>
              <a:rPr lang="ru-RU" altLang="ru-RU" sz="2800" b="1" baseline="30000" smtClean="0">
                <a:solidFill>
                  <a:srgbClr val="66FF33"/>
                </a:solidFill>
              </a:rPr>
              <a:t>4+</a:t>
            </a:r>
            <a:r>
              <a:rPr lang="ru-RU" altLang="ru-RU" sz="2800" b="1" smtClean="0">
                <a:solidFill>
                  <a:srgbClr val="66FF33"/>
                </a:solidFill>
              </a:rPr>
              <a:t> +2Н</a:t>
            </a:r>
            <a:r>
              <a:rPr lang="ru-RU" altLang="ru-RU" sz="2800" b="1" baseline="-25000" smtClean="0">
                <a:solidFill>
                  <a:srgbClr val="66FF33"/>
                </a:solidFill>
              </a:rPr>
              <a:t>2</a:t>
            </a:r>
            <a:r>
              <a:rPr lang="ru-RU" altLang="ru-RU" sz="2800" b="1" smtClean="0">
                <a:solidFill>
                  <a:srgbClr val="66FF33"/>
                </a:solidFill>
              </a:rPr>
              <a:t>0 → 2М</a:t>
            </a:r>
            <a:r>
              <a:rPr lang="en-US" altLang="ru-RU" sz="2800" b="1" smtClean="0">
                <a:solidFill>
                  <a:srgbClr val="66FF33"/>
                </a:solidFill>
              </a:rPr>
              <a:t>n </a:t>
            </a:r>
            <a:r>
              <a:rPr lang="ru-RU" altLang="ru-RU" sz="2800" b="1" baseline="30000" smtClean="0">
                <a:solidFill>
                  <a:srgbClr val="66FF33"/>
                </a:solidFill>
              </a:rPr>
              <a:t>2+</a:t>
            </a:r>
            <a:r>
              <a:rPr lang="ru-RU" altLang="ru-RU" sz="2800" b="1" smtClean="0">
                <a:solidFill>
                  <a:srgbClr val="66FF33"/>
                </a:solidFill>
              </a:rPr>
              <a:t> +4Н</a:t>
            </a:r>
            <a:r>
              <a:rPr lang="ru-RU" altLang="ru-RU" sz="2800" b="1" baseline="30000" smtClean="0">
                <a:solidFill>
                  <a:srgbClr val="66FF33"/>
                </a:solidFill>
              </a:rPr>
              <a:t>+</a:t>
            </a:r>
            <a:r>
              <a:rPr lang="ru-RU" altLang="ru-RU" sz="2800" b="1" smtClean="0">
                <a:solidFill>
                  <a:srgbClr val="66FF33"/>
                </a:solidFill>
              </a:rPr>
              <a:t> + 4е + О</a:t>
            </a:r>
            <a:r>
              <a:rPr lang="ru-RU" altLang="ru-RU" sz="2800" b="1" baseline="-25000" smtClean="0">
                <a:solidFill>
                  <a:srgbClr val="66FF33"/>
                </a:solidFill>
              </a:rPr>
              <a:t>2</a:t>
            </a:r>
            <a:r>
              <a:rPr lang="ru-RU" altLang="ru-RU" sz="2800" b="1" smtClean="0">
                <a:solidFill>
                  <a:srgbClr val="66FF33"/>
                </a:solidFill>
              </a:rPr>
              <a:t>.</a:t>
            </a:r>
          </a:p>
          <a:p>
            <a:pPr eaLnBrk="1" hangingPunct="1"/>
            <a:endParaRPr lang="kk-KZ" altLang="ru-RU" sz="2800" b="1" smtClean="0">
              <a:solidFill>
                <a:srgbClr val="66FF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7029450"/>
          </a:xfrm>
        </p:spPr>
        <p:txBody>
          <a:bodyPr/>
          <a:lstStyle/>
          <a:p>
            <a:pPr eaLnBrk="1" hangingPunct="1"/>
            <a:r>
              <a:rPr lang="kk-KZ" altLang="ru-RU" smtClean="0">
                <a:solidFill>
                  <a:srgbClr val="66FF33"/>
                </a:solidFill>
              </a:rPr>
              <a:t>Су</a:t>
            </a:r>
            <a:r>
              <a:rPr lang="kk-KZ" altLang="ru-RU" smtClean="0"/>
              <a:t> ыдырататын комплекстен </a:t>
            </a:r>
            <a:r>
              <a:rPr lang="ru-RU" altLang="ru-RU" smtClean="0">
                <a:solidFill>
                  <a:srgbClr val="66FF33"/>
                </a:solidFill>
              </a:rPr>
              <a:t>П680</a:t>
            </a:r>
            <a:r>
              <a:rPr lang="kk-KZ" altLang="ru-RU" smtClean="0">
                <a:solidFill>
                  <a:srgbClr val="66FF33"/>
                </a:solidFill>
              </a:rPr>
              <a:t>-ге 4 электрон</a:t>
            </a:r>
            <a:r>
              <a:rPr lang="kk-KZ" altLang="ru-RU" smtClean="0"/>
              <a:t>  тасмалданғаннан кейін </a:t>
            </a:r>
            <a:r>
              <a:rPr lang="kk-KZ" altLang="ru-RU" smtClean="0">
                <a:solidFill>
                  <a:srgbClr val="66FF33"/>
                </a:solidFill>
              </a:rPr>
              <a:t>судың 2 молекуласы</a:t>
            </a:r>
            <a:r>
              <a:rPr lang="kk-KZ" altLang="ru-RU" smtClean="0"/>
              <a:t> </a:t>
            </a:r>
            <a:r>
              <a:rPr lang="kk-KZ" altLang="ru-RU" smtClean="0">
                <a:solidFill>
                  <a:srgbClr val="66FF33"/>
                </a:solidFill>
              </a:rPr>
              <a:t>ыдырайды</a:t>
            </a:r>
            <a:r>
              <a:rPr lang="kk-KZ" altLang="ru-RU" smtClean="0"/>
              <a:t>, </a:t>
            </a:r>
            <a:r>
              <a:rPr lang="kk-KZ" altLang="ru-RU" smtClean="0">
                <a:solidFill>
                  <a:srgbClr val="66FF33"/>
                </a:solidFill>
              </a:rPr>
              <a:t>оттегінің 1 молекуласы</a:t>
            </a:r>
            <a:r>
              <a:rPr lang="kk-KZ" altLang="ru-RU" smtClean="0"/>
              <a:t> және </a:t>
            </a:r>
            <a:r>
              <a:rPr lang="kk-KZ" altLang="ru-RU" smtClean="0">
                <a:solidFill>
                  <a:srgbClr val="66FF33"/>
                </a:solidFill>
              </a:rPr>
              <a:t>4 сутектің протоны  бөлінеді</a:t>
            </a:r>
            <a:r>
              <a:rPr lang="kk-KZ" altLang="ru-RU" smtClean="0"/>
              <a:t>. </a:t>
            </a:r>
          </a:p>
          <a:p>
            <a:pPr eaLnBrk="1" hangingPunct="1"/>
            <a:r>
              <a:rPr lang="kk-KZ" altLang="ru-RU" smtClean="0"/>
              <a:t>Олар  тилакоидтың арасындағы  кеңістікке  шығады.</a:t>
            </a:r>
          </a:p>
          <a:p>
            <a:pPr eaLnBrk="1" hangingPunct="1"/>
            <a:endParaRPr lang="kk-KZ" altLang="ru-RU" smtClean="0"/>
          </a:p>
          <a:p>
            <a:pPr eaLnBrk="1" hangingPunct="1"/>
            <a:r>
              <a:rPr lang="kk-KZ" altLang="ru-RU" smtClean="0"/>
              <a:t>Электронның </a:t>
            </a:r>
            <a:r>
              <a:rPr lang="kk-KZ" altLang="ru-RU" smtClean="0">
                <a:solidFill>
                  <a:srgbClr val="66FF33"/>
                </a:solidFill>
              </a:rPr>
              <a:t>ФЖ2</a:t>
            </a:r>
            <a:r>
              <a:rPr lang="kk-KZ" altLang="ru-RU" smtClean="0"/>
              <a:t> ден </a:t>
            </a:r>
            <a:r>
              <a:rPr lang="kk-KZ" altLang="ru-RU" smtClean="0">
                <a:solidFill>
                  <a:srgbClr val="66FF33"/>
                </a:solidFill>
              </a:rPr>
              <a:t>ФЖ1</a:t>
            </a:r>
            <a:r>
              <a:rPr lang="kk-KZ" altLang="ru-RU" smtClean="0"/>
              <a:t>-ге тасмалдағыштар арқылы тасмалданғанда </a:t>
            </a:r>
            <a:r>
              <a:rPr lang="kk-KZ" altLang="ru-RU" smtClean="0">
                <a:solidFill>
                  <a:srgbClr val="66FF33"/>
                </a:solidFill>
              </a:rPr>
              <a:t>АДФ</a:t>
            </a:r>
            <a:r>
              <a:rPr lang="kk-KZ" altLang="ru-RU" smtClean="0"/>
              <a:t>–тен және анорганикалық </a:t>
            </a:r>
            <a:r>
              <a:rPr lang="kk-KZ" altLang="ru-RU" smtClean="0">
                <a:solidFill>
                  <a:srgbClr val="66FF33"/>
                </a:solidFill>
              </a:rPr>
              <a:t>Ф-дан АТФ</a:t>
            </a:r>
            <a:r>
              <a:rPr lang="kk-KZ" altLang="ru-RU" smtClean="0"/>
              <a:t> түзіледі. </a:t>
            </a:r>
          </a:p>
          <a:p>
            <a:pPr eaLnBrk="1" hangingPunct="1"/>
            <a:r>
              <a:rPr lang="kk-KZ" altLang="ru-RU" smtClean="0">
                <a:solidFill>
                  <a:srgbClr val="66FF33"/>
                </a:solidFill>
              </a:rPr>
              <a:t>АДФ + Фан → АТФ</a:t>
            </a:r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kk-KZ" altLang="ru-RU" i="1" smtClean="0">
                <a:solidFill>
                  <a:srgbClr val="66FF33"/>
                </a:solidFill>
              </a:rPr>
              <a:t>Айналымсыз фотофосфорланудың</a:t>
            </a:r>
            <a:r>
              <a:rPr lang="kk-KZ" altLang="ru-RU" i="1" smtClean="0"/>
              <a:t> теңдігі </a:t>
            </a:r>
            <a:r>
              <a:rPr lang="ru-RU" altLang="ru-RU" i="1" smtClean="0"/>
              <a:t>:</a:t>
            </a:r>
            <a:endParaRPr lang="ru-RU" altLang="ru-RU" smtClean="0"/>
          </a:p>
          <a:p>
            <a:pPr eaLnBrk="1" hangingPunct="1">
              <a:lnSpc>
                <a:spcPct val="90000"/>
              </a:lnSpc>
            </a:pPr>
            <a:r>
              <a:rPr lang="ru-RU" altLang="ru-RU" smtClean="0">
                <a:solidFill>
                  <a:srgbClr val="FFFF66"/>
                </a:solidFill>
              </a:rPr>
              <a:t>2НАДФ + 2Н</a:t>
            </a:r>
            <a:r>
              <a:rPr lang="ru-RU" altLang="ru-RU" baseline="-25000" smtClean="0">
                <a:solidFill>
                  <a:srgbClr val="FFFF66"/>
                </a:solidFill>
              </a:rPr>
              <a:t>2</a:t>
            </a:r>
            <a:r>
              <a:rPr lang="ru-RU" altLang="ru-RU" smtClean="0">
                <a:solidFill>
                  <a:srgbClr val="FFFF66"/>
                </a:solidFill>
              </a:rPr>
              <a:t>0 + 2АДФ + 2Н</a:t>
            </a:r>
            <a:r>
              <a:rPr lang="ru-RU" altLang="ru-RU" baseline="-25000" smtClean="0">
                <a:solidFill>
                  <a:srgbClr val="FFFF66"/>
                </a:solidFill>
              </a:rPr>
              <a:t>3</a:t>
            </a:r>
            <a:r>
              <a:rPr lang="ru-RU" altLang="ru-RU" smtClean="0">
                <a:solidFill>
                  <a:srgbClr val="FFFF66"/>
                </a:solidFill>
              </a:rPr>
              <a:t>Р0</a:t>
            </a:r>
            <a:r>
              <a:rPr lang="ru-RU" altLang="ru-RU" baseline="-25000" smtClean="0">
                <a:solidFill>
                  <a:srgbClr val="FFFF66"/>
                </a:solidFill>
              </a:rPr>
              <a:t>4</a:t>
            </a:r>
            <a:r>
              <a:rPr lang="ru-RU" altLang="ru-RU" smtClean="0">
                <a:solidFill>
                  <a:srgbClr val="FFFF66"/>
                </a:solidFill>
              </a:rPr>
              <a:t>  → 2НАДФН + 2Н</a:t>
            </a:r>
            <a:r>
              <a:rPr lang="ru-RU" altLang="ru-RU" baseline="30000" smtClean="0">
                <a:solidFill>
                  <a:srgbClr val="FFFF66"/>
                </a:solidFill>
              </a:rPr>
              <a:t>+</a:t>
            </a:r>
            <a:r>
              <a:rPr lang="ru-RU" altLang="ru-RU" smtClean="0">
                <a:solidFill>
                  <a:srgbClr val="FFFF66"/>
                </a:solidFill>
              </a:rPr>
              <a:t> + 2АТФ + 0</a:t>
            </a:r>
            <a:r>
              <a:rPr lang="ru-RU" altLang="ru-RU" baseline="-25000" smtClean="0">
                <a:solidFill>
                  <a:srgbClr val="FFFF66"/>
                </a:solidFill>
              </a:rPr>
              <a:t>2</a:t>
            </a:r>
            <a:r>
              <a:rPr lang="ru-RU" altLang="ru-RU" smtClean="0">
                <a:solidFill>
                  <a:srgbClr val="FFFF66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kk-KZ" altLang="ru-RU" i="1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kk-KZ" altLang="ru-RU" i="1" smtClean="0">
                <a:solidFill>
                  <a:srgbClr val="66FF33"/>
                </a:solidFill>
              </a:rPr>
              <a:t>Айналымсыз фотосинтездік фотофосфорланудың айырмашылығы</a:t>
            </a:r>
            <a:r>
              <a:rPr lang="ru-RU" altLang="ru-RU" smtClean="0"/>
              <a:t>: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1) </a:t>
            </a:r>
            <a:r>
              <a:rPr lang="kk-KZ" altLang="ru-RU" smtClean="0"/>
              <a:t>судың  2 молекуласы тотығады</a:t>
            </a:r>
            <a:r>
              <a:rPr lang="ru-RU" altLang="ru-RU" smtClean="0"/>
              <a:t>;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2) </a:t>
            </a:r>
            <a:r>
              <a:rPr lang="kk-KZ" altLang="ru-RU" smtClean="0"/>
              <a:t>2 фотожүйе қатысады</a:t>
            </a:r>
            <a:r>
              <a:rPr lang="ru-RU" altLang="ru-RU" smtClean="0"/>
              <a:t>;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3)</a:t>
            </a:r>
            <a:r>
              <a:rPr lang="kk-KZ" altLang="ru-RU" smtClean="0"/>
              <a:t>электрондар су молекуласынан</a:t>
            </a:r>
            <a:r>
              <a:rPr lang="ru-RU" altLang="ru-RU" smtClean="0"/>
              <a:t> (</a:t>
            </a:r>
            <a:r>
              <a:rPr lang="kk-KZ" altLang="ru-RU" smtClean="0"/>
              <a:t>бірінші</a:t>
            </a:r>
            <a:r>
              <a:rPr lang="ru-RU" altLang="ru-RU" smtClean="0"/>
              <a:t> донор) </a:t>
            </a:r>
            <a:r>
              <a:rPr lang="kk-KZ" altLang="ru-RU" smtClean="0"/>
              <a:t>электрон тасмалдағыш тізбек арқылы</a:t>
            </a:r>
            <a:r>
              <a:rPr lang="ru-RU" altLang="ru-RU" smtClean="0"/>
              <a:t> НАДФ (</a:t>
            </a:r>
            <a:r>
              <a:rPr lang="kk-KZ" altLang="ru-RU" smtClean="0"/>
              <a:t>соңғы </a:t>
            </a:r>
            <a:r>
              <a:rPr lang="ru-RU" altLang="ru-RU" smtClean="0"/>
              <a:t> акцептор)</a:t>
            </a:r>
            <a:r>
              <a:rPr lang="kk-KZ" altLang="ru-RU" smtClean="0"/>
              <a:t>-қа тасмалданады.</a:t>
            </a:r>
          </a:p>
          <a:p>
            <a:pPr eaLnBrk="1" hangingPunct="1">
              <a:lnSpc>
                <a:spcPct val="90000"/>
              </a:lnSpc>
            </a:pPr>
            <a:endParaRPr lang="kk-KZ" altLang="ru-RU" smtClean="0"/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kk-KZ" altLang="ru-RU" smtClean="0">
                <a:solidFill>
                  <a:srgbClr val="66FF33"/>
                </a:solidFill>
              </a:rPr>
              <a:t>Айналымсыз</a:t>
            </a:r>
            <a:r>
              <a:rPr lang="kk-KZ" altLang="ru-RU" smtClean="0"/>
              <a:t> фотофосфорланудың  </a:t>
            </a:r>
            <a:r>
              <a:rPr lang="kk-KZ" altLang="ru-RU" smtClean="0">
                <a:solidFill>
                  <a:srgbClr val="66FF33"/>
                </a:solidFill>
              </a:rPr>
              <a:t>өнімі</a:t>
            </a:r>
            <a:r>
              <a:rPr lang="kk-KZ" altLang="ru-RU" smtClean="0"/>
              <a:t>: </a:t>
            </a:r>
          </a:p>
          <a:p>
            <a:pPr eaLnBrk="1" hangingPunct="1"/>
            <a:r>
              <a:rPr lang="kk-KZ" altLang="ru-RU" smtClean="0"/>
              <a:t>1. </a:t>
            </a:r>
            <a:r>
              <a:rPr lang="kk-KZ" altLang="ru-RU" smtClean="0">
                <a:solidFill>
                  <a:srgbClr val="FFFF66"/>
                </a:solidFill>
              </a:rPr>
              <a:t>Тотықсызданған никотинамидадениндинрнуклеотидфосфат (НАДФН + Н)</a:t>
            </a:r>
          </a:p>
          <a:p>
            <a:pPr eaLnBrk="1" hangingPunct="1"/>
            <a:r>
              <a:rPr lang="kk-KZ" altLang="ru-RU" smtClean="0">
                <a:solidFill>
                  <a:srgbClr val="FFFF66"/>
                </a:solidFill>
              </a:rPr>
              <a:t>2. </a:t>
            </a:r>
            <a:r>
              <a:rPr lang="kk-KZ" altLang="ru-RU" i="1" smtClean="0">
                <a:solidFill>
                  <a:srgbClr val="FFFF66"/>
                </a:solidFill>
              </a:rPr>
              <a:t> АТФ.</a:t>
            </a:r>
            <a:r>
              <a:rPr lang="kk-KZ" altLang="ru-RU" smtClean="0"/>
              <a:t> </a:t>
            </a:r>
          </a:p>
          <a:p>
            <a:pPr eaLnBrk="1" hangingPunct="1"/>
            <a:endParaRPr lang="kk-KZ" altLang="ru-RU" smtClean="0"/>
          </a:p>
          <a:p>
            <a:pPr eaLnBrk="1" hangingPunct="1"/>
            <a:r>
              <a:rPr lang="kk-KZ" altLang="ru-RU" smtClean="0"/>
              <a:t>Олар  ФС-дің қараңғы сатысында  қолданылады. </a:t>
            </a:r>
            <a:endParaRPr lang="ru-RU" altLang="ru-RU" smtClean="0">
              <a:solidFill>
                <a:srgbClr val="66FF33"/>
              </a:solidFill>
            </a:endParaRPr>
          </a:p>
          <a:p>
            <a:pPr eaLnBrk="1" hangingPunct="1"/>
            <a:endParaRPr lang="ru-RU" altLang="ru-RU" smtClean="0">
              <a:solidFill>
                <a:srgbClr val="66FF33"/>
              </a:solidFill>
            </a:endParaRPr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597650"/>
          </a:xfrm>
        </p:spPr>
        <p:txBody>
          <a:bodyPr/>
          <a:lstStyle/>
          <a:p>
            <a:pPr eaLnBrk="1" hangingPunct="1"/>
            <a:r>
              <a:rPr lang="kk-KZ" altLang="ru-RU" b="1" i="1" smtClean="0">
                <a:solidFill>
                  <a:srgbClr val="66FF33"/>
                </a:solidFill>
              </a:rPr>
              <a:t>Айналмалы фотофосфорлануға тек ФЖ1 қатысады.</a:t>
            </a:r>
            <a:r>
              <a:rPr lang="kk-KZ" altLang="ru-RU" b="1" i="1" smtClean="0"/>
              <a:t>  </a:t>
            </a:r>
          </a:p>
          <a:p>
            <a:pPr eaLnBrk="1" hangingPunct="1"/>
            <a:r>
              <a:rPr lang="kk-KZ" altLang="ru-RU" smtClean="0">
                <a:solidFill>
                  <a:srgbClr val="FFFF66"/>
                </a:solidFill>
              </a:rPr>
              <a:t>П700</a:t>
            </a:r>
            <a:r>
              <a:rPr lang="kk-KZ" altLang="ru-RU" smtClean="0"/>
              <a:t>    бірінші тасмалдағыш     </a:t>
            </a:r>
            <a:r>
              <a:rPr lang="kk-KZ" altLang="ru-RU" smtClean="0">
                <a:solidFill>
                  <a:srgbClr val="66FF33"/>
                </a:solidFill>
              </a:rPr>
              <a:t>Фд   </a:t>
            </a:r>
            <a:r>
              <a:rPr lang="kk-KZ" altLang="ru-RU" smtClean="0">
                <a:solidFill>
                  <a:srgbClr val="FFFF66"/>
                </a:solidFill>
              </a:rPr>
              <a:t>П</a:t>
            </a:r>
            <a:r>
              <a:rPr lang="kk-KZ" altLang="ru-RU" baseline="-25000" smtClean="0">
                <a:solidFill>
                  <a:srgbClr val="FFFF66"/>
                </a:solidFill>
              </a:rPr>
              <a:t>700</a:t>
            </a:r>
            <a:r>
              <a:rPr lang="kk-KZ" altLang="ru-RU" smtClean="0"/>
              <a:t> </a:t>
            </a:r>
          </a:p>
          <a:p>
            <a:pPr eaLnBrk="1" hangingPunct="1"/>
            <a:endParaRPr lang="kk-KZ" altLang="ru-RU" smtClean="0"/>
          </a:p>
          <a:p>
            <a:pPr eaLnBrk="1" hangingPunct="1"/>
            <a:r>
              <a:rPr lang="kk-KZ" altLang="ru-RU" smtClean="0"/>
              <a:t>Электронтасмалдағыш тізбекте </a:t>
            </a:r>
            <a:r>
              <a:rPr lang="kk-KZ" altLang="ru-RU" i="1" smtClean="0">
                <a:solidFill>
                  <a:srgbClr val="66FF33"/>
                </a:solidFill>
              </a:rPr>
              <a:t>цитохром б</a:t>
            </a:r>
            <a:r>
              <a:rPr lang="kk-KZ" altLang="ru-RU" i="1" smtClean="0"/>
              <a:t> мен </a:t>
            </a:r>
            <a:r>
              <a:rPr lang="kk-KZ" altLang="ru-RU" i="1" smtClean="0">
                <a:solidFill>
                  <a:srgbClr val="66FF33"/>
                </a:solidFill>
              </a:rPr>
              <a:t>цитохром  f –</a:t>
            </a:r>
            <a:r>
              <a:rPr lang="kk-KZ" altLang="ru-RU" i="1" smtClean="0"/>
              <a:t>тің арасында </a:t>
            </a:r>
            <a:r>
              <a:rPr lang="kk-KZ" altLang="ru-RU" i="1" smtClean="0">
                <a:solidFill>
                  <a:srgbClr val="FFFF66"/>
                </a:solidFill>
              </a:rPr>
              <a:t>АТФ</a:t>
            </a:r>
            <a:r>
              <a:rPr lang="kk-KZ" altLang="ru-RU" i="1" smtClean="0">
                <a:solidFill>
                  <a:srgbClr val="FF5050"/>
                </a:solidFill>
              </a:rPr>
              <a:t> </a:t>
            </a:r>
            <a:r>
              <a:rPr lang="kk-KZ" altLang="ru-RU" i="1" smtClean="0"/>
              <a:t>түзеледі.</a:t>
            </a:r>
          </a:p>
          <a:p>
            <a:pPr eaLnBrk="1" hangingPunct="1"/>
            <a:endParaRPr lang="kk-KZ" altLang="ru-RU" smtClean="0"/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1619250" y="14128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6516688" y="14128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7667625" y="1412875"/>
            <a:ext cx="217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kk-KZ" altLang="ru-RU" smtClean="0"/>
              <a:t>Бұл жағдайда</a:t>
            </a:r>
            <a:r>
              <a:rPr lang="ru-RU" altLang="ru-RU" smtClean="0"/>
              <a:t> </a:t>
            </a:r>
            <a:r>
              <a:rPr lang="ru-RU" altLang="ru-RU" smtClean="0">
                <a:solidFill>
                  <a:srgbClr val="FF5050"/>
                </a:solidFill>
              </a:rPr>
              <a:t>П</a:t>
            </a:r>
            <a:r>
              <a:rPr lang="ru-RU" altLang="ru-RU" baseline="-25000" smtClean="0">
                <a:solidFill>
                  <a:srgbClr val="FF5050"/>
                </a:solidFill>
              </a:rPr>
              <a:t>700</a:t>
            </a:r>
            <a:r>
              <a:rPr lang="ru-RU" altLang="ru-RU" smtClean="0">
                <a:solidFill>
                  <a:srgbClr val="FF5050"/>
                </a:solidFill>
              </a:rPr>
              <a:t> </a:t>
            </a:r>
            <a:r>
              <a:rPr lang="ru-RU" altLang="ru-RU" smtClean="0">
                <a:solidFill>
                  <a:srgbClr val="66FF33"/>
                </a:solidFill>
              </a:rPr>
              <a:t>донор</a:t>
            </a:r>
            <a:r>
              <a:rPr lang="kk-KZ" altLang="ru-RU" smtClean="0"/>
              <a:t> да,</a:t>
            </a:r>
            <a:r>
              <a:rPr lang="ru-RU" altLang="ru-RU" smtClean="0"/>
              <a:t> </a:t>
            </a:r>
            <a:r>
              <a:rPr lang="ru-RU" altLang="ru-RU" smtClean="0">
                <a:solidFill>
                  <a:srgbClr val="66FF33"/>
                </a:solidFill>
              </a:rPr>
              <a:t>акцептор</a:t>
            </a:r>
            <a:r>
              <a:rPr lang="kk-KZ" altLang="ru-RU" smtClean="0">
                <a:solidFill>
                  <a:srgbClr val="66FF33"/>
                </a:solidFill>
              </a:rPr>
              <a:t> да  </a:t>
            </a:r>
            <a:r>
              <a:rPr lang="kk-KZ" altLang="ru-RU" smtClean="0"/>
              <a:t>болып келеді. </a:t>
            </a:r>
          </a:p>
          <a:p>
            <a:pPr eaLnBrk="1" hangingPunct="1"/>
            <a:endParaRPr lang="kk-KZ" altLang="ru-RU" smtClean="0"/>
          </a:p>
          <a:p>
            <a:pPr eaLnBrk="1" hangingPunct="1"/>
            <a:r>
              <a:rPr lang="kk-KZ" altLang="ru-RU" smtClean="0">
                <a:solidFill>
                  <a:srgbClr val="66FF33"/>
                </a:solidFill>
              </a:rPr>
              <a:t>Айналмалы фотосинтездік фотофосфорланудың</a:t>
            </a:r>
            <a:r>
              <a:rPr lang="kk-KZ" altLang="ru-RU" smtClean="0"/>
              <a:t> с</a:t>
            </a:r>
            <a:r>
              <a:rPr lang="ru-RU" altLang="ru-RU" smtClean="0"/>
              <a:t>уммар</a:t>
            </a:r>
            <a:r>
              <a:rPr lang="kk-KZ" altLang="ru-RU" smtClean="0"/>
              <a:t>дық теңдігі</a:t>
            </a:r>
            <a:r>
              <a:rPr lang="ru-RU" altLang="ru-RU" smtClean="0"/>
              <a:t>:</a:t>
            </a:r>
          </a:p>
          <a:p>
            <a:pPr eaLnBrk="1" hangingPunct="1"/>
            <a:r>
              <a:rPr lang="ru-RU" altLang="ru-RU" smtClean="0">
                <a:solidFill>
                  <a:srgbClr val="66FF33"/>
                </a:solidFill>
              </a:rPr>
              <a:t>АДФ+Н</a:t>
            </a:r>
            <a:r>
              <a:rPr lang="ru-RU" altLang="ru-RU" baseline="-25000" smtClean="0">
                <a:solidFill>
                  <a:srgbClr val="66FF33"/>
                </a:solidFill>
              </a:rPr>
              <a:t>3</a:t>
            </a:r>
            <a:r>
              <a:rPr lang="ru-RU" altLang="ru-RU" smtClean="0">
                <a:solidFill>
                  <a:srgbClr val="66FF33"/>
                </a:solidFill>
              </a:rPr>
              <a:t>РО</a:t>
            </a:r>
            <a:r>
              <a:rPr lang="ru-RU" altLang="ru-RU" baseline="-25000" smtClean="0">
                <a:solidFill>
                  <a:srgbClr val="66FF33"/>
                </a:solidFill>
              </a:rPr>
              <a:t>4</a:t>
            </a:r>
            <a:r>
              <a:rPr lang="ru-RU" altLang="ru-RU" smtClean="0">
                <a:solidFill>
                  <a:srgbClr val="66FF33"/>
                </a:solidFill>
              </a:rPr>
              <a:t>+ һν →АТФ+Н</a:t>
            </a:r>
            <a:r>
              <a:rPr lang="ru-RU" altLang="ru-RU" baseline="-25000" smtClean="0">
                <a:solidFill>
                  <a:srgbClr val="66FF33"/>
                </a:solidFill>
              </a:rPr>
              <a:t>2</a:t>
            </a:r>
            <a:r>
              <a:rPr lang="ru-RU" altLang="ru-RU" smtClean="0">
                <a:solidFill>
                  <a:srgbClr val="66FF33"/>
                </a:solidFill>
              </a:rPr>
              <a:t>0</a:t>
            </a:r>
            <a:r>
              <a:rPr lang="ru-RU" altLang="ru-RU" smtClean="0"/>
              <a:t>.</a:t>
            </a:r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7245350"/>
          </a:xfrm>
        </p:spPr>
        <p:txBody>
          <a:bodyPr/>
          <a:lstStyle/>
          <a:p>
            <a:pPr algn="ctr" eaLnBrk="1" hangingPunct="1"/>
            <a:r>
              <a:rPr lang="kk-KZ" altLang="ru-RU" sz="3600" b="1" smtClean="0">
                <a:solidFill>
                  <a:srgbClr val="66FF33"/>
                </a:solidFill>
                <a:latin typeface="Arial" panose="020B0604020202020204" pitchFamily="34" charset="0"/>
              </a:rPr>
              <a:t>П.Митчеллдің х</a:t>
            </a:r>
            <a:r>
              <a:rPr lang="ru-RU" altLang="ru-RU" sz="3600" b="1" smtClean="0">
                <a:solidFill>
                  <a:srgbClr val="66FF33"/>
                </a:solidFill>
                <a:latin typeface="Arial" panose="020B0604020202020204" pitchFamily="34" charset="0"/>
              </a:rPr>
              <a:t>емиосмосты</a:t>
            </a:r>
            <a:r>
              <a:rPr lang="kk-KZ" altLang="ru-RU" sz="3600" b="1" smtClean="0">
                <a:solidFill>
                  <a:srgbClr val="66FF33"/>
                </a:solidFill>
                <a:latin typeface="Arial" panose="020B0604020202020204" pitchFamily="34" charset="0"/>
              </a:rPr>
              <a:t>қ </a:t>
            </a:r>
            <a:r>
              <a:rPr lang="ru-RU" altLang="ru-RU" sz="3600" b="1" smtClean="0">
                <a:solidFill>
                  <a:srgbClr val="66FF33"/>
                </a:solidFill>
                <a:latin typeface="Arial" panose="020B0604020202020204" pitchFamily="34" charset="0"/>
              </a:rPr>
              <a:t>теория</a:t>
            </a:r>
            <a:r>
              <a:rPr lang="kk-KZ" altLang="ru-RU" sz="3600" b="1" smtClean="0">
                <a:solidFill>
                  <a:srgbClr val="66FF33"/>
                </a:solidFill>
                <a:latin typeface="Arial" panose="020B0604020202020204" pitchFamily="34" charset="0"/>
              </a:rPr>
              <a:t>сы</a:t>
            </a:r>
            <a:r>
              <a:rPr lang="ru-RU" altLang="ru-RU" sz="3600" b="1" smtClean="0">
                <a:solidFill>
                  <a:srgbClr val="66FF33"/>
                </a:solidFill>
                <a:latin typeface="Arial" panose="020B0604020202020204" pitchFamily="34" charset="0"/>
              </a:rPr>
              <a:t> (ағылшын биохимик).</a:t>
            </a:r>
          </a:p>
          <a:p>
            <a:pPr eaLnBrk="1" hangingPunct="1"/>
            <a:r>
              <a:rPr lang="ru-RU" altLang="ru-RU" sz="2800" b="1" smtClean="0"/>
              <a:t> </a:t>
            </a:r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Электрон тасымалдағыштар</a:t>
            </a:r>
            <a:r>
              <a:rPr lang="kk-KZ" altLang="ru-RU" b="1" smtClean="0">
                <a:latin typeface="Arial" panose="020B0604020202020204" pitchFamily="34" charset="0"/>
              </a:rPr>
              <a:t> </a:t>
            </a:r>
            <a:r>
              <a:rPr lang="ru-RU" altLang="ru-RU" b="1" smtClean="0">
                <a:latin typeface="Arial" panose="020B0604020202020204" pitchFamily="34" charset="0"/>
              </a:rPr>
              <a:t>(электронт</a:t>
            </a:r>
            <a:r>
              <a:rPr lang="kk-KZ" altLang="ru-RU" b="1" smtClean="0">
                <a:latin typeface="Arial" panose="020B0604020202020204" pitchFamily="34" charset="0"/>
              </a:rPr>
              <a:t>асмалдағыш тізбек</a:t>
            </a:r>
            <a:r>
              <a:rPr lang="ru-RU" altLang="ru-RU" b="1" smtClean="0">
                <a:latin typeface="Arial" panose="020B0604020202020204" pitchFamily="34" charset="0"/>
              </a:rPr>
              <a:t>) </a:t>
            </a:r>
            <a:r>
              <a:rPr lang="kk-KZ" altLang="ru-RU" b="1" smtClean="0">
                <a:latin typeface="Arial" panose="020B0604020202020204" pitchFamily="34" charset="0"/>
              </a:rPr>
              <a:t>мембраналарда ассиметриялық орналасқан</a:t>
            </a:r>
            <a:r>
              <a:rPr lang="ru-RU" altLang="ru-RU" b="1" smtClean="0">
                <a:latin typeface="Arial" panose="020B0604020202020204" pitchFamily="34" charset="0"/>
              </a:rPr>
              <a:t>. </a:t>
            </a:r>
          </a:p>
          <a:p>
            <a:pPr eaLnBrk="1" hangingPunct="1"/>
            <a:r>
              <a:rPr lang="kk-KZ" altLang="ru-RU" b="1" smtClean="0">
                <a:latin typeface="Arial" panose="020B0604020202020204" pitchFamily="34" charset="0"/>
              </a:rPr>
              <a:t>Сонда </a:t>
            </a:r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тек электрондарды тасымалдайтын тасмалдағыштар</a:t>
            </a:r>
            <a:r>
              <a:rPr lang="kk-KZ" altLang="ru-RU" b="1" smtClean="0">
                <a:latin typeface="Arial" panose="020B0604020202020204" pitchFamily="34" charset="0"/>
              </a:rPr>
              <a:t> </a:t>
            </a:r>
            <a:r>
              <a:rPr lang="ru-RU" altLang="ru-RU" b="1" i="1" smtClean="0">
                <a:latin typeface="Arial" panose="020B0604020202020204" pitchFamily="34" charset="0"/>
              </a:rPr>
              <a:t>(</a:t>
            </a:r>
            <a:r>
              <a:rPr lang="ru-RU" altLang="ru-RU" b="1" i="1" smtClean="0">
                <a:solidFill>
                  <a:srgbClr val="FFFF66"/>
                </a:solidFill>
                <a:latin typeface="Arial" panose="020B0604020202020204" pitchFamily="34" charset="0"/>
              </a:rPr>
              <a:t>цитохромдар</a:t>
            </a:r>
            <a:r>
              <a:rPr lang="ru-RU" altLang="ru-RU" b="1" i="1" smtClean="0">
                <a:latin typeface="Arial" panose="020B0604020202020204" pitchFamily="34" charset="0"/>
              </a:rPr>
              <a:t>)</a:t>
            </a:r>
            <a:r>
              <a:rPr lang="ru-RU" altLang="ru-RU" b="1" smtClean="0">
                <a:latin typeface="Arial" panose="020B0604020202020204" pitchFamily="34" charset="0"/>
              </a:rPr>
              <a:t> </a:t>
            </a:r>
            <a:r>
              <a:rPr lang="kk-KZ" altLang="ru-RU" b="1" smtClean="0">
                <a:latin typeface="Arial" panose="020B0604020202020204" pitchFamily="34" charset="0"/>
              </a:rPr>
              <a:t>және </a:t>
            </a:r>
            <a:r>
              <a:rPr lang="kk-KZ" altLang="ru-RU" b="1" smtClean="0">
                <a:solidFill>
                  <a:srgbClr val="66FF33"/>
                </a:solidFill>
                <a:latin typeface="Arial" panose="020B0604020202020204" pitchFamily="34" charset="0"/>
              </a:rPr>
              <a:t>электрон мен  протондарды тасмалдайтын тасмалдағыштар</a:t>
            </a:r>
            <a:r>
              <a:rPr lang="ru-RU" altLang="ru-RU" b="1" i="1" smtClean="0">
                <a:latin typeface="Arial" panose="020B0604020202020204" pitchFamily="34" charset="0"/>
              </a:rPr>
              <a:t> (</a:t>
            </a:r>
            <a:r>
              <a:rPr lang="ru-RU" altLang="ru-RU" b="1" i="1" smtClean="0">
                <a:solidFill>
                  <a:srgbClr val="FFFF66"/>
                </a:solidFill>
                <a:latin typeface="Arial" panose="020B0604020202020204" pitchFamily="34" charset="0"/>
              </a:rPr>
              <a:t>пластохинондар</a:t>
            </a:r>
            <a:r>
              <a:rPr lang="ru-RU" altLang="ru-RU" b="1" i="1" smtClean="0">
                <a:latin typeface="Arial" panose="020B0604020202020204" pitchFamily="34" charset="0"/>
              </a:rPr>
              <a:t>)</a:t>
            </a:r>
            <a:r>
              <a:rPr lang="kk-KZ" altLang="ru-RU" b="1" smtClean="0">
                <a:latin typeface="Arial" panose="020B0604020202020204" pitchFamily="34" charset="0"/>
              </a:rPr>
              <a:t> кезек орналасқан.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"/>
            <a:ext cx="9144000" cy="675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0723" name="Picture 3" descr="Thylakoid_membra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225"/>
            <a:ext cx="8748712" cy="68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600"/>
            <a:ext cx="8893175" cy="647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kk-KZ" altLang="ru-RU" sz="3600" b="1" smtClean="0">
                <a:latin typeface="Arial" panose="020B0604020202020204" pitchFamily="34" charset="0"/>
              </a:rPr>
              <a:t>Сәуленің </a:t>
            </a:r>
            <a:r>
              <a:rPr lang="ru-RU" altLang="ru-RU" sz="3600" b="1" smtClean="0">
                <a:latin typeface="Arial" panose="020B0604020202020204" pitchFamily="34" charset="0"/>
              </a:rPr>
              <a:t>2 квант</a:t>
            </a:r>
            <a:r>
              <a:rPr lang="kk-KZ" altLang="ru-RU" sz="3600" b="1" smtClean="0">
                <a:latin typeface="Arial" panose="020B0604020202020204" pitchFamily="34" charset="0"/>
              </a:rPr>
              <a:t>ын сіңіргенде 2 эл</a:t>
            </a:r>
            <a:r>
              <a:rPr lang="ru-RU" altLang="ru-RU" sz="3600" b="1" smtClean="0">
                <a:latin typeface="Arial" panose="020B0604020202020204" pitchFamily="34" charset="0"/>
              </a:rPr>
              <a:t>-</a:t>
            </a:r>
            <a:r>
              <a:rPr lang="kk-KZ" altLang="ru-RU" sz="3600" b="1" smtClean="0">
                <a:latin typeface="Arial" panose="020B0604020202020204" pitchFamily="34" charset="0"/>
              </a:rPr>
              <a:t>н</a:t>
            </a:r>
            <a:r>
              <a:rPr lang="ru-RU" altLang="ru-RU" sz="3600" b="1" smtClean="0">
                <a:latin typeface="Arial" panose="020B0604020202020204" pitchFamily="34" charset="0"/>
              </a:rPr>
              <a:t> (</a:t>
            </a:r>
            <a:r>
              <a:rPr lang="kk-KZ" altLang="ru-RU" sz="3600" b="1" smtClean="0">
                <a:latin typeface="Arial" panose="020B0604020202020204" pitchFamily="34" charset="0"/>
              </a:rPr>
              <a:t>кезекпен</a:t>
            </a:r>
            <a:r>
              <a:rPr lang="ru-RU" altLang="ru-RU" sz="3600" b="1" smtClean="0">
                <a:latin typeface="Arial" panose="020B0604020202020204" pitchFamily="34" charset="0"/>
              </a:rPr>
              <a:t>) П</a:t>
            </a:r>
            <a:r>
              <a:rPr lang="ru-RU" altLang="ru-RU" sz="3600" b="1" baseline="-25000" smtClean="0">
                <a:latin typeface="Arial" panose="020B0604020202020204" pitchFamily="34" charset="0"/>
              </a:rPr>
              <a:t>680</a:t>
            </a:r>
            <a:r>
              <a:rPr lang="kk-KZ" altLang="ru-RU" sz="3600" b="1" smtClean="0">
                <a:latin typeface="Arial" panose="020B0604020202020204" pitchFamily="34" charset="0"/>
              </a:rPr>
              <a:t>-нен  шығып</a:t>
            </a:r>
            <a:r>
              <a:rPr lang="ru-RU" altLang="ru-RU" sz="3600" b="1" smtClean="0">
                <a:latin typeface="Arial" panose="020B0604020202020204" pitchFamily="34" charset="0"/>
              </a:rPr>
              <a:t>,</a:t>
            </a:r>
            <a:r>
              <a:rPr lang="kk-KZ" altLang="ru-RU" sz="3600" b="1" smtClean="0">
                <a:latin typeface="Arial" panose="020B0604020202020204" pitchFamily="34" charset="0"/>
              </a:rPr>
              <a:t> мембранадан өтеді, орынына  электрондар судан келеді. </a:t>
            </a:r>
          </a:p>
          <a:p>
            <a:pPr eaLnBrk="1" hangingPunct="1"/>
            <a:endParaRPr lang="kk-KZ" altLang="ru-RU" sz="3600" b="1" smtClean="0">
              <a:latin typeface="Arial" panose="020B0604020202020204" pitchFamily="34" charset="0"/>
            </a:endParaRPr>
          </a:p>
          <a:p>
            <a:pPr eaLnBrk="1" hangingPunct="1"/>
            <a:r>
              <a:rPr lang="kk-KZ" altLang="ru-RU" sz="3600" b="1" smtClean="0">
                <a:latin typeface="Arial" panose="020B0604020202020204" pitchFamily="34" charset="0"/>
              </a:rPr>
              <a:t>Онда протондар судан  тилакоидтардың ішкі кеңістігіне шығады; ал  оттегінің атомы хлоропласттан шығып кетеді</a:t>
            </a:r>
            <a:endParaRPr lang="ru-RU" altLang="ru-RU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kk-KZ" altLang="ru-RU" sz="2800" b="1" smtClean="0">
                <a:latin typeface="Arial" panose="020B0604020202020204" pitchFamily="34" charset="0"/>
              </a:rPr>
              <a:t>Электрондар П680-нен   мембрананың сыртқы жағындағы акцепторға тасмалданады. Ол акцептордың аты - </a:t>
            </a:r>
            <a:r>
              <a:rPr lang="ru-RU" altLang="ru-RU" sz="2800" b="1" i="1" smtClean="0">
                <a:solidFill>
                  <a:srgbClr val="66FF33"/>
                </a:solidFill>
                <a:latin typeface="Arial" panose="020B0604020202020204" pitchFamily="34" charset="0"/>
              </a:rPr>
              <a:t>пластохинон (ПХ).</a:t>
            </a:r>
            <a:r>
              <a:rPr lang="ru-RU" altLang="ru-RU" sz="2800" b="1" i="1" smtClean="0">
                <a:latin typeface="Arial" panose="020B0604020202020204" pitchFamily="34" charset="0"/>
              </a:rPr>
              <a:t> </a:t>
            </a:r>
          </a:p>
          <a:p>
            <a:pPr eaLnBrk="1" hangingPunct="1"/>
            <a:endParaRPr lang="ru-RU" altLang="ru-RU" sz="2800" b="1" i="1" smtClean="0">
              <a:latin typeface="Arial" panose="020B0604020202020204" pitchFamily="34" charset="0"/>
            </a:endParaRPr>
          </a:p>
          <a:p>
            <a:pPr eaLnBrk="1" hangingPunct="1"/>
            <a:r>
              <a:rPr lang="ru-RU" altLang="ru-RU" sz="2800" b="1" i="1" smtClean="0">
                <a:solidFill>
                  <a:srgbClr val="66FF33"/>
                </a:solidFill>
                <a:latin typeface="Arial" panose="020B0604020202020204" pitchFamily="34" charset="0"/>
              </a:rPr>
              <a:t>Пластохинон</a:t>
            </a:r>
            <a:r>
              <a:rPr lang="ru-RU" altLang="ru-RU" sz="2800" b="1" smtClean="0">
                <a:latin typeface="Arial" panose="020B0604020202020204" pitchFamily="34" charset="0"/>
              </a:rPr>
              <a:t> —  хинон</a:t>
            </a:r>
            <a:r>
              <a:rPr lang="kk-KZ" altLang="ru-RU" sz="2800" b="1" smtClean="0">
                <a:latin typeface="Arial" panose="020B0604020202020204" pitchFamily="34" charset="0"/>
              </a:rPr>
              <a:t>ның туындысы</a:t>
            </a:r>
            <a:r>
              <a:rPr lang="ru-RU" altLang="ru-RU" sz="2800" b="1" smtClean="0">
                <a:latin typeface="Arial" panose="020B0604020202020204" pitchFamily="34" charset="0"/>
              </a:rPr>
              <a:t>, </a:t>
            </a:r>
            <a:r>
              <a:rPr lang="kk-KZ" altLang="ru-RU" sz="2800" b="1" smtClean="0">
                <a:latin typeface="Arial" panose="020B0604020202020204" pitchFamily="34" charset="0"/>
              </a:rPr>
              <a:t>тотыққан кезде құрамында 2 оттегінің атомы бар, олар көміртек сақинамен қос байланыспен байланысқан. </a:t>
            </a:r>
          </a:p>
          <a:p>
            <a:pPr eaLnBrk="1" hangingPunct="1"/>
            <a:endParaRPr lang="kk-KZ" altLang="ru-RU" sz="2800" b="1" smtClean="0">
              <a:latin typeface="Arial" panose="020B0604020202020204" pitchFamily="34" charset="0"/>
            </a:endParaRPr>
          </a:p>
          <a:p>
            <a:pPr eaLnBrk="1" hangingPunct="1"/>
            <a:r>
              <a:rPr lang="kk-KZ" altLang="ru-RU" sz="2800" b="1" smtClean="0">
                <a:latin typeface="Arial" panose="020B0604020202020204" pitchFamily="34" charset="0"/>
              </a:rPr>
              <a:t>Тотықсызданған  күйінде  оттегінің атомдары бензол сақинасында протонмен байланысқан.</a:t>
            </a:r>
            <a:endParaRPr lang="ru-RU" altLang="ru-RU" sz="2800" b="1" smtClean="0">
              <a:latin typeface="Arial" panose="020B0604020202020204" pitchFamily="34" charset="0"/>
            </a:endParaRPr>
          </a:p>
          <a:p>
            <a:pPr eaLnBrk="1" hangingPunct="1"/>
            <a:r>
              <a:rPr lang="ru-RU" altLang="ru-RU" sz="2800" b="1" smtClean="0">
                <a:latin typeface="Arial" panose="020B0604020202020204" pitchFamily="34" charset="0"/>
              </a:rPr>
              <a:t>               </a:t>
            </a:r>
          </a:p>
          <a:p>
            <a:pPr eaLnBrk="1" hangingPunct="1"/>
            <a:r>
              <a:rPr lang="ru-RU" altLang="ru-RU" sz="2800" b="1" smtClean="0">
                <a:latin typeface="Arial" panose="020B0604020202020204" pitchFamily="34" charset="0"/>
              </a:rPr>
              <a:t>Ггидрохинон                         +2е+2Н         Хинон</a:t>
            </a:r>
          </a:p>
        </p:txBody>
      </p:sp>
      <p:sp>
        <p:nvSpPr>
          <p:cNvPr id="33795" name="Line 4"/>
          <p:cNvSpPr>
            <a:spLocks noChangeShapeType="1"/>
          </p:cNvSpPr>
          <p:nvPr/>
        </p:nvSpPr>
        <p:spPr bwMode="auto">
          <a:xfrm flipV="1">
            <a:off x="3635375" y="5949950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796" name="Line 5"/>
          <p:cNvSpPr>
            <a:spLocks noChangeShapeType="1"/>
          </p:cNvSpPr>
          <p:nvPr/>
        </p:nvSpPr>
        <p:spPr bwMode="auto">
          <a:xfrm>
            <a:off x="6659563" y="59499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solidFill>
                  <a:srgbClr val="66FF33"/>
                </a:solidFill>
              </a:rPr>
              <a:t>Пх</a:t>
            </a:r>
            <a:r>
              <a:rPr lang="ru-RU" altLang="ru-RU" sz="2800" smtClean="0"/>
              <a:t> </a:t>
            </a:r>
            <a:r>
              <a:rPr lang="kk-KZ" altLang="ru-RU" sz="2800" smtClean="0"/>
              <a:t>м</a:t>
            </a:r>
            <a:r>
              <a:rPr lang="ru-RU" altLang="ru-RU" sz="2800" smtClean="0"/>
              <a:t>олекул</a:t>
            </a:r>
            <a:r>
              <a:rPr lang="kk-KZ" altLang="ru-RU" sz="2800" smtClean="0"/>
              <a:t>асы басында 2 электрон қабылдайды</a:t>
            </a:r>
            <a:r>
              <a:rPr lang="ru-RU" altLang="ru-RU" sz="2800" smtClean="0"/>
              <a:t>: </a:t>
            </a:r>
            <a:r>
              <a:rPr lang="ru-RU" altLang="ru-RU" sz="2800" smtClean="0">
                <a:solidFill>
                  <a:srgbClr val="66FF33"/>
                </a:solidFill>
              </a:rPr>
              <a:t>ПХ + 2е→ ПХ</a:t>
            </a:r>
            <a:r>
              <a:rPr lang="ru-RU" altLang="ru-RU" sz="2800" baseline="30000" smtClean="0">
                <a:solidFill>
                  <a:srgbClr val="66FF33"/>
                </a:solidFill>
              </a:rPr>
              <a:t>2-</a:t>
            </a:r>
            <a:r>
              <a:rPr lang="ru-RU" altLang="ru-RU" sz="2800" smtClean="0"/>
              <a:t>. 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ПХ</a:t>
            </a:r>
            <a:r>
              <a:rPr lang="ru-RU" altLang="ru-RU" sz="2800" b="1" baseline="30000" smtClean="0">
                <a:solidFill>
                  <a:srgbClr val="66FF33"/>
                </a:solidFill>
                <a:latin typeface="Arial" panose="020B0604020202020204" pitchFamily="34" charset="0"/>
              </a:rPr>
              <a:t>2-</a:t>
            </a: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 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протонға химиялық өте жақын -</a:t>
            </a: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 </a:t>
            </a:r>
            <a:r>
              <a:rPr lang="kk-KZ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протондарды стромадан алады электрлік нейтральды  күйін түзеді</a:t>
            </a: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b="1" smtClean="0">
              <a:solidFill>
                <a:srgbClr val="66FF33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 ПХ</a:t>
            </a:r>
            <a:r>
              <a:rPr lang="ru-RU" altLang="ru-RU" sz="2800" b="1" baseline="30000" smtClean="0">
                <a:solidFill>
                  <a:srgbClr val="66FF33"/>
                </a:solidFill>
                <a:latin typeface="Arial" panose="020B0604020202020204" pitchFamily="34" charset="0"/>
              </a:rPr>
              <a:t>2-</a:t>
            </a: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 + 2Н</a:t>
            </a:r>
            <a:r>
              <a:rPr lang="ru-RU" altLang="ru-RU" sz="2800" b="1" baseline="30000" smtClean="0">
                <a:solidFill>
                  <a:srgbClr val="66FF33"/>
                </a:solidFill>
                <a:latin typeface="Arial" panose="020B0604020202020204" pitchFamily="34" charset="0"/>
              </a:rPr>
              <a:t>+</a:t>
            </a: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 + → ПХ</a:t>
            </a:r>
            <a:r>
              <a:rPr lang="ru-RU" altLang="ru-RU" sz="2800" b="1" baseline="30000" smtClean="0">
                <a:solidFill>
                  <a:srgbClr val="66FF33"/>
                </a:solidFill>
                <a:latin typeface="Arial" panose="020B0604020202020204" pitchFamily="34" charset="0"/>
              </a:rPr>
              <a:t>.</a:t>
            </a: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Н</a:t>
            </a:r>
            <a:r>
              <a:rPr lang="ru-RU" altLang="ru-RU" sz="2800" b="1" baseline="-25000" smtClean="0">
                <a:solidFill>
                  <a:srgbClr val="66FF33"/>
                </a:solidFill>
                <a:latin typeface="Arial" panose="020B0604020202020204" pitchFamily="34" charset="0"/>
              </a:rPr>
              <a:t>2</a:t>
            </a:r>
            <a:r>
              <a:rPr lang="ru-RU" altLang="ru-RU" sz="2800" b="1" smtClean="0">
                <a:solidFill>
                  <a:srgbClr val="66FF33"/>
                </a:solidFill>
                <a:latin typeface="Arial" panose="020B0604020202020204" pitchFamily="34" charset="0"/>
              </a:rPr>
              <a:t>. 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b="1" smtClean="0">
              <a:solidFill>
                <a:srgbClr val="66FF33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Пх </a:t>
            </a:r>
            <a:r>
              <a:rPr lang="kk-KZ" altLang="ru-RU" sz="2800" smtClean="0"/>
              <a:t>жылжымалы, 2 электронның және 2 протондың тасмалдағышы болып келеді және ол тилакоидтың мембранасында  оңай  жылжиды. </a:t>
            </a:r>
          </a:p>
          <a:p>
            <a:pPr eaLnBrk="1" hangingPunct="1">
              <a:lnSpc>
                <a:spcPct val="80000"/>
              </a:lnSpc>
            </a:pPr>
            <a:endParaRPr lang="kk-KZ" altLang="ru-RU" sz="2800" smtClean="0"/>
          </a:p>
          <a:p>
            <a:pPr eaLnBrk="1" hangingPunct="1">
              <a:lnSpc>
                <a:spcPct val="80000"/>
              </a:lnSpc>
            </a:pPr>
            <a:r>
              <a:rPr lang="kk-KZ" altLang="ru-RU" sz="2800" smtClean="0"/>
              <a:t>Ол ФЖ2 –нің басқа электрон-тасмалдағыш кешендермен байланысын қамтамасыз етеді.</a:t>
            </a:r>
          </a:p>
          <a:p>
            <a:pPr eaLnBrk="1" hangingPunct="1">
              <a:lnSpc>
                <a:spcPct val="80000"/>
              </a:lnSpc>
            </a:pPr>
            <a:endParaRPr lang="kk-KZ" alt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kk-KZ" altLang="ru-RU" sz="2800" smtClean="0"/>
              <a:t>Сонымен, Хл</a:t>
            </a:r>
            <a:r>
              <a:rPr lang="kk-KZ" altLang="ru-RU" sz="2800" baseline="-25000" smtClean="0"/>
              <a:t>680</a:t>
            </a:r>
            <a:r>
              <a:rPr lang="kk-KZ" altLang="ru-RU" sz="2800" smtClean="0"/>
              <a:t>-тен Хл.700-ге  2 электрон тасмалданғанда  тилакоидтардың ішкі кеңістігінде протондар жиналады. </a:t>
            </a:r>
          </a:p>
          <a:p>
            <a:pPr eaLnBrk="1" hangingPunct="1">
              <a:lnSpc>
                <a:spcPct val="90000"/>
              </a:lnSpc>
            </a:pPr>
            <a:endParaRPr lang="kk-KZ" altLang="ru-RU" sz="2800" smtClean="0"/>
          </a:p>
          <a:p>
            <a:pPr eaLnBrk="1" hangingPunct="1">
              <a:lnSpc>
                <a:spcPct val="90000"/>
              </a:lnSpc>
            </a:pPr>
            <a:r>
              <a:rPr lang="kk-KZ" altLang="ru-RU" sz="2800" smtClean="0"/>
              <a:t>Протондардың  стромадан  тилакоидтардың ішкі кеңістігіне активтік тасмалданудың  нәтижесінде мембранада сутектің электрохимиялық   потенциалы  құралады (∆</a:t>
            </a:r>
            <a:r>
              <a:rPr lang="ru-RU" altLang="ru-RU" sz="2800" smtClean="0"/>
              <a:t>μ</a:t>
            </a:r>
            <a:r>
              <a:rPr lang="kk-KZ" altLang="ru-RU" sz="2800" smtClean="0"/>
              <a:t>Н).</a:t>
            </a:r>
          </a:p>
          <a:p>
            <a:pPr eaLnBrk="1" hangingPunct="1">
              <a:lnSpc>
                <a:spcPct val="90000"/>
              </a:lnSpc>
            </a:pPr>
            <a:r>
              <a:rPr lang="kk-KZ" altLang="ru-RU" sz="2800" smtClean="0"/>
              <a:t> Ол екі компонентерден тұрады: </a:t>
            </a:r>
          </a:p>
          <a:p>
            <a:pPr eaLnBrk="1" hangingPunct="1">
              <a:lnSpc>
                <a:spcPct val="90000"/>
              </a:lnSpc>
            </a:pPr>
            <a:r>
              <a:rPr lang="kk-KZ" altLang="ru-RU" sz="2800" i="1" smtClean="0">
                <a:solidFill>
                  <a:srgbClr val="66FF33"/>
                </a:solidFill>
              </a:rPr>
              <a:t>Химиялы</a:t>
            </a:r>
            <a:r>
              <a:rPr lang="kk-KZ" altLang="ru-RU" sz="2800" i="1" smtClean="0"/>
              <a:t> -</a:t>
            </a:r>
            <a:r>
              <a:rPr lang="kk-KZ" altLang="ru-RU" sz="2800" smtClean="0"/>
              <a:t> </a:t>
            </a:r>
            <a:r>
              <a:rPr lang="kk-KZ" altLang="ru-RU" sz="2800" smtClean="0">
                <a:solidFill>
                  <a:srgbClr val="FFFF66"/>
                </a:solidFill>
              </a:rPr>
              <a:t>∆рН (концентрациялық),</a:t>
            </a:r>
            <a:r>
              <a:rPr lang="kk-KZ" altLang="ru-RU" sz="280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kk-KZ" altLang="ru-RU" sz="2800" smtClean="0">
                <a:solidFill>
                  <a:srgbClr val="FFFF66"/>
                </a:solidFill>
              </a:rPr>
              <a:t>Электрлік</a:t>
            </a:r>
            <a:r>
              <a:rPr lang="kk-KZ" altLang="ru-RU" sz="2800" smtClean="0"/>
              <a:t>  - мембрананың 2 жағында қарсы зарядтар жиналғандықтан түзіледі (ішкі мембрананада протондар жиналғанның арқасында).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kk-KZ" altLang="ru-RU" smtClean="0"/>
              <a:t>Протондар  мембрананың  бір жағында жиналған арқасында мембранада түзелген </a:t>
            </a:r>
            <a:r>
              <a:rPr lang="kk-KZ" altLang="ru-RU" smtClean="0">
                <a:solidFill>
                  <a:srgbClr val="FFFF66"/>
                </a:solidFill>
              </a:rPr>
              <a:t>энергия 2 компоненттен тұрады - </a:t>
            </a:r>
            <a:r>
              <a:rPr lang="kk-KZ" altLang="ru-RU" i="1" smtClean="0">
                <a:solidFill>
                  <a:srgbClr val="FFFF66"/>
                </a:solidFill>
              </a:rPr>
              <a:t>химиялық және электрлік</a:t>
            </a:r>
            <a:r>
              <a:rPr lang="kk-KZ" altLang="ru-RU" smtClean="0"/>
              <a:t>. </a:t>
            </a:r>
          </a:p>
          <a:p>
            <a:pPr eaLnBrk="1" hangingPunct="1"/>
            <a:endParaRPr lang="kk-KZ" altLang="ru-RU" smtClean="0"/>
          </a:p>
          <a:p>
            <a:pPr eaLnBrk="1" hangingPunct="1"/>
            <a:r>
              <a:rPr lang="kk-KZ" altLang="ru-RU" smtClean="0"/>
              <a:t>Осы энергияны пайдалану  үшін протондарды  кері қайтадан  тасмалдау керек. </a:t>
            </a:r>
          </a:p>
          <a:p>
            <a:pPr eaLnBrk="1" hangingPunct="1"/>
            <a:r>
              <a:rPr lang="kk-KZ" altLang="ru-RU" smtClean="0"/>
              <a:t>Содан шыққан энергия АТФ синтезіне пайдаланады.</a:t>
            </a:r>
            <a:endParaRPr lang="kk-KZ" altLang="ru-RU" i="1" smtClean="0"/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kk-KZ" altLang="ru-RU" sz="2400" smtClean="0"/>
              <a:t>Протондардың мембранадан диффузиясы </a:t>
            </a:r>
            <a:r>
              <a:rPr lang="kk-KZ" altLang="ru-RU" sz="2400" i="1" smtClean="0">
                <a:solidFill>
                  <a:srgbClr val="FFFF66"/>
                </a:solidFill>
              </a:rPr>
              <a:t>АТФ</a:t>
            </a:r>
            <a:r>
              <a:rPr lang="kk-KZ" altLang="ru-RU" sz="2400" smtClean="0">
                <a:solidFill>
                  <a:srgbClr val="FFFF66"/>
                </a:solidFill>
              </a:rPr>
              <a:t>-синтаза </a:t>
            </a:r>
            <a:r>
              <a:rPr lang="kk-KZ" altLang="ru-RU" sz="2400" smtClean="0"/>
              <a:t>деген ферменттік комплекс арқылы жүреді </a:t>
            </a:r>
            <a:r>
              <a:rPr lang="ru-RU" altLang="ru-RU" sz="2400" smtClean="0"/>
              <a:t>/сопрягающий фактор/.</a:t>
            </a:r>
          </a:p>
          <a:p>
            <a:pPr eaLnBrk="1" hangingPunct="1">
              <a:lnSpc>
                <a:spcPct val="90000"/>
              </a:lnSpc>
            </a:pPr>
            <a:endParaRPr lang="ru-RU" altLang="ru-RU" sz="2400" smtClean="0"/>
          </a:p>
          <a:p>
            <a:pPr eaLnBrk="1" hangingPunct="1">
              <a:lnSpc>
                <a:spcPct val="90000"/>
              </a:lnSpc>
            </a:pPr>
            <a:r>
              <a:rPr lang="kk-KZ" altLang="ru-RU" sz="2400" smtClean="0"/>
              <a:t> Бұл комплекстің түрі саңырауқұлаққа  ұқсайды, 2 бөліктен тұрады:</a:t>
            </a:r>
          </a:p>
          <a:p>
            <a:pPr eaLnBrk="1" hangingPunct="1">
              <a:lnSpc>
                <a:spcPct val="90000"/>
              </a:lnSpc>
            </a:pPr>
            <a:endParaRPr lang="kk-KZ" altLang="ru-RU" sz="2400" smtClean="0"/>
          </a:p>
          <a:p>
            <a:pPr eaLnBrk="1" hangingPunct="1">
              <a:lnSpc>
                <a:spcPct val="90000"/>
              </a:lnSpc>
            </a:pPr>
            <a:r>
              <a:rPr lang="kk-KZ" altLang="ru-RU" sz="2400" smtClean="0"/>
              <a:t>- домалақ қалпактан  </a:t>
            </a:r>
            <a:r>
              <a:rPr lang="kk-KZ" altLang="ru-RU" sz="2400" smtClean="0">
                <a:solidFill>
                  <a:srgbClr val="66FF33"/>
                </a:solidFill>
              </a:rPr>
              <a:t>F1</a:t>
            </a:r>
            <a:r>
              <a:rPr lang="kk-KZ" altLang="ru-RU" sz="2400" smtClean="0"/>
              <a:t>, ол  мембрананың сыртқы  жағынан шығып тұрады  (онда ферменттің каталитикалық орталығы орналасады),</a:t>
            </a:r>
          </a:p>
          <a:p>
            <a:pPr eaLnBrk="1" hangingPunct="1">
              <a:lnSpc>
                <a:spcPct val="90000"/>
              </a:lnSpc>
            </a:pPr>
            <a:endParaRPr lang="kk-KZ" altLang="ru-RU" sz="2400" smtClean="0"/>
          </a:p>
          <a:p>
            <a:pPr eaLnBrk="1" hangingPunct="1">
              <a:lnSpc>
                <a:spcPct val="90000"/>
              </a:lnSpc>
            </a:pPr>
            <a:r>
              <a:rPr lang="kk-KZ" altLang="ru-RU" sz="2400" smtClean="0"/>
              <a:t>- және аяғынан </a:t>
            </a:r>
            <a:r>
              <a:rPr lang="kk-KZ" altLang="ru-RU" sz="2400" smtClean="0">
                <a:solidFill>
                  <a:srgbClr val="66FF33"/>
                </a:solidFill>
              </a:rPr>
              <a:t>F</a:t>
            </a:r>
            <a:r>
              <a:rPr lang="kk-KZ" altLang="ru-RU" sz="2400" baseline="-25000" smtClean="0">
                <a:solidFill>
                  <a:srgbClr val="66FF33"/>
                </a:solidFill>
              </a:rPr>
              <a:t>0</a:t>
            </a:r>
            <a:r>
              <a:rPr lang="kk-KZ" altLang="ru-RU" sz="2400" smtClean="0"/>
              <a:t>, мембранаға кіріп тұратын. </a:t>
            </a:r>
          </a:p>
          <a:p>
            <a:pPr eaLnBrk="1" hangingPunct="1">
              <a:lnSpc>
                <a:spcPct val="90000"/>
              </a:lnSpc>
            </a:pPr>
            <a:r>
              <a:rPr lang="kk-KZ" altLang="ru-RU" sz="2400" smtClean="0"/>
              <a:t>Мембрандық бөлігі полипептидтік субъединицалардан тұрады, ол мембранада протондық канал түзеді, олар арқылы сутектің  иондары </a:t>
            </a:r>
            <a:r>
              <a:rPr lang="kk-KZ" altLang="ru-RU" sz="2400" smtClean="0">
                <a:solidFill>
                  <a:srgbClr val="66FF33"/>
                </a:solidFill>
              </a:rPr>
              <a:t>F1-</a:t>
            </a:r>
            <a:r>
              <a:rPr lang="kk-KZ" altLang="ru-RU" sz="2400" smtClean="0"/>
              <a:t>ге  барады.</a:t>
            </a:r>
          </a:p>
          <a:p>
            <a:pPr eaLnBrk="1" hangingPunct="1">
              <a:lnSpc>
                <a:spcPct val="90000"/>
              </a:lnSpc>
            </a:pPr>
            <a:endParaRPr lang="kk-KZ" altLang="ru-RU" sz="2400" smtClean="0"/>
          </a:p>
          <a:p>
            <a:pPr eaLnBrk="1" hangingPunct="1">
              <a:lnSpc>
                <a:spcPct val="90000"/>
              </a:lnSpc>
            </a:pPr>
            <a:r>
              <a:rPr lang="kk-KZ" altLang="ru-RU" sz="2400" smtClean="0"/>
              <a:t> </a:t>
            </a:r>
            <a:endParaRPr lang="ru-RU" alt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/>
            <a:r>
              <a:rPr lang="kk-KZ" altLang="ru-RU" smtClean="0"/>
              <a:t>Белок </a:t>
            </a:r>
            <a:r>
              <a:rPr lang="kk-KZ" altLang="ru-RU" smtClean="0">
                <a:solidFill>
                  <a:srgbClr val="FFFF66"/>
                </a:solidFill>
              </a:rPr>
              <a:t>F1</a:t>
            </a:r>
            <a:r>
              <a:rPr lang="kk-KZ" altLang="ru-RU" smtClean="0"/>
              <a:t> – ол белоктық комплекс, 5 субъединицалардан тұрады: </a:t>
            </a:r>
            <a:r>
              <a:rPr lang="en-US" altLang="ru-RU" smtClean="0">
                <a:solidFill>
                  <a:srgbClr val="66FF33"/>
                </a:solidFill>
              </a:rPr>
              <a:t>α</a:t>
            </a:r>
            <a:r>
              <a:rPr lang="kk-KZ" altLang="ru-RU" smtClean="0">
                <a:solidFill>
                  <a:srgbClr val="66FF33"/>
                </a:solidFill>
              </a:rPr>
              <a:t>, </a:t>
            </a:r>
            <a:r>
              <a:rPr lang="en-US" altLang="ru-RU" smtClean="0">
                <a:solidFill>
                  <a:srgbClr val="66FF33"/>
                </a:solidFill>
              </a:rPr>
              <a:t>β</a:t>
            </a:r>
            <a:r>
              <a:rPr lang="kk-KZ" altLang="ru-RU" smtClean="0">
                <a:solidFill>
                  <a:srgbClr val="66FF33"/>
                </a:solidFill>
              </a:rPr>
              <a:t>, </a:t>
            </a:r>
            <a:r>
              <a:rPr lang="en-US" altLang="ru-RU" smtClean="0">
                <a:solidFill>
                  <a:srgbClr val="66FF33"/>
                </a:solidFill>
              </a:rPr>
              <a:t>γ</a:t>
            </a:r>
            <a:r>
              <a:rPr lang="kk-KZ" altLang="ru-RU" smtClean="0">
                <a:solidFill>
                  <a:srgbClr val="66FF33"/>
                </a:solidFill>
              </a:rPr>
              <a:t>, </a:t>
            </a:r>
            <a:r>
              <a:rPr lang="en-US" altLang="ru-RU" smtClean="0">
                <a:solidFill>
                  <a:srgbClr val="66FF33"/>
                </a:solidFill>
              </a:rPr>
              <a:t>δ</a:t>
            </a:r>
            <a:r>
              <a:rPr lang="kk-KZ" altLang="ru-RU" smtClean="0">
                <a:solidFill>
                  <a:srgbClr val="66FF33"/>
                </a:solidFill>
              </a:rPr>
              <a:t>, </a:t>
            </a:r>
            <a:r>
              <a:rPr lang="en-US" altLang="ru-RU" smtClean="0">
                <a:solidFill>
                  <a:srgbClr val="66FF33"/>
                </a:solidFill>
              </a:rPr>
              <a:t>ε</a:t>
            </a:r>
            <a:r>
              <a:rPr lang="kk-KZ" altLang="ru-RU" smtClean="0">
                <a:solidFill>
                  <a:srgbClr val="66FF33"/>
                </a:solidFill>
              </a:rPr>
              <a:t>.</a:t>
            </a:r>
            <a:r>
              <a:rPr lang="kk-KZ" altLang="ru-RU" smtClean="0"/>
              <a:t> Белоктық комплексті мембранадан оңай  бөлуге  болады. </a:t>
            </a:r>
          </a:p>
          <a:p>
            <a:pPr eaLnBrk="1" hangingPunct="1"/>
            <a:endParaRPr lang="kk-KZ" altLang="ru-RU" smtClean="0"/>
          </a:p>
          <a:p>
            <a:pPr eaLnBrk="1" hangingPunct="1"/>
            <a:r>
              <a:rPr lang="kk-KZ" altLang="ru-RU" smtClean="0"/>
              <a:t>АТФсинтазаның жұмысы АТФ синтезделгенде протондардың тасмалдануымен байланысты. Протондар F</a:t>
            </a:r>
            <a:r>
              <a:rPr lang="kk-KZ" altLang="ru-RU" baseline="-25000" smtClean="0"/>
              <a:t>0</a:t>
            </a:r>
            <a:r>
              <a:rPr lang="kk-KZ" altLang="ru-RU" smtClean="0"/>
              <a:t> –ден  F1-ге қарай жүреді.  Бағытталған тасмалдау тек АТФсинтаза мембранамен байланысқанда ғана жүреді.</a:t>
            </a:r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71450"/>
            <a:ext cx="8893175" cy="64150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kk-KZ" sz="2000" b="1" dirty="0" smtClean="0">
                <a:solidFill>
                  <a:srgbClr val="FF5050"/>
                </a:solidFill>
                <a:latin typeface="+mj-lt"/>
              </a:rPr>
              <a:t>Фосфорланудың</a:t>
            </a:r>
            <a:r>
              <a:rPr lang="kk-KZ" sz="2000" b="1" i="1" dirty="0" smtClean="0">
                <a:solidFill>
                  <a:srgbClr val="FF5050"/>
                </a:solidFill>
                <a:latin typeface="+mj-lt"/>
              </a:rPr>
              <a:t> механизмі туралы 2 гипотеза бар</a:t>
            </a:r>
            <a:r>
              <a:rPr lang="kk-KZ" sz="2000" b="1" dirty="0" smtClean="0">
                <a:latin typeface="+mj-lt"/>
              </a:rPr>
              <a:t> (тікелей және жанама).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kk-KZ" sz="2000" b="1" dirty="0" smtClean="0">
                <a:solidFill>
                  <a:srgbClr val="66FF33"/>
                </a:solidFill>
                <a:latin typeface="+mj-lt"/>
              </a:rPr>
              <a:t>1-ші гипотеза</a:t>
            </a:r>
            <a:r>
              <a:rPr lang="kk-KZ" sz="2000" b="1" dirty="0" smtClean="0">
                <a:latin typeface="+mj-lt"/>
              </a:rPr>
              <a:t> – фосфаттық топ және АДФ  ферменттпен F1 комплекстің активтік бөлікте байланысады.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kk-KZ" sz="2000" b="1" dirty="0" smtClean="0">
                <a:latin typeface="+mj-lt"/>
              </a:rPr>
              <a:t>2 протон каналмен концентрация градиенті бойынша жүреді, фосфаттың оттегімен байланысып, </a:t>
            </a:r>
            <a:r>
              <a:rPr lang="kk-KZ" sz="2000" b="1" dirty="0" smtClean="0">
                <a:solidFill>
                  <a:srgbClr val="66FF33"/>
                </a:solidFill>
                <a:latin typeface="+mj-lt"/>
              </a:rPr>
              <a:t>су түзеді.</a:t>
            </a:r>
            <a:r>
              <a:rPr lang="kk-KZ" sz="2000" b="1" dirty="0" smtClean="0">
                <a:latin typeface="+mj-lt"/>
              </a:rPr>
              <a:t> Осы реакция фосфатты тобын өте активті қылады да, ол АДФпен байланысады. Сол уақытта </a:t>
            </a:r>
            <a:r>
              <a:rPr lang="kk-KZ" sz="2000" b="1" dirty="0" smtClean="0">
                <a:solidFill>
                  <a:srgbClr val="66FF33"/>
                </a:solidFill>
                <a:latin typeface="+mj-lt"/>
              </a:rPr>
              <a:t>АТФ түзеледі</a:t>
            </a:r>
            <a:r>
              <a:rPr lang="kk-KZ" sz="2000" b="1" dirty="0" smtClean="0">
                <a:latin typeface="+mj-lt"/>
              </a:rPr>
              <a:t>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ru-RU" sz="2000" b="1" dirty="0" smtClean="0">
              <a:latin typeface="+mj-lt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kk-KZ" sz="2000" b="1" dirty="0" smtClean="0">
                <a:solidFill>
                  <a:srgbClr val="66FF33"/>
                </a:solidFill>
                <a:latin typeface="+mj-lt"/>
              </a:rPr>
              <a:t>2-ші</a:t>
            </a:r>
            <a:r>
              <a:rPr lang="ru-RU" sz="2000" b="1" dirty="0" smtClean="0">
                <a:solidFill>
                  <a:srgbClr val="66FF33"/>
                </a:solidFill>
                <a:latin typeface="+mj-lt"/>
              </a:rPr>
              <a:t> гипотеза (</a:t>
            </a:r>
            <a:r>
              <a:rPr lang="kk-KZ" sz="2000" b="1" dirty="0" smtClean="0">
                <a:solidFill>
                  <a:srgbClr val="66FF33"/>
                </a:solidFill>
                <a:latin typeface="+mj-lt"/>
              </a:rPr>
              <a:t>жанама</a:t>
            </a:r>
            <a:r>
              <a:rPr lang="ru-RU" sz="2000" b="1" dirty="0" smtClean="0">
                <a:solidFill>
                  <a:srgbClr val="66FF33"/>
                </a:solidFill>
                <a:latin typeface="+mj-lt"/>
              </a:rPr>
              <a:t> механизм)</a:t>
            </a:r>
            <a:r>
              <a:rPr lang="ru-RU" sz="2000" b="1" dirty="0" smtClean="0">
                <a:latin typeface="+mj-lt"/>
              </a:rPr>
              <a:t> – </a:t>
            </a:r>
            <a:r>
              <a:rPr lang="kk-KZ" sz="2000" b="1" dirty="0" smtClean="0">
                <a:latin typeface="+mj-lt"/>
              </a:rPr>
              <a:t>ферменттің активті  орталығында </a:t>
            </a:r>
            <a:r>
              <a:rPr lang="ru-RU" sz="2000" b="1" dirty="0" smtClean="0">
                <a:latin typeface="+mj-lt"/>
              </a:rPr>
              <a:t>(фактор  </a:t>
            </a:r>
            <a:r>
              <a:rPr lang="en-US" sz="2000" b="1" dirty="0" smtClean="0">
                <a:latin typeface="+mj-lt"/>
              </a:rPr>
              <a:t>F</a:t>
            </a:r>
            <a:r>
              <a:rPr lang="ru-RU" sz="2000" b="1" dirty="0" smtClean="0">
                <a:latin typeface="+mj-lt"/>
              </a:rPr>
              <a:t>1</a:t>
            </a:r>
            <a:r>
              <a:rPr lang="kk-KZ" sz="2000" b="1" dirty="0" smtClean="0">
                <a:latin typeface="+mj-lt"/>
              </a:rPr>
              <a:t>-нің </a:t>
            </a:r>
            <a:r>
              <a:rPr lang="ru-RU" sz="2000" b="1" dirty="0" smtClean="0">
                <a:latin typeface="+mj-lt"/>
              </a:rPr>
              <a:t>субъединиц</a:t>
            </a:r>
            <a:r>
              <a:rPr lang="kk-KZ" sz="2000" b="1" dirty="0" smtClean="0">
                <a:latin typeface="+mj-lt"/>
              </a:rPr>
              <a:t>алары</a:t>
            </a:r>
            <a:r>
              <a:rPr lang="ru-RU" sz="2000" b="1" dirty="0" smtClean="0">
                <a:latin typeface="+mj-lt"/>
              </a:rPr>
              <a:t> α и β  ) </a:t>
            </a:r>
            <a:r>
              <a:rPr lang="kk-KZ" sz="2000" b="1" dirty="0" smtClean="0"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АДФ </a:t>
            </a:r>
            <a:r>
              <a:rPr lang="kk-KZ" sz="2000" b="1" dirty="0" smtClean="0">
                <a:latin typeface="+mj-lt"/>
              </a:rPr>
              <a:t>пен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smtClean="0">
                <a:solidFill>
                  <a:srgbClr val="66FF33"/>
                </a:solidFill>
                <a:latin typeface="+mj-lt"/>
              </a:rPr>
              <a:t>Ф</a:t>
            </a:r>
            <a:r>
              <a:rPr lang="kk-KZ" sz="2000" b="1" dirty="0" smtClean="0">
                <a:latin typeface="+mj-lt"/>
              </a:rPr>
              <a:t> қосылады. Түзелген АТФ ферментпен қатты байланысқан, оны босату үшін энергия қажет.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2000" b="1" dirty="0" smtClean="0">
                <a:latin typeface="+mj-lt"/>
              </a:rPr>
              <a:t>Энергия </a:t>
            </a:r>
            <a:r>
              <a:rPr lang="kk-KZ" sz="2000" b="1" dirty="0" smtClean="0">
                <a:latin typeface="+mj-lt"/>
              </a:rPr>
              <a:t>протондармен тасмалданады</a:t>
            </a:r>
            <a:r>
              <a:rPr lang="ru-RU" sz="2000" b="1" dirty="0" smtClean="0">
                <a:latin typeface="+mj-lt"/>
              </a:rPr>
              <a:t>, </a:t>
            </a:r>
            <a:r>
              <a:rPr lang="kk-KZ" sz="2000" b="1" dirty="0" smtClean="0">
                <a:latin typeface="+mj-lt"/>
              </a:rPr>
              <a:t>протондар ферментпен байланысып</a:t>
            </a:r>
            <a:r>
              <a:rPr lang="ru-RU" sz="2000" b="1" dirty="0" smtClean="0">
                <a:latin typeface="+mj-lt"/>
              </a:rPr>
              <a:t> (протон</a:t>
            </a:r>
            <a:r>
              <a:rPr lang="kk-KZ" sz="2000" b="1" dirty="0" smtClean="0">
                <a:latin typeface="+mj-lt"/>
              </a:rPr>
              <a:t>дану</a:t>
            </a:r>
            <a:r>
              <a:rPr lang="ru-RU" sz="2000" b="1" dirty="0" smtClean="0">
                <a:latin typeface="+mj-lt"/>
              </a:rPr>
              <a:t>), </a:t>
            </a:r>
            <a:r>
              <a:rPr lang="kk-KZ" sz="2000" b="1" dirty="0" smtClean="0">
                <a:latin typeface="+mj-lt"/>
              </a:rPr>
              <a:t>ферменттің конформациясын өзгертіп, АТФ-ті босатады.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kk-KZ" sz="2000" b="1" i="1" dirty="0" smtClean="0">
              <a:latin typeface="+mj-lt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kk-KZ" sz="2000" b="1" i="1" dirty="0" smtClean="0">
                <a:latin typeface="+mj-lt"/>
              </a:rPr>
              <a:t>Сәуленің энергиясы сақталған жарық сатысының өнімі - </a:t>
            </a:r>
            <a:r>
              <a:rPr lang="ru-RU" sz="2000" b="1" i="1" dirty="0" smtClean="0">
                <a:solidFill>
                  <a:srgbClr val="66FF33"/>
                </a:solidFill>
                <a:latin typeface="+mj-lt"/>
              </a:rPr>
              <a:t>АТФ </a:t>
            </a:r>
            <a:r>
              <a:rPr lang="kk-KZ" sz="2000" b="1" i="1" dirty="0" smtClean="0">
                <a:solidFill>
                  <a:srgbClr val="FFFFFF"/>
                </a:solidFill>
                <a:latin typeface="+mj-lt"/>
              </a:rPr>
              <a:t>жә</a:t>
            </a:r>
            <a:r>
              <a:rPr lang="kk-KZ" sz="2000" b="1" i="1" dirty="0" smtClean="0">
                <a:latin typeface="+mj-lt"/>
              </a:rPr>
              <a:t>не</a:t>
            </a:r>
            <a:r>
              <a:rPr lang="ru-RU" sz="2000" b="1" i="1" dirty="0" smtClean="0">
                <a:solidFill>
                  <a:srgbClr val="66FF33"/>
                </a:solidFill>
                <a:latin typeface="+mj-lt"/>
              </a:rPr>
              <a:t> НАДФН.</a:t>
            </a:r>
            <a:r>
              <a:rPr lang="ru-RU" sz="2000" b="1" dirty="0" smtClean="0">
                <a:solidFill>
                  <a:srgbClr val="66FF33"/>
                </a:solidFill>
                <a:latin typeface="+mj-lt"/>
              </a:rPr>
              <a:t>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FF5050"/>
                </a:solidFill>
                <a:latin typeface="+mj-lt"/>
              </a:rPr>
              <a:t>Д. </a:t>
            </a:r>
            <a:r>
              <a:rPr lang="ru-RU" sz="2000" b="1" dirty="0" err="1" smtClean="0">
                <a:solidFill>
                  <a:srgbClr val="FF5050"/>
                </a:solidFill>
                <a:latin typeface="+mj-lt"/>
              </a:rPr>
              <a:t>Арнон</a:t>
            </a:r>
            <a:r>
              <a:rPr lang="ru-RU" sz="2000" b="1" dirty="0" smtClean="0">
                <a:latin typeface="+mj-lt"/>
              </a:rPr>
              <a:t> </a:t>
            </a:r>
            <a:r>
              <a:rPr lang="kk-KZ" sz="2000" b="1" dirty="0" smtClean="0">
                <a:latin typeface="+mj-lt"/>
              </a:rPr>
              <a:t>оны </a:t>
            </a:r>
            <a:r>
              <a:rPr lang="kk-KZ" sz="2000" b="1" dirty="0" smtClean="0">
                <a:solidFill>
                  <a:srgbClr val="FF5050"/>
                </a:solidFill>
                <a:latin typeface="+mj-lt"/>
              </a:rPr>
              <a:t>ассимиляциялық күш</a:t>
            </a:r>
            <a:r>
              <a:rPr lang="kk-KZ" sz="2000" b="1" dirty="0" smtClean="0">
                <a:latin typeface="+mj-lt"/>
              </a:rPr>
              <a:t> деп атады.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kk-KZ" sz="2000" b="1" dirty="0" smtClean="0">
                <a:latin typeface="+mj-lt"/>
              </a:rPr>
              <a:t> Себебі олар </a:t>
            </a:r>
            <a:r>
              <a:rPr lang="ru-RU" sz="2000" b="1" dirty="0" smtClean="0">
                <a:latin typeface="+mj-lt"/>
              </a:rPr>
              <a:t>СО</a:t>
            </a:r>
            <a:r>
              <a:rPr lang="ru-RU" sz="2000" b="1" baseline="-25000" dirty="0" smtClean="0">
                <a:latin typeface="+mj-lt"/>
              </a:rPr>
              <a:t>2</a:t>
            </a:r>
            <a:r>
              <a:rPr lang="kk-KZ" sz="2000" b="1" dirty="0" smtClean="0">
                <a:latin typeface="+mj-lt"/>
              </a:rPr>
              <a:t>- көмірсуларға дейін тотықсызданатын қараңғыдағы фазада пайдаланылады.</a:t>
            </a:r>
            <a:endParaRPr lang="ru-RU" sz="20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0"/>
            <a:ext cx="3924300" cy="6130925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1.Реакциялық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орталық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дегеніміз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...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1.Тилакоидтағы </a:t>
            </a:r>
            <a:r>
              <a:rPr lang="ru-RU" sz="2000" b="1" dirty="0" err="1" smtClean="0">
                <a:latin typeface="+mj-lt"/>
              </a:rPr>
              <a:t>орын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2.Грана </a:t>
            </a:r>
            <a:r>
              <a:rPr lang="ru-RU" sz="2000" b="1" dirty="0" err="1" smtClean="0">
                <a:latin typeface="+mj-lt"/>
              </a:rPr>
              <a:t>бөлігі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3.П 700 </a:t>
            </a:r>
            <a:r>
              <a:rPr lang="ru-RU" sz="2000" b="1" dirty="0" err="1" smtClean="0">
                <a:latin typeface="+mj-lt"/>
              </a:rPr>
              <a:t>және</a:t>
            </a:r>
            <a:r>
              <a:rPr lang="ru-RU" sz="2000" b="1" dirty="0" smtClean="0">
                <a:latin typeface="+mj-lt"/>
              </a:rPr>
              <a:t> П 680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err="1" smtClean="0">
                <a:latin typeface="+mj-lt"/>
              </a:rPr>
              <a:t>пигменттерінің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белокпен</a:t>
            </a:r>
            <a:r>
              <a:rPr lang="ru-RU" sz="2000" b="1" dirty="0" smtClean="0">
                <a:latin typeface="+mj-lt"/>
              </a:rPr>
              <a:t>     </a:t>
            </a:r>
            <a:r>
              <a:rPr lang="ru-RU" sz="2000" b="1" dirty="0" err="1" smtClean="0">
                <a:latin typeface="+mj-lt"/>
              </a:rPr>
              <a:t>жинағы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4.Антенналық  пигмент-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белок  </a:t>
            </a:r>
            <a:r>
              <a:rPr lang="ru-RU" sz="2000" b="1" dirty="0" err="1" smtClean="0">
                <a:latin typeface="+mj-lt"/>
              </a:rPr>
              <a:t>жинағы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5.Суды </a:t>
            </a:r>
            <a:r>
              <a:rPr lang="ru-RU" sz="2000" b="1" dirty="0" err="1" smtClean="0">
                <a:latin typeface="+mj-lt"/>
              </a:rPr>
              <a:t>тотықтырғыш</a:t>
            </a:r>
            <a:r>
              <a:rPr lang="ru-RU" sz="2000" b="1" dirty="0" smtClean="0">
                <a:latin typeface="+mj-lt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пигмент-белок </a:t>
            </a:r>
            <a:r>
              <a:rPr lang="ru-RU" sz="2000" b="1" dirty="0" err="1" smtClean="0">
                <a:latin typeface="+mj-lt"/>
              </a:rPr>
              <a:t>жинағы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2. Фотосинтез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барысындағы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оттегінің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шыгу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тегі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...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1.Көмірқышқыл </a:t>
            </a:r>
            <a:r>
              <a:rPr lang="ru-RU" sz="2000" b="1" dirty="0" err="1" smtClean="0">
                <a:latin typeface="+mj-lt"/>
              </a:rPr>
              <a:t>газынан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2.Глюкозадан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3.Судан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4.Крахмалдан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5.Фосфоглицерин </a:t>
            </a:r>
            <a:r>
              <a:rPr lang="ru-RU" sz="2000" b="1" dirty="0" err="1" smtClean="0">
                <a:latin typeface="+mj-lt"/>
              </a:rPr>
              <a:t>қышқылынан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0" b="1" dirty="0" smtClean="0">
              <a:latin typeface="+mj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79838" y="0"/>
            <a:ext cx="5364162" cy="6858000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3.Фотосинтездің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жарықтағы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сатысы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қайда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өтеді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?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1.Хлоропластың </a:t>
            </a:r>
            <a:r>
              <a:rPr lang="ru-RU" sz="2000" b="1" dirty="0" err="1" smtClean="0">
                <a:latin typeface="+mj-lt"/>
              </a:rPr>
              <a:t>стромасында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2.Хлоропластың  </a:t>
            </a:r>
            <a:r>
              <a:rPr lang="ru-RU" sz="2000" b="1" dirty="0" err="1" smtClean="0">
                <a:latin typeface="+mj-lt"/>
              </a:rPr>
              <a:t>ішкі</a:t>
            </a:r>
            <a:r>
              <a:rPr lang="ru-RU" sz="2000" b="1" dirty="0" smtClean="0">
                <a:latin typeface="+mj-lt"/>
              </a:rPr>
              <a:t>  </a:t>
            </a:r>
            <a:r>
              <a:rPr lang="ru-RU" sz="2000" b="1" dirty="0" err="1" smtClean="0">
                <a:latin typeface="+mj-lt"/>
              </a:rPr>
              <a:t>мембранасында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3.Хлоропласт </a:t>
            </a:r>
            <a:r>
              <a:rPr lang="ru-RU" sz="2000" b="1" dirty="0" err="1" smtClean="0">
                <a:latin typeface="+mj-lt"/>
              </a:rPr>
              <a:t>тилакоидтарында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4.Хлоропластың </a:t>
            </a:r>
            <a:r>
              <a:rPr lang="ru-RU" sz="2000" b="1" dirty="0" err="1" smtClean="0">
                <a:latin typeface="+mj-lt"/>
              </a:rPr>
              <a:t>сыртқы</a:t>
            </a:r>
            <a:r>
              <a:rPr lang="ru-RU" sz="2000" b="1" dirty="0" smtClean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мембранасының</a:t>
            </a:r>
            <a:r>
              <a:rPr lang="ru-RU" sz="2000" b="1" dirty="0" smtClean="0">
                <a:latin typeface="+mj-lt"/>
              </a:rPr>
              <a:t> пигмент- белок </a:t>
            </a:r>
            <a:r>
              <a:rPr lang="ru-RU" sz="2000" b="1" dirty="0" err="1" smtClean="0">
                <a:latin typeface="+mj-lt"/>
              </a:rPr>
              <a:t>жинағында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5.Хлоропласт </a:t>
            </a:r>
            <a:r>
              <a:rPr lang="ru-RU" sz="2000" b="1" dirty="0" err="1" smtClean="0">
                <a:latin typeface="+mj-lt"/>
              </a:rPr>
              <a:t>матриксінде</a:t>
            </a:r>
            <a:endParaRPr lang="ru-RU" sz="2000" b="1" dirty="0" smtClean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4.  І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фотожүйеге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+mj-lt"/>
              </a:rPr>
              <a:t>кірмейді</a:t>
            </a:r>
            <a:endParaRPr lang="ru-RU" sz="2000" b="1" dirty="0" smtClean="0">
              <a:solidFill>
                <a:srgbClr val="FFFF00"/>
              </a:solidFill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1.НАДФ                        4.</a:t>
            </a:r>
            <a:r>
              <a:rPr lang="ru-RU" sz="2000" b="1" dirty="0">
                <a:latin typeface="+mj-lt"/>
              </a:rPr>
              <a:t> </a:t>
            </a:r>
            <a:r>
              <a:rPr lang="ru-RU" sz="2000" b="1" dirty="0" err="1" smtClean="0">
                <a:latin typeface="+mj-lt"/>
              </a:rPr>
              <a:t>Пластоцианин</a:t>
            </a:r>
            <a:endParaRPr lang="ru-RU" sz="2000" b="1" dirty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2.П700                           5.Пластохинон</a:t>
            </a:r>
            <a:endParaRPr lang="ru-RU" sz="2000" b="1" dirty="0">
              <a:latin typeface="+mj-lt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latin typeface="+mj-lt"/>
              </a:rPr>
              <a:t>3.темірлі-күкіртті белок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5.</a:t>
            </a:r>
            <a:r>
              <a:rPr lang="ru-RU" sz="2000" b="1" dirty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+mj-lt"/>
              </a:rPr>
              <a:t>Фотосинтездің</a:t>
            </a:r>
            <a:r>
              <a:rPr lang="ru-RU" sz="2000" b="1" dirty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+mj-lt"/>
              </a:rPr>
              <a:t>жарық</a:t>
            </a:r>
            <a:r>
              <a:rPr lang="ru-RU" sz="2000" b="1" dirty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+mj-lt"/>
              </a:rPr>
              <a:t>сатысының</a:t>
            </a:r>
            <a:r>
              <a:rPr lang="ru-RU" sz="2000" b="1" dirty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rgbClr val="FFFF00"/>
                </a:solidFill>
                <a:latin typeface="+mj-lt"/>
              </a:rPr>
              <a:t>өнімі</a:t>
            </a:r>
            <a:r>
              <a:rPr lang="ru-RU" sz="2000" b="1" dirty="0">
                <a:solidFill>
                  <a:srgbClr val="FFFF00"/>
                </a:solidFill>
                <a:latin typeface="+mj-lt"/>
              </a:rPr>
              <a:t>...</a:t>
            </a:r>
            <a:r>
              <a:rPr lang="en-US" sz="2000" dirty="0"/>
              <a:t> </a:t>
            </a:r>
            <a:r>
              <a:rPr lang="ru-RU" sz="2000" dirty="0"/>
              <a:t>                                         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 smtClean="0"/>
              <a:t>1.Көмірсу </a:t>
            </a:r>
            <a:r>
              <a:rPr lang="ru-RU" sz="1800" b="1" dirty="0"/>
              <a:t>(</a:t>
            </a:r>
            <a:r>
              <a:rPr lang="ru-RU" sz="1800" b="1" dirty="0" err="1"/>
              <a:t>қант</a:t>
            </a:r>
            <a:r>
              <a:rPr lang="ru-RU" sz="1800" b="1" dirty="0"/>
              <a:t>)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 smtClean="0"/>
              <a:t>2.Оттегі</a:t>
            </a:r>
            <a:endParaRPr lang="ru-RU" sz="1800" b="1" dirty="0"/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 smtClean="0"/>
              <a:t>3.Су</a:t>
            </a:r>
            <a:endParaRPr lang="ru-RU" sz="1800" b="1" dirty="0"/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 smtClean="0"/>
              <a:t>4.Көмірқышқыл </a:t>
            </a:r>
            <a:r>
              <a:rPr lang="ru-RU" sz="1800" b="1" dirty="0"/>
              <a:t>газы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b="1" dirty="0" smtClean="0"/>
              <a:t>5. НАДН</a:t>
            </a:r>
            <a:endParaRPr lang="ru-RU" sz="1800" b="1" dirty="0"/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0" b="1" dirty="0" smtClean="0">
              <a:latin typeface="+mj-lt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sz="2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Прямоугольник 1"/>
          <p:cNvSpPr>
            <a:spLocks noChangeArrowheads="1"/>
          </p:cNvSpPr>
          <p:nvPr/>
        </p:nvSpPr>
        <p:spPr bwMode="auto">
          <a:xfrm>
            <a:off x="395288" y="1196975"/>
            <a:ext cx="8208962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 сұрақтары</a:t>
            </a:r>
            <a:endParaRPr lang="ru-RU" altLang="ru-RU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1.Фотосинтез кезіндегі көміртегі метаболизмін зерттеу әдістері.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2.Фотосинтез қараңғы кезеңінің негізгі бағыттары.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3.Фотосинтездің С</a:t>
            </a:r>
            <a:r>
              <a:rPr lang="kk-KZ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жолы, оның кезеңдері.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4.Фотосинтездің С</a:t>
            </a:r>
            <a:r>
              <a:rPr lang="kk-KZ" altLang="ru-RU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жолы, ерекшелігі.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539750" y="2924175"/>
            <a:ext cx="8229600" cy="1143000"/>
          </a:xfrm>
        </p:spPr>
        <p:txBody>
          <a:bodyPr/>
          <a:lstStyle/>
          <a:p>
            <a:pPr eaLnBrk="1" hangingPunct="1"/>
            <a:r>
              <a:rPr lang="kk-KZ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altLang="ru-RU" sz="3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1397</TotalTime>
  <Words>1591</Words>
  <Application>Microsoft Office PowerPoint</Application>
  <PresentationFormat>Экран (4:3)</PresentationFormat>
  <Paragraphs>236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Verdana</vt:lpstr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Company>Домашний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Өсімдіктер физиологиясы</dc:title>
  <dc:creator>Азамат</dc:creator>
  <cp:lastModifiedBy>User</cp:lastModifiedBy>
  <cp:revision>122</cp:revision>
  <dcterms:created xsi:type="dcterms:W3CDTF">2009-07-28T15:00:59Z</dcterms:created>
  <dcterms:modified xsi:type="dcterms:W3CDTF">2022-11-07T13:58:47Z</dcterms:modified>
</cp:coreProperties>
</file>