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301" r:id="rId3"/>
    <p:sldId id="303" r:id="rId4"/>
    <p:sldId id="257" r:id="rId5"/>
    <p:sldId id="258" r:id="rId6"/>
    <p:sldId id="261" r:id="rId7"/>
    <p:sldId id="274" r:id="rId8"/>
    <p:sldId id="275" r:id="rId9"/>
    <p:sldId id="276" r:id="rId10"/>
    <p:sldId id="277" r:id="rId11"/>
    <p:sldId id="284" r:id="rId12"/>
    <p:sldId id="285" r:id="rId13"/>
    <p:sldId id="288" r:id="rId14"/>
    <p:sldId id="286" r:id="rId15"/>
    <p:sldId id="289" r:id="rId16"/>
    <p:sldId id="290" r:id="rId17"/>
    <p:sldId id="291" r:id="rId18"/>
    <p:sldId id="295" r:id="rId19"/>
    <p:sldId id="296" r:id="rId20"/>
    <p:sldId id="29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E3DC-509E-481B-AED0-4D065FD5B7A0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10E8-E434-48C0-82CB-3E93707608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7232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E3DC-509E-481B-AED0-4D065FD5B7A0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10E8-E434-48C0-82CB-3E93707608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8557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E3DC-509E-481B-AED0-4D065FD5B7A0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10E8-E434-48C0-82CB-3E93707608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0522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E3DC-509E-481B-AED0-4D065FD5B7A0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10E8-E434-48C0-82CB-3E93707608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965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E3DC-509E-481B-AED0-4D065FD5B7A0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10E8-E434-48C0-82CB-3E93707608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1286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E3DC-509E-481B-AED0-4D065FD5B7A0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10E8-E434-48C0-82CB-3E93707608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737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E3DC-509E-481B-AED0-4D065FD5B7A0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10E8-E434-48C0-82CB-3E93707608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9943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E3DC-509E-481B-AED0-4D065FD5B7A0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10E8-E434-48C0-82CB-3E93707608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2905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E3DC-509E-481B-AED0-4D065FD5B7A0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10E8-E434-48C0-82CB-3E93707608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730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E3DC-509E-481B-AED0-4D065FD5B7A0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10E8-E434-48C0-82CB-3E93707608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4815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2E3DC-509E-481B-AED0-4D065FD5B7A0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510E8-E434-48C0-82CB-3E93707608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8141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2E3DC-509E-481B-AED0-4D065FD5B7A0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510E8-E434-48C0-82CB-3E93707608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317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kk.wikipedia.org/wiki/%D3%A8%D1%81%D1%96%D0%BC%D0%B4%D1%96%D0%B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kk.wikipedia.org/w/index.php?title=%D0%90.%D0%9D.%D0%91%D0%B0%D1%85%D1%82&amp;action=edit&amp;redlink=1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136525"/>
            <a:ext cx="1849438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1006475" y="136525"/>
            <a:ext cx="61944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kk-KZ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М.Өтемісов атындағы Батыс Қазақстан университеті</a:t>
            </a:r>
          </a:p>
          <a:p>
            <a:pPr algn="ctr" eaLnBrk="1" hangingPunct="1"/>
            <a:r>
              <a:rPr lang="kk-KZ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Жаратылыстану-география факультеті</a:t>
            </a:r>
            <a:endParaRPr lang="ru-RU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TextBox 6"/>
          <p:cNvSpPr txBox="1">
            <a:spLocks noChangeArrowheads="1"/>
          </p:cNvSpPr>
          <p:nvPr/>
        </p:nvSpPr>
        <p:spPr bwMode="auto">
          <a:xfrm>
            <a:off x="5405438" y="1997075"/>
            <a:ext cx="2159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eaLnBrk="1" hangingPunct="1"/>
            <a:r>
              <a:rPr lang="kk-KZ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Биология және экология кафедрасы</a:t>
            </a:r>
            <a:endParaRPr lang="ru-RU" sz="20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7" name="TextBox 8"/>
          <p:cNvSpPr txBox="1">
            <a:spLocks noChangeArrowheads="1"/>
          </p:cNvSpPr>
          <p:nvPr/>
        </p:nvSpPr>
        <p:spPr bwMode="auto">
          <a:xfrm>
            <a:off x="4270375" y="4297363"/>
            <a:ext cx="41894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eaLnBrk="1" hangingPunct="1"/>
            <a:r>
              <a:rPr lang="kk-KZ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Оқытушы: </a:t>
            </a:r>
            <a:r>
              <a:rPr lang="kk-KZ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философия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kk-KZ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окторы 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PhD</a:t>
            </a:r>
            <a:endParaRPr lang="kk-KZ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Кожагалиева Р.Ж</a:t>
            </a: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8" name="TextBox 9"/>
          <p:cNvSpPr txBox="1">
            <a:spLocks noChangeArrowheads="1"/>
          </p:cNvSpPr>
          <p:nvPr/>
        </p:nvSpPr>
        <p:spPr bwMode="auto">
          <a:xfrm>
            <a:off x="3379788" y="6184900"/>
            <a:ext cx="1782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eaLnBrk="1" hangingPunct="1"/>
            <a:r>
              <a:rPr lang="kk-KZ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Орал, 2022</a:t>
            </a: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9" name="TextBox 1"/>
          <p:cNvSpPr txBox="1">
            <a:spLocks noChangeArrowheads="1"/>
          </p:cNvSpPr>
          <p:nvPr/>
        </p:nvSpPr>
        <p:spPr bwMode="auto">
          <a:xfrm>
            <a:off x="2195513" y="3197225"/>
            <a:ext cx="3725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eaLnBrk="1" hangingPunct="1"/>
            <a:r>
              <a:rPr lang="ru-RU" b="1">
                <a:latin typeface="Times New Roman" pitchFamily="18" charset="0"/>
                <a:cs typeface="Times New Roman" pitchFamily="18" charset="0"/>
              </a:rPr>
              <a:t>Өсімдіктер физиологиясы</a:t>
            </a:r>
          </a:p>
        </p:txBody>
      </p:sp>
    </p:spTree>
    <p:extLst>
      <p:ext uri="{BB962C8B-B14F-4D97-AF65-F5344CB8AC3E}">
        <p14:creationId xmlns:p14="http://schemas.microsoft.com/office/powerpoint/2010/main" val="351122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1"/>
          <p:cNvSpPr>
            <a:spLocks noChangeArrowheads="1"/>
          </p:cNvSpPr>
          <p:nvPr/>
        </p:nvSpPr>
        <p:spPr bwMode="auto">
          <a:xfrm>
            <a:off x="684213" y="549275"/>
            <a:ext cx="813593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Тақырыбы: </a:t>
            </a:r>
            <a:r>
              <a:rPr lang="kk-KZ" sz="2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Өсімдіктің тыныс алу </a:t>
            </a:r>
            <a:r>
              <a:rPr lang="kk-KZ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физиологиясы. Цикл Кребса</a:t>
            </a:r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</a:pPr>
            <a:endParaRPr lang="kk-KZ" altLang="ru-RU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kk-KZ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Өсімдіктің </a:t>
            </a:r>
            <a:r>
              <a:rPr lang="kk-KZ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тыныс алу физиологиясы. </a:t>
            </a:r>
            <a:endParaRPr lang="kk-KZ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kk-KZ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Цикл Кребса.</a:t>
            </a:r>
            <a:endParaRPr lang="kk-KZ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00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kk-KZ" dirty="0" smtClean="0"/>
              <a:t>Өсімдіктің тыныс алуы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i="1" dirty="0" err="1"/>
              <a:t>Өсімдік</a:t>
            </a:r>
            <a:r>
              <a:rPr lang="ru-RU" i="1" dirty="0"/>
              <a:t> </a:t>
            </a:r>
            <a:r>
              <a:rPr lang="ru-RU" i="1" dirty="0" err="1"/>
              <a:t>тынысы</a:t>
            </a:r>
            <a:r>
              <a:rPr lang="ru-RU" dirty="0" err="1"/>
              <a:t>-</a:t>
            </a:r>
            <a:r>
              <a:rPr lang="ru-RU" dirty="0" err="1">
                <a:hlinkClick r:id="rId2" tooltip="Өсімдік"/>
              </a:rPr>
              <a:t>өсімдік</a:t>
            </a:r>
            <a:r>
              <a:rPr lang="ru-RU" dirty="0"/>
              <a:t> </a:t>
            </a:r>
            <a:r>
              <a:rPr lang="ru-RU" dirty="0" err="1"/>
              <a:t>органзимінде</a:t>
            </a: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заттардың</a:t>
            </a:r>
            <a:r>
              <a:rPr lang="ru-RU" dirty="0"/>
              <a:t> </a:t>
            </a:r>
            <a:r>
              <a:rPr lang="ru-RU" dirty="0" err="1"/>
              <a:t>физиологиялық</a:t>
            </a:r>
            <a:r>
              <a:rPr lang="ru-RU" dirty="0"/>
              <a:t> </a:t>
            </a:r>
            <a:r>
              <a:rPr lang="ru-RU" dirty="0" err="1"/>
              <a:t>тотығу</a:t>
            </a:r>
            <a:r>
              <a:rPr lang="ru-RU" dirty="0"/>
              <a:t> </a:t>
            </a:r>
            <a:r>
              <a:rPr lang="ru-RU" dirty="0" err="1"/>
              <a:t>процессі.Тірі</a:t>
            </a:r>
            <a:r>
              <a:rPr lang="ru-RU" dirty="0"/>
              <a:t> </a:t>
            </a:r>
            <a:r>
              <a:rPr lang="ru-RU" dirty="0" err="1"/>
              <a:t>организмдер</a:t>
            </a:r>
            <a:r>
              <a:rPr lang="ru-RU" dirty="0"/>
              <a:t> </a:t>
            </a:r>
            <a:r>
              <a:rPr lang="ru-RU" dirty="0" err="1"/>
              <a:t>сияқты</a:t>
            </a:r>
            <a:r>
              <a:rPr lang="ru-RU" dirty="0"/>
              <a:t> </a:t>
            </a:r>
            <a:r>
              <a:rPr lang="ru-RU" dirty="0" err="1"/>
              <a:t>өсімдіктерде</a:t>
            </a:r>
            <a:r>
              <a:rPr lang="ru-RU" dirty="0"/>
              <a:t> </a:t>
            </a:r>
            <a:r>
              <a:rPr lang="ru-RU" dirty="0" err="1"/>
              <a:t>жасушалары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мүшелер</a:t>
            </a:r>
            <a:r>
              <a:rPr lang="ru-RU" dirty="0"/>
              <a:t> </a:t>
            </a:r>
            <a:r>
              <a:rPr lang="ru-RU" dirty="0" err="1"/>
              <a:t>арқылоы</a:t>
            </a:r>
            <a:r>
              <a:rPr lang="ru-RU" dirty="0"/>
              <a:t> </a:t>
            </a:r>
            <a:r>
              <a:rPr lang="ru-RU" dirty="0" err="1"/>
              <a:t>тыныс</a:t>
            </a:r>
            <a:r>
              <a:rPr lang="ru-RU" dirty="0"/>
              <a:t> </a:t>
            </a:r>
            <a:r>
              <a:rPr lang="ru-RU" dirty="0" err="1"/>
              <a:t>алады,бірақ</a:t>
            </a:r>
            <a:r>
              <a:rPr lang="ru-RU" dirty="0"/>
              <a:t> </a:t>
            </a:r>
            <a:r>
              <a:rPr lang="ru-RU" dirty="0" err="1"/>
              <a:t>оларда</a:t>
            </a:r>
            <a:r>
              <a:rPr lang="ru-RU" dirty="0"/>
              <a:t> </a:t>
            </a:r>
            <a:r>
              <a:rPr lang="ru-RU" dirty="0" err="1"/>
              <a:t>арнаулы</a:t>
            </a:r>
            <a:r>
              <a:rPr lang="ru-RU" dirty="0"/>
              <a:t> </a:t>
            </a:r>
            <a:r>
              <a:rPr lang="ru-RU" dirty="0" err="1"/>
              <a:t>тыныс</a:t>
            </a:r>
            <a:r>
              <a:rPr lang="ru-RU" dirty="0"/>
              <a:t> </a:t>
            </a:r>
            <a:r>
              <a:rPr lang="ru-RU" dirty="0" err="1"/>
              <a:t>мүшелері</a:t>
            </a:r>
            <a:r>
              <a:rPr lang="ru-RU" dirty="0"/>
              <a:t> </a:t>
            </a:r>
            <a:r>
              <a:rPr lang="ru-RU" dirty="0" err="1"/>
              <a:t>болмайды.Тыныс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өсімдіктің</a:t>
            </a:r>
            <a:r>
              <a:rPr lang="ru-RU" dirty="0"/>
              <a:t> </a:t>
            </a:r>
            <a:r>
              <a:rPr lang="ru-RU" dirty="0" err="1"/>
              <a:t>өсіп</a:t>
            </a:r>
            <a:r>
              <a:rPr lang="ru-RU" dirty="0"/>
              <a:t> </a:t>
            </a:r>
            <a:r>
              <a:rPr lang="ru-RU" dirty="0" err="1"/>
              <a:t>келе</a:t>
            </a:r>
            <a:r>
              <a:rPr lang="ru-RU" dirty="0"/>
              <a:t> </a:t>
            </a:r>
            <a:r>
              <a:rPr lang="ru-RU" dirty="0" err="1"/>
              <a:t>жатқан</a:t>
            </a:r>
            <a:r>
              <a:rPr lang="ru-RU" dirty="0"/>
              <a:t> </a:t>
            </a:r>
            <a:r>
              <a:rPr lang="ru-RU" dirty="0" err="1"/>
              <a:t>жас</a:t>
            </a:r>
            <a:r>
              <a:rPr lang="ru-RU" dirty="0"/>
              <a:t> </a:t>
            </a:r>
            <a:r>
              <a:rPr lang="ru-RU" dirty="0" err="1"/>
              <a:t>мүшелерінде</a:t>
            </a:r>
            <a:r>
              <a:rPr lang="ru-RU" dirty="0"/>
              <a:t> </a:t>
            </a:r>
            <a:r>
              <a:rPr lang="ru-RU" dirty="0" err="1"/>
              <a:t>әсіресе</a:t>
            </a:r>
            <a:r>
              <a:rPr lang="ru-RU" dirty="0"/>
              <a:t> </a:t>
            </a:r>
            <a:r>
              <a:rPr lang="ru-RU" dirty="0" err="1"/>
              <a:t>жапырақтарында</a:t>
            </a:r>
            <a:r>
              <a:rPr lang="ru-RU" dirty="0"/>
              <a:t> </a:t>
            </a:r>
            <a:r>
              <a:rPr lang="ru-RU" dirty="0" err="1"/>
              <a:t>күшті,ал</a:t>
            </a:r>
            <a:r>
              <a:rPr lang="ru-RU" dirty="0"/>
              <a:t> </a:t>
            </a:r>
            <a:r>
              <a:rPr lang="ru-RU" dirty="0" err="1"/>
              <a:t>сабағы</a:t>
            </a:r>
            <a:r>
              <a:rPr lang="ru-RU" dirty="0"/>
              <a:t> мен </a:t>
            </a:r>
            <a:r>
              <a:rPr lang="ru-RU" dirty="0" err="1"/>
              <a:t>тамырында</a:t>
            </a:r>
            <a:r>
              <a:rPr lang="ru-RU" dirty="0"/>
              <a:t> </a:t>
            </a:r>
            <a:r>
              <a:rPr lang="ru-RU" dirty="0" err="1"/>
              <a:t>баяу</a:t>
            </a:r>
            <a:r>
              <a:rPr lang="ru-RU" dirty="0"/>
              <a:t> </a:t>
            </a:r>
            <a:r>
              <a:rPr lang="ru-RU" dirty="0" err="1"/>
              <a:t>жүреді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0435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78"/>
            <a:ext cx="9144000" cy="6826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2469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70"/>
            <a:ext cx="9144000" cy="679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3453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dirty="0" err="1"/>
              <a:t>Өсімдік</a:t>
            </a:r>
            <a:r>
              <a:rPr lang="ru-RU" dirty="0"/>
              <a:t> </a:t>
            </a:r>
            <a:r>
              <a:rPr lang="ru-RU" dirty="0" err="1"/>
              <a:t>тынысынды</a:t>
            </a:r>
            <a:r>
              <a:rPr lang="ru-RU" dirty="0"/>
              <a:t> температура </a:t>
            </a:r>
            <a:r>
              <a:rPr lang="ru-RU" dirty="0" err="1"/>
              <a:t>жоғарлаған</a:t>
            </a:r>
            <a:r>
              <a:rPr lang="ru-RU" dirty="0"/>
              <a:t> </a:t>
            </a:r>
            <a:r>
              <a:rPr lang="ru-RU" dirty="0" err="1"/>
              <a:t>сайын</a:t>
            </a:r>
            <a:r>
              <a:rPr lang="ru-RU" dirty="0"/>
              <a:t> </a:t>
            </a:r>
            <a:r>
              <a:rPr lang="ru-RU" dirty="0" err="1"/>
              <a:t>күшейеді</a:t>
            </a:r>
            <a:r>
              <a:rPr lang="ru-RU" dirty="0"/>
              <a:t> де,44-55°</a:t>
            </a:r>
            <a:r>
              <a:rPr lang="en-US" dirty="0"/>
              <a:t>C-</a:t>
            </a:r>
            <a:r>
              <a:rPr lang="ru-RU" dirty="0" err="1"/>
              <a:t>қа</a:t>
            </a:r>
            <a:r>
              <a:rPr lang="ru-RU" dirty="0"/>
              <a:t> </a:t>
            </a:r>
            <a:r>
              <a:rPr lang="ru-RU" dirty="0" err="1"/>
              <a:t>жеткенде</a:t>
            </a:r>
            <a:r>
              <a:rPr lang="ru-RU" dirty="0"/>
              <a:t> </a:t>
            </a:r>
            <a:r>
              <a:rPr lang="ru-RU" dirty="0" err="1"/>
              <a:t>тоқтайды</a:t>
            </a:r>
            <a:r>
              <a:rPr lang="ru-RU" dirty="0"/>
              <a:t>. Совет </a:t>
            </a:r>
            <a:r>
              <a:rPr lang="ru-RU" dirty="0" err="1"/>
              <a:t>биохимігі</a:t>
            </a:r>
            <a:r>
              <a:rPr lang="ru-RU" dirty="0"/>
              <a:t> </a:t>
            </a:r>
            <a:r>
              <a:rPr lang="ru-RU" dirty="0" err="1">
                <a:hlinkClick r:id="rId2" tooltip="А.Н.Бахт (мұндай бет жоқ)"/>
              </a:rPr>
              <a:t>А.Н.Бахтың</a:t>
            </a:r>
            <a:r>
              <a:rPr lang="ru-RU" dirty="0"/>
              <a:t> </a:t>
            </a:r>
            <a:r>
              <a:rPr lang="ru-RU" dirty="0" err="1"/>
              <a:t>теориясы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өсімдіктің</a:t>
            </a:r>
            <a:r>
              <a:rPr lang="ru-RU" dirty="0"/>
              <a:t> </a:t>
            </a:r>
            <a:r>
              <a:rPr lang="ru-RU" dirty="0" err="1"/>
              <a:t>тыныс</a:t>
            </a:r>
            <a:r>
              <a:rPr lang="ru-RU" dirty="0"/>
              <a:t> </a:t>
            </a:r>
            <a:r>
              <a:rPr lang="ru-RU" dirty="0" err="1"/>
              <a:t>алу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май,көмірсулар,аққуыздың</a:t>
            </a:r>
            <a:r>
              <a:rPr lang="ru-RU" dirty="0"/>
              <a:t> </a:t>
            </a:r>
            <a:r>
              <a:rPr lang="ru-RU" dirty="0" err="1"/>
              <a:t>тотығуы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сатыда</a:t>
            </a:r>
            <a:r>
              <a:rPr lang="ru-RU" dirty="0"/>
              <a:t> </a:t>
            </a:r>
            <a:r>
              <a:rPr lang="ru-RU" dirty="0" err="1"/>
              <a:t>өтеді</a:t>
            </a:r>
            <a:r>
              <a:rPr lang="ru-RU" dirty="0"/>
              <a:t>:</a:t>
            </a:r>
          </a:p>
          <a:p>
            <a:r>
              <a:rPr lang="ru-RU" dirty="0" err="1"/>
              <a:t>біріншісінде</a:t>
            </a:r>
            <a:r>
              <a:rPr lang="ru-RU" dirty="0"/>
              <a:t> </a:t>
            </a:r>
            <a:r>
              <a:rPr lang="ru-RU" dirty="0" err="1"/>
              <a:t>тірі</a:t>
            </a:r>
            <a:r>
              <a:rPr lang="ru-RU" dirty="0"/>
              <a:t> </a:t>
            </a:r>
            <a:r>
              <a:rPr lang="ru-RU" dirty="0" err="1"/>
              <a:t>жасушадағы</a:t>
            </a:r>
            <a:r>
              <a:rPr lang="ru-RU" dirty="0"/>
              <a:t> </a:t>
            </a:r>
            <a:r>
              <a:rPr lang="ru-RU" dirty="0" err="1"/>
              <a:t>өздігінен</a:t>
            </a:r>
            <a:r>
              <a:rPr lang="ru-RU" dirty="0"/>
              <a:t> </a:t>
            </a:r>
            <a:r>
              <a:rPr lang="ru-RU" dirty="0" err="1"/>
              <a:t>тотыға</a:t>
            </a:r>
            <a:r>
              <a:rPr lang="ru-RU" dirty="0"/>
              <a:t> </a:t>
            </a:r>
            <a:r>
              <a:rPr lang="ru-RU" dirty="0" err="1"/>
              <a:t>алатын</a:t>
            </a:r>
            <a:r>
              <a:rPr lang="ru-RU" dirty="0"/>
              <a:t> </a:t>
            </a:r>
            <a:r>
              <a:rPr lang="ru-RU" dirty="0" err="1"/>
              <a:t>қосылыстарға</a:t>
            </a:r>
            <a:r>
              <a:rPr lang="ru-RU" dirty="0"/>
              <a:t> </a:t>
            </a:r>
            <a:r>
              <a:rPr lang="ru-RU" dirty="0" err="1"/>
              <a:t>ауадан</a:t>
            </a:r>
            <a:r>
              <a:rPr lang="ru-RU" dirty="0"/>
              <a:t> оттек </a:t>
            </a:r>
            <a:r>
              <a:rPr lang="ru-RU" dirty="0" err="1"/>
              <a:t>қосылуынан</a:t>
            </a:r>
            <a:r>
              <a:rPr lang="ru-RU" dirty="0"/>
              <a:t> </a:t>
            </a:r>
            <a:r>
              <a:rPr lang="ru-RU" dirty="0" err="1"/>
              <a:t>асқын</a:t>
            </a:r>
            <a:r>
              <a:rPr lang="ru-RU" dirty="0"/>
              <a:t> </a:t>
            </a:r>
            <a:r>
              <a:rPr lang="ru-RU" dirty="0" err="1"/>
              <a:t>тотықтар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,</a:t>
            </a:r>
          </a:p>
          <a:p>
            <a:r>
              <a:rPr lang="ru-RU" dirty="0" err="1"/>
              <a:t>екіншісінде</a:t>
            </a:r>
            <a:r>
              <a:rPr lang="ru-RU" dirty="0"/>
              <a:t> </a:t>
            </a:r>
            <a:r>
              <a:rPr lang="ru-RU" dirty="0" err="1"/>
              <a:t>асқын</a:t>
            </a:r>
            <a:r>
              <a:rPr lang="ru-RU" dirty="0"/>
              <a:t> </a:t>
            </a:r>
            <a:r>
              <a:rPr lang="ru-RU" dirty="0" err="1"/>
              <a:t>тотықтардың</a:t>
            </a:r>
            <a:r>
              <a:rPr lang="ru-RU" dirty="0"/>
              <a:t> </a:t>
            </a:r>
            <a:r>
              <a:rPr lang="ru-RU" dirty="0" err="1"/>
              <a:t>белсенділеуінен</a:t>
            </a:r>
            <a:r>
              <a:rPr lang="ru-RU" dirty="0"/>
              <a:t> </a:t>
            </a:r>
            <a:r>
              <a:rPr lang="ru-RU" dirty="0" err="1"/>
              <a:t>атомдық</a:t>
            </a:r>
            <a:r>
              <a:rPr lang="ru-RU" dirty="0"/>
              <a:t> оттек </a:t>
            </a:r>
            <a:r>
              <a:rPr lang="ru-RU" dirty="0" err="1"/>
              <a:t>бөленеді</a:t>
            </a:r>
            <a:r>
              <a:rPr lang="ru-RU" dirty="0"/>
              <a:t> </a:t>
            </a:r>
            <a:r>
              <a:rPr lang="ru-RU" dirty="0" err="1"/>
              <a:t>де,ол</a:t>
            </a:r>
            <a:r>
              <a:rPr lang="ru-RU" dirty="0"/>
              <a:t> </a:t>
            </a:r>
            <a:r>
              <a:rPr lang="ru-RU" dirty="0" err="1"/>
              <a:t>қиын</a:t>
            </a:r>
            <a:r>
              <a:rPr lang="ru-RU" dirty="0"/>
              <a:t> </a:t>
            </a:r>
            <a:r>
              <a:rPr lang="ru-RU" dirty="0" err="1"/>
              <a:t>тотығатын</a:t>
            </a:r>
            <a:r>
              <a:rPr lang="ru-RU" dirty="0"/>
              <a:t> </a:t>
            </a:r>
            <a:r>
              <a:rPr lang="ru-RU" dirty="0" err="1"/>
              <a:t>органикалық</a:t>
            </a:r>
            <a:r>
              <a:rPr lang="ru-RU" dirty="0"/>
              <a:t> </a:t>
            </a:r>
            <a:r>
              <a:rPr lang="ru-RU" dirty="0" err="1"/>
              <a:t>заттарды</a:t>
            </a:r>
            <a:r>
              <a:rPr lang="ru-RU" dirty="0"/>
              <a:t> </a:t>
            </a:r>
            <a:r>
              <a:rPr lang="ru-RU" dirty="0" err="1"/>
              <a:t>тотықтырады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5011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143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kk-KZ" sz="4000" dirty="0" smtClean="0">
                <a:solidFill>
                  <a:srgbClr val="C00000"/>
                </a:solidFill>
              </a:rPr>
              <a:t> </a:t>
            </a:r>
            <a:r>
              <a:rPr lang="kk-KZ" b="1" dirty="0" smtClean="0">
                <a:solidFill>
                  <a:srgbClr val="C00000"/>
                </a:solidFill>
              </a:rPr>
              <a:t>Ди- және үшкарбондық қышқылдардың циклі (Кребс циклі)</a:t>
            </a:r>
            <a:br>
              <a:rPr lang="kk-KZ" b="1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endParaRPr lang="kk-KZ" b="1" dirty="0" smtClean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kk-KZ" sz="2400" b="1" dirty="0" smtClean="0"/>
              <a:t>О</a:t>
            </a:r>
            <a:r>
              <a:rPr lang="kk-KZ" sz="2400" b="1" baseline="-25000" dirty="0" smtClean="0"/>
              <a:t>2</a:t>
            </a:r>
            <a:r>
              <a:rPr lang="kk-KZ" sz="2400" b="1" dirty="0" smtClean="0"/>
              <a:t> бар жағдайда пируват С0</a:t>
            </a:r>
            <a:r>
              <a:rPr lang="kk-KZ" sz="2400" b="1" baseline="-25000" dirty="0" smtClean="0"/>
              <a:t>2</a:t>
            </a:r>
            <a:r>
              <a:rPr lang="kk-KZ" sz="2400" b="1" dirty="0" smtClean="0"/>
              <a:t>-ге дейін Кребс циклінде толық тотығады. </a:t>
            </a:r>
          </a:p>
          <a:p>
            <a:pPr>
              <a:lnSpc>
                <a:spcPct val="80000"/>
              </a:lnSpc>
            </a:pPr>
            <a:endParaRPr lang="kk-KZ" sz="2400" b="1" dirty="0" smtClean="0"/>
          </a:p>
          <a:p>
            <a:pPr>
              <a:lnSpc>
                <a:spcPct val="80000"/>
              </a:lnSpc>
            </a:pPr>
            <a:r>
              <a:rPr lang="kk-KZ" sz="2400" b="1" dirty="0" smtClean="0"/>
              <a:t>Осы процестің барлық реакциялары митохондрияның матриксінде және ішкі мембраналарында жүреді.  </a:t>
            </a:r>
          </a:p>
          <a:p>
            <a:pPr>
              <a:lnSpc>
                <a:spcPct val="80000"/>
              </a:lnSpc>
            </a:pPr>
            <a:endParaRPr lang="kk-KZ" sz="2400" b="1" dirty="0" smtClean="0"/>
          </a:p>
          <a:p>
            <a:pPr>
              <a:lnSpc>
                <a:spcPct val="80000"/>
              </a:lnSpc>
            </a:pPr>
            <a:r>
              <a:rPr lang="kk-KZ" sz="2400" b="1" dirty="0" smtClean="0"/>
              <a:t>Г.А.Кребс – ағылшын биохимигі 1937 ж. - ди- және трикарбондық қышқылдардың лимон қышқыл циклінде сутектің алынуы  арқылы С0</a:t>
            </a:r>
            <a:r>
              <a:rPr lang="kk-KZ" sz="2400" b="1" baseline="-25000" dirty="0" smtClean="0"/>
              <a:t>2</a:t>
            </a:r>
            <a:r>
              <a:rPr lang="kk-KZ" sz="2400" b="1" dirty="0" smtClean="0"/>
              <a:t>-ге дейін тотығатын схеманы ұсынды.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747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chemeClr val="bg2">
                    <a:lumMod val="25000"/>
                  </a:schemeClr>
                </a:solidFill>
              </a:rPr>
              <a:t>Кребс циклінің жүру сатылары</a:t>
            </a:r>
            <a:r>
              <a:rPr lang="kk-KZ" b="1" i="1" dirty="0" smtClean="0">
                <a:solidFill>
                  <a:srgbClr val="FFFF00"/>
                </a:solidFill>
              </a:rPr>
              <a:t/>
            </a:r>
            <a:br>
              <a:rPr lang="kk-KZ" b="1" i="1" dirty="0" smtClean="0">
                <a:solidFill>
                  <a:srgbClr val="FFFF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85786" y="1500174"/>
            <a:ext cx="8503920" cy="4572000"/>
          </a:xfrm>
        </p:spPr>
        <p:txBody>
          <a:bodyPr/>
          <a:lstStyle/>
          <a:p>
            <a:pPr marL="0" indent="0"/>
            <a:endParaRPr lang="kk-KZ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kk-KZ" b="1" dirty="0" smtClean="0"/>
              <a:t>Циклде пируваттың өзі емес, оның туындысы  - ацетил-СоА тотығады.</a:t>
            </a:r>
          </a:p>
          <a:p>
            <a:pPr marL="0" indent="0">
              <a:buNone/>
            </a:pPr>
            <a:endParaRPr lang="kk-KZ" b="1" dirty="0" smtClean="0"/>
          </a:p>
          <a:p>
            <a:pPr marL="0" indent="0">
              <a:buNone/>
            </a:pPr>
            <a:r>
              <a:rPr lang="kk-KZ" b="1" dirty="0" smtClean="0"/>
              <a:t>             </a:t>
            </a:r>
            <a:r>
              <a:rPr lang="kk-KZ" sz="1800" b="1" i="1" dirty="0" smtClean="0"/>
              <a:t>тотығып декарбоксилдену</a:t>
            </a:r>
          </a:p>
          <a:p>
            <a:pPr marL="0" indent="0"/>
            <a:r>
              <a:rPr lang="kk-KZ" b="1" dirty="0" smtClean="0"/>
              <a:t>ПЖҚ                                  ацетил-СоА         </a:t>
            </a:r>
          </a:p>
          <a:p>
            <a:pPr marL="0" indent="0"/>
            <a:r>
              <a:rPr lang="kk-KZ" b="1" dirty="0" smtClean="0"/>
              <a:t>                                     </a:t>
            </a:r>
            <a:r>
              <a:rPr lang="ru-RU" b="1" dirty="0" smtClean="0"/>
              <a:t>(</a:t>
            </a:r>
            <a:r>
              <a:rPr lang="kk-KZ" b="1" dirty="0" smtClean="0"/>
              <a:t>активтік ацетил)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81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607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r>
              <a:rPr lang="kk-KZ" b="1" dirty="0" smtClean="0"/>
              <a:t>ПЖҚ тотығып декарбоксилденуі пируват-дегидрогеназалық мультиферментті кешеннің қатысуымен жүреді.</a:t>
            </a:r>
          </a:p>
          <a:p>
            <a:endParaRPr lang="kk-KZ" b="1" dirty="0" smtClean="0"/>
          </a:p>
          <a:p>
            <a:pPr>
              <a:buNone/>
            </a:pPr>
            <a:r>
              <a:rPr lang="kk-KZ" b="1" dirty="0" smtClean="0"/>
              <a:t> Бұл кешеннің құрамына 3 фермент және 5 кофермент кіреді.</a:t>
            </a:r>
          </a:p>
          <a:p>
            <a:r>
              <a:rPr lang="kk-KZ" b="1" dirty="0" smtClean="0"/>
              <a:t>Коферменттер:</a:t>
            </a:r>
          </a:p>
          <a:p>
            <a:r>
              <a:rPr lang="kk-KZ" b="1" dirty="0" smtClean="0"/>
              <a:t>- тиаминпирофосфат (ТПФ) –витамин В</a:t>
            </a:r>
            <a:r>
              <a:rPr lang="kk-KZ" b="1" baseline="-25000" dirty="0" smtClean="0"/>
              <a:t>1</a:t>
            </a:r>
            <a:r>
              <a:rPr lang="kk-KZ" b="1" dirty="0" smtClean="0"/>
              <a:t>-дің фосфорланған туындысы; </a:t>
            </a:r>
          </a:p>
          <a:p>
            <a:r>
              <a:rPr lang="kk-KZ" b="1" dirty="0" smtClean="0"/>
              <a:t>-липой қышқылы; </a:t>
            </a:r>
          </a:p>
          <a:p>
            <a:r>
              <a:rPr lang="kk-KZ" b="1" dirty="0" smtClean="0"/>
              <a:t>-коэнзим А1,</a:t>
            </a:r>
          </a:p>
          <a:p>
            <a:r>
              <a:rPr lang="kk-KZ" b="1" dirty="0" smtClean="0"/>
              <a:t>- FAD және NAD</a:t>
            </a:r>
            <a:r>
              <a:rPr lang="kk-KZ" b="1" baseline="30000" dirty="0" smtClean="0"/>
              <a:t>+</a:t>
            </a:r>
            <a:r>
              <a:rPr lang="kk-KZ" b="1" dirty="0" smtClean="0"/>
              <a:t> 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288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sz="quarter" idx="1"/>
          </p:nvPr>
        </p:nvSpPr>
        <p:spPr bwMode="auto">
          <a:xfrm>
            <a:off x="2285984" y="500042"/>
            <a:ext cx="4841752" cy="1259010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>
                <a:solidFill>
                  <a:srgbClr val="FFFF00"/>
                </a:solidFill>
              </a:rPr>
              <a:t>Пируват-дегидрогеназалық</a:t>
            </a:r>
          </a:p>
          <a:p>
            <a:pPr algn="ctr"/>
            <a:r>
              <a:rPr lang="kk-KZ" sz="2400" b="1">
                <a:solidFill>
                  <a:srgbClr val="FFFF00"/>
                </a:solidFill>
              </a:rPr>
              <a:t> мультиферментті кешен</a:t>
            </a:r>
            <a:endParaRPr lang="ru-RU" sz="2400" b="1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28596" y="2428868"/>
            <a:ext cx="2744779" cy="942969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 dirty="0">
                <a:solidFill>
                  <a:srgbClr val="FFFF00"/>
                </a:solidFill>
              </a:rPr>
              <a:t>3 фермент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643570" y="2500306"/>
            <a:ext cx="3097212" cy="928694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 dirty="0">
                <a:solidFill>
                  <a:srgbClr val="FFFF00"/>
                </a:solidFill>
              </a:rPr>
              <a:t>5 кофермент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85720" y="4357694"/>
            <a:ext cx="2447925" cy="2016125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 b="1" dirty="0"/>
              <a:t>Тиамин-</a:t>
            </a:r>
          </a:p>
          <a:p>
            <a:pPr algn="ctr"/>
            <a:r>
              <a:rPr lang="kk-KZ" sz="2000" b="1" dirty="0"/>
              <a:t>пирофосфат (ТПФ)</a:t>
            </a:r>
          </a:p>
          <a:p>
            <a:pPr algn="ctr"/>
            <a:r>
              <a:rPr lang="kk-KZ" sz="2000" b="1" dirty="0"/>
              <a:t> –витамин В1-дің </a:t>
            </a:r>
          </a:p>
          <a:p>
            <a:pPr algn="ctr"/>
            <a:r>
              <a:rPr lang="kk-KZ" sz="2000" b="1" dirty="0"/>
              <a:t>фосфорланған</a:t>
            </a:r>
          </a:p>
          <a:p>
            <a:pPr algn="ctr"/>
            <a:r>
              <a:rPr lang="kk-KZ" sz="2000" b="1" dirty="0"/>
              <a:t> туындысы</a:t>
            </a:r>
            <a:endParaRPr lang="ru-RU" sz="2000" b="1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000364" y="4357694"/>
            <a:ext cx="1800225" cy="1223962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 b="1" dirty="0"/>
              <a:t>Липой</a:t>
            </a:r>
          </a:p>
          <a:p>
            <a:pPr algn="ctr"/>
            <a:r>
              <a:rPr lang="kk-KZ" sz="2000" b="1" dirty="0"/>
              <a:t> қышқылы</a:t>
            </a:r>
            <a:endParaRPr lang="ru-RU" sz="2000" b="1" dirty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929190" y="4357694"/>
            <a:ext cx="1643073" cy="1079500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 b="1"/>
              <a:t>Коэнзим А1</a:t>
            </a:r>
            <a:endParaRPr lang="ru-RU" sz="2000" b="1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43702" y="4357694"/>
            <a:ext cx="982683" cy="928694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 b="1" dirty="0"/>
              <a:t>FAD</a:t>
            </a:r>
            <a:endParaRPr lang="ru-RU" sz="2000" b="1" dirty="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7929587" y="4357695"/>
            <a:ext cx="785818" cy="785818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 b="1" dirty="0"/>
              <a:t>NAD</a:t>
            </a:r>
            <a:endParaRPr lang="ru-RU" sz="2000" b="1" dirty="0"/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 flipH="1">
            <a:off x="2357422" y="1928802"/>
            <a:ext cx="285750" cy="287338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4" name="Line 19"/>
          <p:cNvSpPr>
            <a:spLocks noChangeShapeType="1"/>
          </p:cNvSpPr>
          <p:nvPr/>
        </p:nvSpPr>
        <p:spPr bwMode="auto">
          <a:xfrm>
            <a:off x="6429386" y="1928802"/>
            <a:ext cx="285754" cy="35719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5" name="Line 19"/>
          <p:cNvSpPr>
            <a:spLocks noChangeShapeType="1"/>
          </p:cNvSpPr>
          <p:nvPr/>
        </p:nvSpPr>
        <p:spPr bwMode="auto">
          <a:xfrm flipH="1">
            <a:off x="1928794" y="3500438"/>
            <a:ext cx="3786214" cy="644528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6" name="Line 19"/>
          <p:cNvSpPr>
            <a:spLocks noChangeShapeType="1"/>
          </p:cNvSpPr>
          <p:nvPr/>
        </p:nvSpPr>
        <p:spPr bwMode="auto">
          <a:xfrm flipH="1">
            <a:off x="4071934" y="3571876"/>
            <a:ext cx="2143140" cy="644528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7" name="Line 19"/>
          <p:cNvSpPr>
            <a:spLocks noChangeShapeType="1"/>
          </p:cNvSpPr>
          <p:nvPr/>
        </p:nvSpPr>
        <p:spPr bwMode="auto">
          <a:xfrm flipH="1">
            <a:off x="5929322" y="3571876"/>
            <a:ext cx="857256" cy="644528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8" name="Line 19"/>
          <p:cNvSpPr>
            <a:spLocks noChangeShapeType="1"/>
          </p:cNvSpPr>
          <p:nvPr/>
        </p:nvSpPr>
        <p:spPr bwMode="auto">
          <a:xfrm flipH="1">
            <a:off x="7215206" y="3571876"/>
            <a:ext cx="214314" cy="571504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>
            <a:off x="8286776" y="3571876"/>
            <a:ext cx="214314" cy="57309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15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kk-KZ" sz="2800" b="1" dirty="0" smtClean="0">
                <a:solidFill>
                  <a:srgbClr val="C00000"/>
                </a:solidFill>
              </a:rPr>
              <a:t>Кребс циклі </a:t>
            </a:r>
            <a:r>
              <a:rPr lang="kk-KZ" sz="2800" b="1" dirty="0" smtClean="0">
                <a:solidFill>
                  <a:schemeClr val="bg2">
                    <a:lumMod val="25000"/>
                  </a:schemeClr>
                </a:solidFill>
              </a:rPr>
              <a:t>ацетил-СоА</a:t>
            </a:r>
            <a:r>
              <a:rPr lang="kk-KZ" sz="2800" b="1" dirty="0" smtClean="0">
                <a:solidFill>
                  <a:srgbClr val="C00000"/>
                </a:solidFill>
              </a:rPr>
              <a:t>-дан басталады.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</a:pPr>
            <a:endParaRPr lang="kk-KZ" sz="2800" b="1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b="1" dirty="0" smtClean="0">
                <a:solidFill>
                  <a:srgbClr val="FFFF00"/>
                </a:solidFill>
              </a:rPr>
              <a:t>                                      </a:t>
            </a:r>
            <a:r>
              <a:rPr lang="kk-KZ" sz="2800" b="1" dirty="0" smtClean="0">
                <a:solidFill>
                  <a:srgbClr val="C00000"/>
                </a:solidFill>
              </a:rPr>
              <a:t>цитратсинтетаза</a:t>
            </a:r>
          </a:p>
          <a:p>
            <a:pPr>
              <a:lnSpc>
                <a:spcPct val="80000"/>
              </a:lnSpc>
              <a:buNone/>
            </a:pPr>
            <a:r>
              <a:rPr lang="kk-KZ" sz="2800" b="1" dirty="0" smtClean="0">
                <a:solidFill>
                  <a:schemeClr val="bg2">
                    <a:lumMod val="25000"/>
                  </a:schemeClr>
                </a:solidFill>
              </a:rPr>
              <a:t>   1.  Ацетил-СоА</a:t>
            </a:r>
            <a:r>
              <a:rPr lang="kk-KZ" sz="2800" b="1" dirty="0" smtClean="0">
                <a:solidFill>
                  <a:schemeClr val="bg1"/>
                </a:solidFill>
              </a:rPr>
              <a:t>                                                         </a:t>
            </a:r>
            <a:r>
              <a:rPr lang="kk-KZ" sz="2800" b="1" dirty="0" smtClean="0">
                <a:solidFill>
                  <a:srgbClr val="C00000"/>
                </a:solidFill>
              </a:rPr>
              <a:t>Лимон </a:t>
            </a:r>
          </a:p>
          <a:p>
            <a:pPr>
              <a:lnSpc>
                <a:spcPct val="80000"/>
              </a:lnSpc>
              <a:buNone/>
            </a:pPr>
            <a:r>
              <a:rPr lang="kk-KZ" sz="2800" b="1" dirty="0" smtClean="0">
                <a:solidFill>
                  <a:srgbClr val="C00000"/>
                </a:solidFill>
              </a:rPr>
              <a:t>                                                                                қышқылы </a:t>
            </a:r>
          </a:p>
          <a:p>
            <a:pPr>
              <a:lnSpc>
                <a:spcPct val="80000"/>
              </a:lnSpc>
            </a:pPr>
            <a:endParaRPr lang="kk-KZ" sz="2800" b="1" dirty="0" smtClean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kk-KZ" sz="2800" b="1" dirty="0" smtClean="0">
                <a:solidFill>
                  <a:schemeClr val="bg2">
                    <a:lumMod val="25000"/>
                  </a:schemeClr>
                </a:solidFill>
              </a:rPr>
              <a:t>Қымыздық қышқылының енолдық формасы</a:t>
            </a:r>
          </a:p>
          <a:p>
            <a:pPr>
              <a:lnSpc>
                <a:spcPct val="80000"/>
              </a:lnSpc>
            </a:pPr>
            <a:endParaRPr lang="kk-KZ" sz="2800" b="1" dirty="0" smtClean="0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endParaRPr lang="kk-KZ" sz="2800" b="1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</a:pPr>
            <a:r>
              <a:rPr lang="kk-KZ" sz="2800" dirty="0" smtClean="0">
                <a:solidFill>
                  <a:srgbClr val="C00000"/>
                </a:solidFill>
              </a:rPr>
              <a:t>                                    </a:t>
            </a:r>
            <a:r>
              <a:rPr lang="kk-KZ" sz="2800" b="1" dirty="0" smtClean="0">
                <a:solidFill>
                  <a:srgbClr val="C00000"/>
                </a:solidFill>
              </a:rPr>
              <a:t>Аконитатгидратаза</a:t>
            </a:r>
          </a:p>
          <a:p>
            <a:pPr>
              <a:lnSpc>
                <a:spcPct val="80000"/>
              </a:lnSpc>
            </a:pPr>
            <a:r>
              <a:rPr lang="kk-KZ" sz="2800" b="1" dirty="0" smtClean="0">
                <a:solidFill>
                  <a:schemeClr val="bg2">
                    <a:lumMod val="25000"/>
                  </a:schemeClr>
                </a:solidFill>
              </a:rPr>
              <a:t>2. Лимон қышқылы</a:t>
            </a:r>
            <a:r>
              <a:rPr lang="kk-KZ" sz="2800" b="1" dirty="0" smtClean="0">
                <a:solidFill>
                  <a:srgbClr val="00FFFF"/>
                </a:solidFill>
              </a:rPr>
              <a:t>                                    </a:t>
            </a:r>
            <a:r>
              <a:rPr lang="kk-KZ" sz="2800" b="1" dirty="0" smtClean="0">
                <a:solidFill>
                  <a:srgbClr val="C00000"/>
                </a:solidFill>
              </a:rPr>
              <a:t>Цис-аконит    </a:t>
            </a:r>
          </a:p>
          <a:p>
            <a:pPr>
              <a:lnSpc>
                <a:spcPct val="80000"/>
              </a:lnSpc>
            </a:pPr>
            <a:r>
              <a:rPr lang="kk-KZ" sz="2800" b="1" dirty="0" smtClean="0">
                <a:solidFill>
                  <a:srgbClr val="C00000"/>
                </a:solidFill>
              </a:rPr>
              <a:t>                                                                       қышқылы </a:t>
            </a:r>
          </a:p>
          <a:p>
            <a:pPr>
              <a:lnSpc>
                <a:spcPct val="80000"/>
              </a:lnSpc>
            </a:pPr>
            <a:r>
              <a:rPr lang="kk-KZ" sz="2800" b="1" dirty="0" smtClean="0">
                <a:solidFill>
                  <a:srgbClr val="C00000"/>
                </a:solidFill>
              </a:rPr>
              <a:t>                                                     Н</a:t>
            </a:r>
            <a:r>
              <a:rPr lang="kk-KZ" sz="2800" b="1" baseline="-25000" dirty="0" smtClean="0">
                <a:solidFill>
                  <a:srgbClr val="C00000"/>
                </a:solidFill>
              </a:rPr>
              <a:t>2</a:t>
            </a:r>
            <a:r>
              <a:rPr lang="kk-KZ" sz="2800" b="1" dirty="0" smtClean="0">
                <a:solidFill>
                  <a:srgbClr val="C00000"/>
                </a:solidFill>
              </a:rPr>
              <a:t>О</a:t>
            </a:r>
          </a:p>
          <a:p>
            <a:pPr>
              <a:lnSpc>
                <a:spcPct val="80000"/>
              </a:lnSpc>
            </a:pPr>
            <a:endParaRPr lang="kk-KZ" sz="2800" b="1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kk-KZ" sz="2800" b="1" dirty="0" smtClean="0">
                <a:solidFill>
                  <a:schemeClr val="bg2">
                    <a:lumMod val="25000"/>
                  </a:schemeClr>
                </a:solidFill>
              </a:rPr>
              <a:t>3. Аконитат қышқылы</a:t>
            </a:r>
            <a:r>
              <a:rPr lang="kk-KZ" sz="2800" b="1" dirty="0" smtClean="0">
                <a:solidFill>
                  <a:schemeClr val="bg1"/>
                </a:solidFill>
              </a:rPr>
              <a:t>                                 </a:t>
            </a:r>
            <a:r>
              <a:rPr lang="kk-KZ" sz="2800" b="1" dirty="0" smtClean="0">
                <a:solidFill>
                  <a:srgbClr val="C00000"/>
                </a:solidFill>
              </a:rPr>
              <a:t>Изолимон                  </a:t>
            </a:r>
          </a:p>
          <a:p>
            <a:pPr>
              <a:lnSpc>
                <a:spcPct val="80000"/>
              </a:lnSpc>
            </a:pPr>
            <a:r>
              <a:rPr lang="kk-KZ" sz="2800" b="1" dirty="0" smtClean="0">
                <a:solidFill>
                  <a:srgbClr val="C00000"/>
                </a:solidFill>
              </a:rPr>
              <a:t>                                                                          қышқылы </a:t>
            </a:r>
          </a:p>
          <a:p>
            <a:pPr>
              <a:lnSpc>
                <a:spcPct val="80000"/>
              </a:lnSpc>
            </a:pPr>
            <a:endParaRPr lang="kk-KZ" sz="2800" b="1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</a:pPr>
            <a:r>
              <a:rPr lang="kk-KZ" sz="2800" b="1" dirty="0" smtClean="0">
                <a:solidFill>
                  <a:srgbClr val="C00000"/>
                </a:solidFill>
              </a:rPr>
              <a:t>                                                    Н</a:t>
            </a:r>
            <a:r>
              <a:rPr lang="kk-KZ" sz="2800" b="1" baseline="-25000" dirty="0" smtClean="0">
                <a:solidFill>
                  <a:srgbClr val="C00000"/>
                </a:solidFill>
              </a:rPr>
              <a:t>2</a:t>
            </a:r>
            <a:r>
              <a:rPr lang="kk-KZ" sz="2800" b="1" dirty="0" smtClean="0">
                <a:solidFill>
                  <a:srgbClr val="C00000"/>
                </a:solidFill>
              </a:rPr>
              <a:t>О</a:t>
            </a:r>
          </a:p>
          <a:p>
            <a:endParaRPr lang="ru-RU" dirty="0"/>
          </a:p>
        </p:txBody>
      </p:sp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3357554" y="2357430"/>
            <a:ext cx="2014537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3500430" y="4071942"/>
            <a:ext cx="2014537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3786182" y="5000636"/>
            <a:ext cx="2014537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3786182" y="4071942"/>
            <a:ext cx="1223963" cy="288925"/>
          </a:xfrm>
          <a:prstGeom prst="curvedDownArrow">
            <a:avLst>
              <a:gd name="adj1" fmla="val 84725"/>
              <a:gd name="adj2" fmla="val 16945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 rot="16200000">
            <a:off x="3991765" y="5080805"/>
            <a:ext cx="647700" cy="487362"/>
          </a:xfrm>
          <a:prstGeom prst="notchedRightArrow">
            <a:avLst>
              <a:gd name="adj1" fmla="val 50000"/>
              <a:gd name="adj2" fmla="val 3322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63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kk-KZ" b="1" dirty="0" smtClean="0">
                <a:solidFill>
                  <a:srgbClr val="C00000"/>
                </a:solidFill>
              </a:rPr>
              <a:t>Сукцинил- СоА </a:t>
            </a:r>
            <a:r>
              <a:rPr lang="kk-KZ" b="1" dirty="0" smtClean="0">
                <a:solidFill>
                  <a:schemeClr val="bg2">
                    <a:lumMod val="50000"/>
                  </a:schemeClr>
                </a:solidFill>
              </a:rPr>
              <a:t>сияқты</a:t>
            </a:r>
            <a:r>
              <a:rPr lang="kk-KZ" b="1" dirty="0" smtClean="0">
                <a:solidFill>
                  <a:schemeClr val="bg1"/>
                </a:solidFill>
              </a:rPr>
              <a:t> </a:t>
            </a:r>
            <a:r>
              <a:rPr lang="kk-KZ" b="1" dirty="0" smtClean="0">
                <a:solidFill>
                  <a:srgbClr val="C00000"/>
                </a:solidFill>
              </a:rPr>
              <a:t>ацетил- СоА </a:t>
            </a:r>
            <a:r>
              <a:rPr lang="kk-KZ" b="1" dirty="0" smtClean="0">
                <a:solidFill>
                  <a:schemeClr val="bg2">
                    <a:lumMod val="50000"/>
                  </a:schemeClr>
                </a:solidFill>
              </a:rPr>
              <a:t>-жоғары энергетикалық тиоэфир болып табылады. </a:t>
            </a:r>
          </a:p>
          <a:p>
            <a:pPr marL="0" indent="0">
              <a:lnSpc>
                <a:spcPct val="90000"/>
              </a:lnSpc>
              <a:buNone/>
            </a:pPr>
            <a:endParaRPr lang="kk-KZ" b="1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kk-KZ" b="1" dirty="0" smtClean="0">
                <a:solidFill>
                  <a:schemeClr val="bg2">
                    <a:lumMod val="50000"/>
                  </a:schemeClr>
                </a:solidFill>
              </a:rPr>
              <a:t>Ацетил- СоА тиоэфирлі байланыстың  энергиясын </a:t>
            </a:r>
            <a:r>
              <a:rPr lang="kk-KZ" b="1" dirty="0" smtClean="0">
                <a:solidFill>
                  <a:srgbClr val="C00000"/>
                </a:solidFill>
              </a:rPr>
              <a:t>лимон қышқылының  </a:t>
            </a:r>
            <a:r>
              <a:rPr lang="kk-KZ" b="1" dirty="0" smtClean="0">
                <a:solidFill>
                  <a:schemeClr val="bg2">
                    <a:lumMod val="50000"/>
                  </a:schemeClr>
                </a:solidFill>
              </a:rPr>
              <a:t>түзілуіне жұмсаса, ал </a:t>
            </a:r>
            <a:r>
              <a:rPr lang="kk-KZ" b="1" dirty="0" smtClean="0">
                <a:solidFill>
                  <a:srgbClr val="C00000"/>
                </a:solidFill>
              </a:rPr>
              <a:t>сукцинил- СоА </a:t>
            </a:r>
            <a:r>
              <a:rPr lang="kk-KZ" b="1" dirty="0" smtClean="0">
                <a:solidFill>
                  <a:schemeClr val="bg2">
                    <a:lumMod val="50000"/>
                  </a:schemeClr>
                </a:solidFill>
              </a:rPr>
              <a:t>АТФ-тың фосфатты байланысына трансформациялануы мүмкін.</a:t>
            </a:r>
          </a:p>
          <a:p>
            <a:pPr marL="0" indent="0">
              <a:lnSpc>
                <a:spcPct val="90000"/>
              </a:lnSpc>
            </a:pPr>
            <a:endParaRPr lang="kk-KZ" b="1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</a:pPr>
            <a:r>
              <a:rPr lang="kk-KZ" b="1" dirty="0" smtClean="0">
                <a:solidFill>
                  <a:srgbClr val="C00000"/>
                </a:solidFill>
              </a:rPr>
              <a:t>7. Сукцинил- СоА               </a:t>
            </a:r>
            <a:r>
              <a:rPr lang="kk-KZ" b="1" dirty="0" smtClean="0">
                <a:solidFill>
                  <a:schemeClr val="bg2">
                    <a:lumMod val="50000"/>
                  </a:schemeClr>
                </a:solidFill>
              </a:rPr>
              <a:t>янтар қышқылы </a:t>
            </a:r>
          </a:p>
          <a:p>
            <a:pPr marL="0" indent="0">
              <a:lnSpc>
                <a:spcPct val="90000"/>
              </a:lnSpc>
            </a:pPr>
            <a:r>
              <a:rPr lang="kk-KZ" b="1" dirty="0" smtClean="0">
                <a:solidFill>
                  <a:schemeClr val="bg2">
                    <a:lumMod val="50000"/>
                  </a:schemeClr>
                </a:solidFill>
              </a:rPr>
              <a:t>                                </a:t>
            </a:r>
            <a:r>
              <a:rPr lang="kk-KZ" sz="1800" b="1" dirty="0" smtClean="0">
                <a:solidFill>
                  <a:schemeClr val="bg2">
                    <a:lumMod val="50000"/>
                  </a:schemeClr>
                </a:solidFill>
              </a:rPr>
              <a:t>АДФ     АТФ</a:t>
            </a:r>
            <a:r>
              <a:rPr lang="kk-KZ" b="1" dirty="0" smtClean="0">
                <a:solidFill>
                  <a:schemeClr val="bg2">
                    <a:lumMod val="50000"/>
                  </a:schemeClr>
                </a:solidFill>
              </a:rPr>
              <a:t>         (сукцинат)</a:t>
            </a:r>
          </a:p>
          <a:p>
            <a:endParaRPr lang="ru-RU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V="1">
            <a:off x="3786182" y="5000636"/>
            <a:ext cx="1149352" cy="45719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3571868" y="5143512"/>
            <a:ext cx="933452" cy="201625"/>
          </a:xfrm>
          <a:prstGeom prst="curvedDownArrow">
            <a:avLst>
              <a:gd name="adj1" fmla="val 84725"/>
              <a:gd name="adj2" fmla="val 16945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21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80000"/>
              </a:lnSpc>
            </a:pPr>
            <a:endParaRPr lang="kk-KZ" sz="1800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80000"/>
              </a:lnSpc>
            </a:pPr>
            <a:endParaRPr lang="kk-KZ" sz="1800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80000"/>
              </a:lnSpc>
            </a:pPr>
            <a:r>
              <a:rPr lang="kk-KZ" sz="1400" b="1" i="1" dirty="0" smtClean="0">
                <a:solidFill>
                  <a:schemeClr val="bg2">
                    <a:lumMod val="50000"/>
                  </a:schemeClr>
                </a:solidFill>
              </a:rPr>
              <a:t>                                          </a:t>
            </a:r>
            <a:r>
              <a:rPr lang="kk-KZ" sz="2800" b="1" i="1" dirty="0" smtClean="0">
                <a:solidFill>
                  <a:schemeClr val="bg2">
                    <a:lumMod val="50000"/>
                  </a:schemeClr>
                </a:solidFill>
              </a:rPr>
              <a:t>сукцинатдегидрогеназа /</a:t>
            </a:r>
            <a:r>
              <a:rPr lang="en-US" sz="2800" b="1" i="1" dirty="0" smtClean="0">
                <a:solidFill>
                  <a:schemeClr val="bg2">
                    <a:lumMod val="50000"/>
                  </a:schemeClr>
                </a:solidFill>
              </a:rPr>
              <a:t>FAD/</a:t>
            </a:r>
            <a:endParaRPr lang="kk-KZ" sz="2800" b="1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lnSpc>
                <a:spcPct val="80000"/>
              </a:lnSpc>
            </a:pPr>
            <a:r>
              <a:rPr lang="kk-KZ" sz="2800" b="1" dirty="0" smtClean="0">
                <a:solidFill>
                  <a:srgbClr val="C00000"/>
                </a:solidFill>
              </a:rPr>
              <a:t>8. Янтар қышқылы                                     </a:t>
            </a:r>
            <a:r>
              <a:rPr lang="kk-KZ" sz="2800" b="1" dirty="0" smtClean="0">
                <a:solidFill>
                  <a:schemeClr val="bg2">
                    <a:lumMod val="50000"/>
                  </a:schemeClr>
                </a:solidFill>
              </a:rPr>
              <a:t>Фумар қышқылы </a:t>
            </a:r>
          </a:p>
          <a:p>
            <a:pPr marL="0" indent="0">
              <a:lnSpc>
                <a:spcPct val="80000"/>
              </a:lnSpc>
            </a:pPr>
            <a:endParaRPr lang="kk-KZ" sz="2800" b="1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80000"/>
              </a:lnSpc>
            </a:pPr>
            <a:endParaRPr lang="kk-KZ" sz="2800" b="1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80000"/>
              </a:lnSpc>
            </a:pPr>
            <a:r>
              <a:rPr lang="kk-KZ" sz="2800" b="1" dirty="0" smtClean="0">
                <a:solidFill>
                  <a:srgbClr val="C00000"/>
                </a:solidFill>
              </a:rPr>
              <a:t>9. Фумар қышқылы                                    </a:t>
            </a:r>
            <a:r>
              <a:rPr lang="kk-KZ" sz="2800" b="1" dirty="0" smtClean="0">
                <a:solidFill>
                  <a:schemeClr val="bg2">
                    <a:lumMod val="50000"/>
                  </a:schemeClr>
                </a:solidFill>
              </a:rPr>
              <a:t>Малат</a:t>
            </a:r>
          </a:p>
          <a:p>
            <a:pPr marL="0" indent="0">
              <a:lnSpc>
                <a:spcPct val="80000"/>
              </a:lnSpc>
            </a:pPr>
            <a:endParaRPr lang="kk-KZ" sz="2800" b="1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80000"/>
              </a:lnSpc>
            </a:pPr>
            <a:r>
              <a:rPr lang="kk-KZ" sz="2800" b="1" dirty="0" smtClean="0">
                <a:solidFill>
                  <a:schemeClr val="bg1"/>
                </a:solidFill>
              </a:rPr>
              <a:t>                                                   </a:t>
            </a:r>
            <a:r>
              <a:rPr lang="kk-KZ" sz="2800" b="1" dirty="0" smtClean="0">
                <a:solidFill>
                  <a:schemeClr val="bg2">
                    <a:lumMod val="50000"/>
                  </a:schemeClr>
                </a:solidFill>
              </a:rPr>
              <a:t>Н</a:t>
            </a:r>
            <a:r>
              <a:rPr lang="kk-KZ" sz="2800" b="1" baseline="-25000" dirty="0" smtClean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kk-KZ" sz="2800" b="1" dirty="0" smtClean="0">
                <a:solidFill>
                  <a:schemeClr val="bg2">
                    <a:lumMod val="50000"/>
                  </a:schemeClr>
                </a:solidFill>
              </a:rPr>
              <a:t>О</a:t>
            </a:r>
          </a:p>
          <a:p>
            <a:pPr marL="0" indent="0">
              <a:lnSpc>
                <a:spcPct val="80000"/>
              </a:lnSpc>
            </a:pPr>
            <a:endParaRPr lang="kk-KZ" sz="2800" b="1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80000"/>
              </a:lnSpc>
            </a:pPr>
            <a:r>
              <a:rPr lang="kk-KZ" sz="2800" dirty="0" smtClean="0">
                <a:solidFill>
                  <a:schemeClr val="bg1"/>
                </a:solidFill>
              </a:rPr>
              <a:t>                        </a:t>
            </a:r>
            <a:r>
              <a:rPr lang="kk-KZ" sz="2800" b="1" dirty="0" smtClean="0">
                <a:solidFill>
                  <a:schemeClr val="bg2">
                    <a:lumMod val="50000"/>
                  </a:schemeClr>
                </a:solidFill>
              </a:rPr>
              <a:t>малатдегидрогеназа/ </a:t>
            </a: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</a:rPr>
              <a:t>NAD/</a:t>
            </a:r>
            <a:endParaRPr lang="kk-KZ" sz="28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lnSpc>
                <a:spcPct val="80000"/>
              </a:lnSpc>
            </a:pPr>
            <a:r>
              <a:rPr lang="kk-KZ" sz="2800" b="1" dirty="0" smtClean="0">
                <a:solidFill>
                  <a:srgbClr val="C00000"/>
                </a:solidFill>
              </a:rPr>
              <a:t>10. Малат                                                 </a:t>
            </a:r>
            <a:r>
              <a:rPr lang="kk-KZ" sz="3200" dirty="0" smtClean="0">
                <a:solidFill>
                  <a:schemeClr val="bg2">
                    <a:lumMod val="50000"/>
                  </a:schemeClr>
                </a:solidFill>
              </a:rPr>
              <a:t>Қымыздық                         </a:t>
            </a:r>
          </a:p>
          <a:p>
            <a:pPr marL="0" indent="0">
              <a:lnSpc>
                <a:spcPct val="80000"/>
              </a:lnSpc>
            </a:pPr>
            <a:r>
              <a:rPr lang="kk-KZ" sz="3200" dirty="0" smtClean="0">
                <a:solidFill>
                  <a:schemeClr val="bg2">
                    <a:lumMod val="50000"/>
                  </a:schemeClr>
                </a:solidFill>
              </a:rPr>
              <a:t>                                                           қышқылы </a:t>
            </a:r>
          </a:p>
          <a:p>
            <a:pPr marL="0" indent="0">
              <a:lnSpc>
                <a:spcPct val="80000"/>
              </a:lnSpc>
            </a:pPr>
            <a:endParaRPr lang="kk-KZ" sz="3200" dirty="0" smtClean="0">
              <a:solidFill>
                <a:srgbClr val="00FFFF"/>
              </a:solidFill>
            </a:endParaRPr>
          </a:p>
          <a:p>
            <a:pPr marL="0" indent="0">
              <a:lnSpc>
                <a:spcPct val="80000"/>
              </a:lnSpc>
            </a:pPr>
            <a:endParaRPr lang="kk-KZ" sz="1800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80000"/>
              </a:lnSpc>
            </a:pPr>
            <a:r>
              <a:rPr lang="kk-KZ" sz="3200" b="1" dirty="0" smtClean="0">
                <a:solidFill>
                  <a:schemeClr val="bg2">
                    <a:lumMod val="50000"/>
                  </a:schemeClr>
                </a:solidFill>
              </a:rPr>
              <a:t>Кребс циклі</a:t>
            </a:r>
            <a:r>
              <a:rPr lang="kk-KZ" sz="1800" dirty="0" smtClean="0">
                <a:solidFill>
                  <a:schemeClr val="bg2">
                    <a:lumMod val="50000"/>
                  </a:schemeClr>
                </a:solidFill>
              </a:rPr>
              <a:t>                                                              </a:t>
            </a:r>
            <a:r>
              <a:rPr lang="kk-KZ" sz="2800" b="1" dirty="0" smtClean="0">
                <a:solidFill>
                  <a:schemeClr val="bg2">
                    <a:lumMod val="50000"/>
                  </a:schemeClr>
                </a:solidFill>
              </a:rPr>
              <a:t>Қымыздық </a:t>
            </a:r>
          </a:p>
          <a:p>
            <a:pPr marL="0" indent="0">
              <a:lnSpc>
                <a:spcPct val="80000"/>
              </a:lnSpc>
            </a:pPr>
            <a:r>
              <a:rPr lang="kk-KZ" sz="2800" b="1" dirty="0" smtClean="0">
                <a:solidFill>
                  <a:schemeClr val="bg2">
                    <a:lumMod val="50000"/>
                  </a:schemeClr>
                </a:solidFill>
              </a:rPr>
              <a:t>                                                                    қышқылдың</a:t>
            </a:r>
            <a:r>
              <a:rPr lang="kk-KZ" sz="2800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</a:p>
          <a:p>
            <a:pPr marL="0" indent="0">
              <a:lnSpc>
                <a:spcPct val="80000"/>
              </a:lnSpc>
            </a:pPr>
            <a:r>
              <a:rPr lang="kk-KZ" sz="2800" b="1" dirty="0" smtClean="0">
                <a:solidFill>
                  <a:schemeClr val="bg2">
                    <a:lumMod val="50000"/>
                  </a:schemeClr>
                </a:solidFill>
              </a:rPr>
              <a:t>                                                                      енолды формасы</a:t>
            </a:r>
            <a:r>
              <a:rPr lang="kk-KZ" sz="2400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3143240" y="2214554"/>
            <a:ext cx="23749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143240" y="2928934"/>
            <a:ext cx="23749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2285984" y="4214818"/>
            <a:ext cx="23749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 rot="16062696">
            <a:off x="3890975" y="2910768"/>
            <a:ext cx="288925" cy="487363"/>
          </a:xfrm>
          <a:prstGeom prst="notched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5286380" y="4500570"/>
            <a:ext cx="0" cy="57626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 flipH="1">
            <a:off x="2643174" y="5143512"/>
            <a:ext cx="1871663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99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kk-KZ" b="1" dirty="0" smtClean="0"/>
              <a:t>Кребс циклінің энергетикалық шығымы</a:t>
            </a:r>
          </a:p>
          <a:p>
            <a:pPr>
              <a:lnSpc>
                <a:spcPct val="80000"/>
              </a:lnSpc>
            </a:pPr>
            <a:endParaRPr lang="kk-KZ" b="1" dirty="0" smtClean="0"/>
          </a:p>
          <a:p>
            <a:pPr>
              <a:lnSpc>
                <a:spcPct val="80000"/>
              </a:lnSpc>
            </a:pPr>
            <a:r>
              <a:rPr lang="kk-KZ" sz="2400" b="1" dirty="0" smtClean="0"/>
              <a:t>Кребс циклі өте маңызды процесс. Ол тек көмірсулардың емес, және белоктардың, майлардың соңғы тотығу сатысы болып саналады. </a:t>
            </a:r>
          </a:p>
          <a:p>
            <a:pPr>
              <a:lnSpc>
                <a:spcPct val="80000"/>
              </a:lnSpc>
            </a:pPr>
            <a:endParaRPr lang="kk-KZ" sz="2400" b="1" dirty="0" smtClean="0"/>
          </a:p>
          <a:p>
            <a:pPr>
              <a:lnSpc>
                <a:spcPct val="80000"/>
              </a:lnSpc>
            </a:pPr>
            <a:r>
              <a:rPr lang="kk-KZ" sz="2400" b="1" dirty="0" smtClean="0"/>
              <a:t>Пируват тотыққанда  5 дегидрирлену процесс жүреді  </a:t>
            </a:r>
          </a:p>
          <a:p>
            <a:pPr>
              <a:lnSpc>
                <a:spcPct val="80000"/>
              </a:lnSpc>
            </a:pPr>
            <a:endParaRPr lang="kk-KZ" sz="2400" b="1" dirty="0" smtClean="0"/>
          </a:p>
          <a:p>
            <a:pPr>
              <a:lnSpc>
                <a:spcPct val="80000"/>
              </a:lnSpc>
            </a:pPr>
            <a:r>
              <a:rPr lang="kk-KZ" sz="2400" b="1" dirty="0" smtClean="0"/>
              <a:t>   3NADH, NADPH,  FADH</a:t>
            </a:r>
            <a:r>
              <a:rPr lang="kk-KZ" sz="2400" b="1" baseline="-25000" dirty="0" smtClean="0"/>
              <a:t>2</a:t>
            </a:r>
            <a:r>
              <a:rPr lang="kk-KZ" sz="2400" b="1" dirty="0" smtClean="0"/>
              <a:t> </a:t>
            </a:r>
          </a:p>
          <a:p>
            <a:pPr>
              <a:lnSpc>
                <a:spcPct val="80000"/>
              </a:lnSpc>
            </a:pPr>
            <a:endParaRPr lang="kk-KZ" sz="2400" b="1" dirty="0" smtClean="0"/>
          </a:p>
          <a:p>
            <a:pPr>
              <a:lnSpc>
                <a:spcPct val="80000"/>
              </a:lnSpc>
            </a:pPr>
            <a:r>
              <a:rPr lang="kk-KZ" sz="2400" b="1" dirty="0" smtClean="0"/>
              <a:t>НАДН, НАДФН                  3 АТФ</a:t>
            </a:r>
          </a:p>
          <a:p>
            <a:pPr>
              <a:lnSpc>
                <a:spcPct val="80000"/>
              </a:lnSpc>
            </a:pPr>
            <a:endParaRPr lang="kk-KZ" sz="2400" b="1" dirty="0" smtClean="0"/>
          </a:p>
          <a:p>
            <a:pPr>
              <a:lnSpc>
                <a:spcPct val="80000"/>
              </a:lnSpc>
            </a:pPr>
            <a:r>
              <a:rPr lang="kk-KZ" sz="2400" b="1" dirty="0" smtClean="0"/>
              <a:t>FADH</a:t>
            </a:r>
            <a:r>
              <a:rPr lang="kk-KZ" sz="2400" b="1" baseline="-25000" dirty="0" smtClean="0"/>
              <a:t>2</a:t>
            </a:r>
            <a:r>
              <a:rPr lang="kk-KZ" sz="2400" b="1" dirty="0" smtClean="0"/>
              <a:t>           2 АТФ</a:t>
            </a:r>
          </a:p>
          <a:p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Line 12"/>
          <p:cNvSpPr>
            <a:spLocks noChangeShapeType="1"/>
          </p:cNvSpPr>
          <p:nvPr/>
        </p:nvSpPr>
        <p:spPr bwMode="auto">
          <a:xfrm>
            <a:off x="3214678" y="5000636"/>
            <a:ext cx="79375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" name="Line 12"/>
          <p:cNvSpPr>
            <a:spLocks noChangeShapeType="1"/>
          </p:cNvSpPr>
          <p:nvPr/>
        </p:nvSpPr>
        <p:spPr bwMode="auto">
          <a:xfrm>
            <a:off x="1643042" y="5643578"/>
            <a:ext cx="79375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99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r>
              <a:rPr lang="kk-KZ" b="1" dirty="0" smtClean="0"/>
              <a:t>3NADH, NADPH,  FADH</a:t>
            </a:r>
            <a:r>
              <a:rPr lang="kk-KZ" b="1" baseline="-25000" dirty="0" smtClean="0"/>
              <a:t>2</a:t>
            </a:r>
            <a:r>
              <a:rPr lang="kk-KZ" b="1" dirty="0" smtClean="0"/>
              <a:t> </a:t>
            </a:r>
          </a:p>
          <a:p>
            <a:endParaRPr lang="kk-KZ" b="1" dirty="0" smtClean="0"/>
          </a:p>
          <a:p>
            <a:r>
              <a:rPr lang="en-US" b="1" dirty="0" smtClean="0"/>
              <a:t>3NADH            3x3=9 A</a:t>
            </a:r>
          </a:p>
          <a:p>
            <a:r>
              <a:rPr lang="kk-KZ" b="1" dirty="0" smtClean="0"/>
              <a:t>NADPH</a:t>
            </a:r>
            <a:r>
              <a:rPr lang="en-US" b="1" dirty="0" smtClean="0"/>
              <a:t>            </a:t>
            </a:r>
            <a:r>
              <a:rPr lang="kk-KZ" b="1" dirty="0" smtClean="0"/>
              <a:t>3 АТФ</a:t>
            </a:r>
            <a:r>
              <a:rPr lang="en-US" b="1" dirty="0" smtClean="0"/>
              <a:t>  </a:t>
            </a:r>
          </a:p>
          <a:p>
            <a:r>
              <a:rPr lang="kk-KZ" b="1" dirty="0" smtClean="0"/>
              <a:t>FADH</a:t>
            </a:r>
            <a:r>
              <a:rPr lang="kk-KZ" b="1" baseline="-25000" dirty="0" smtClean="0"/>
              <a:t>2                    </a:t>
            </a:r>
            <a:r>
              <a:rPr lang="kk-KZ" b="1" dirty="0" smtClean="0"/>
              <a:t>2 АТФ</a:t>
            </a:r>
          </a:p>
          <a:p>
            <a:endParaRPr lang="kk-KZ" b="1" dirty="0" smtClean="0"/>
          </a:p>
          <a:p>
            <a:r>
              <a:rPr lang="ru-RU" b="1" dirty="0" err="1" smtClean="0"/>
              <a:t>Пируват</a:t>
            </a:r>
            <a:r>
              <a:rPr lang="kk-KZ" b="1" dirty="0" smtClean="0"/>
              <a:t> толық тотыққанда  </a:t>
            </a:r>
            <a:r>
              <a:rPr lang="ru-RU" b="1" dirty="0" smtClean="0"/>
              <a:t>14 молекул</a:t>
            </a:r>
            <a:r>
              <a:rPr lang="kk-KZ" b="1" dirty="0" smtClean="0"/>
              <a:t>а</a:t>
            </a:r>
            <a:r>
              <a:rPr lang="ru-RU" b="1" dirty="0" smtClean="0"/>
              <a:t> АТФ</a:t>
            </a:r>
            <a:r>
              <a:rPr lang="kk-KZ" b="1" dirty="0" smtClean="0"/>
              <a:t> түзіледі</a:t>
            </a:r>
            <a:r>
              <a:rPr lang="ru-RU" b="1" dirty="0" smtClean="0"/>
              <a:t>. </a:t>
            </a:r>
          </a:p>
          <a:p>
            <a:endParaRPr lang="ru-RU" dirty="0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V="1">
            <a:off x="2071670" y="2786058"/>
            <a:ext cx="935037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2143108" y="3286124"/>
            <a:ext cx="935037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000232" y="3786190"/>
            <a:ext cx="935037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99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1 молекула АТР </a:t>
            </a:r>
            <a:r>
              <a:rPr lang="kk-KZ" b="1" dirty="0" smtClean="0"/>
              <a:t>Кребс циклінде </a:t>
            </a:r>
            <a:r>
              <a:rPr lang="ru-RU" b="1" dirty="0" err="1" smtClean="0"/>
              <a:t>субстр</a:t>
            </a:r>
            <a:r>
              <a:rPr lang="kk-KZ" b="1" dirty="0" smtClean="0"/>
              <a:t>аттық</a:t>
            </a:r>
            <a:r>
              <a:rPr lang="ru-RU" b="1" dirty="0" smtClean="0"/>
              <a:t> фосфор</a:t>
            </a:r>
            <a:r>
              <a:rPr lang="kk-KZ" b="1" dirty="0" smtClean="0"/>
              <a:t>лану нәтижесінде түзіледі</a:t>
            </a:r>
            <a:r>
              <a:rPr lang="ru-RU" b="1" dirty="0" smtClean="0"/>
              <a:t>. </a:t>
            </a:r>
          </a:p>
          <a:p>
            <a:endParaRPr lang="kk-KZ" b="1" dirty="0" smtClean="0"/>
          </a:p>
          <a:p>
            <a:pPr>
              <a:buNone/>
            </a:pPr>
            <a:r>
              <a:rPr lang="kk-KZ" b="1" dirty="0" smtClean="0"/>
              <a:t>14 АТФ + 1 АТФ               15 АТФ х 2 триоза                  </a:t>
            </a:r>
          </a:p>
          <a:p>
            <a:pPr>
              <a:buNone/>
            </a:pPr>
            <a:endParaRPr lang="kk-KZ" b="1" dirty="0" smtClean="0"/>
          </a:p>
          <a:p>
            <a:pPr>
              <a:buNone/>
            </a:pPr>
            <a:r>
              <a:rPr lang="kk-KZ" b="1" dirty="0" smtClean="0"/>
              <a:t>                                                         30 АТФ</a:t>
            </a:r>
          </a:p>
          <a:p>
            <a:endParaRPr lang="kk-KZ" b="1" dirty="0" smtClean="0"/>
          </a:p>
          <a:p>
            <a:endParaRPr lang="kk-KZ" b="1" dirty="0" smtClean="0"/>
          </a:p>
          <a:p>
            <a:r>
              <a:rPr lang="kk-KZ" b="1" dirty="0" smtClean="0"/>
              <a:t>Гликолиз + Кребс циклі                 38 АТФ</a:t>
            </a:r>
          </a:p>
          <a:p>
            <a:endParaRPr lang="ru-RU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3143240" y="3214686"/>
            <a:ext cx="12954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5214942" y="5715016"/>
            <a:ext cx="12954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" name="AutoShape 7"/>
          <p:cNvSpPr>
            <a:spLocks/>
          </p:cNvSpPr>
          <p:nvPr/>
        </p:nvSpPr>
        <p:spPr bwMode="auto">
          <a:xfrm rot="16200000">
            <a:off x="5611024" y="3104356"/>
            <a:ext cx="506413" cy="1155700"/>
          </a:xfrm>
          <a:prstGeom prst="leftBrace">
            <a:avLst>
              <a:gd name="adj1" fmla="val 19018"/>
              <a:gd name="adj2" fmla="val 50000"/>
            </a:avLst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05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kk-KZ" sz="2400" b="1" dirty="0" smtClean="0"/>
              <a:t>Кребс циклінің аралық өнімдерін синтез процеске  клеткалар пайдаланады </a:t>
            </a:r>
          </a:p>
          <a:p>
            <a:endParaRPr lang="kk-KZ" sz="2400" b="1" dirty="0" smtClean="0"/>
          </a:p>
          <a:p>
            <a:pPr>
              <a:buNone/>
            </a:pPr>
            <a:r>
              <a:rPr lang="kk-KZ" sz="2400" b="1" dirty="0" smtClean="0"/>
              <a:t>К</a:t>
            </a:r>
            <a:r>
              <a:rPr lang="ru-RU" sz="2400" b="1" dirty="0" err="1" smtClean="0"/>
              <a:t>ето</a:t>
            </a:r>
            <a:r>
              <a:rPr lang="kk-KZ" sz="2400" b="1" dirty="0" smtClean="0"/>
              <a:t>қышқылдардан          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Амино</a:t>
            </a:r>
            <a:r>
              <a:rPr lang="kk-KZ" sz="2400" b="1" dirty="0" smtClean="0"/>
              <a:t>қышқылдар </a:t>
            </a:r>
          </a:p>
          <a:p>
            <a:r>
              <a:rPr lang="kk-KZ" sz="2400" b="1" dirty="0" smtClean="0"/>
              <a:t>.</a:t>
            </a:r>
          </a:p>
          <a:p>
            <a:r>
              <a:rPr lang="kk-KZ" sz="2400" b="1" dirty="0" smtClean="0"/>
              <a:t>Кребс циклі клетканың метаболизмінде орталық орын алады. </a:t>
            </a:r>
            <a:endParaRPr lang="ru-RU" sz="2400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00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85000" lnSpcReduction="10000"/>
          </a:bodyPr>
          <a:lstStyle/>
          <a:p>
            <a:r>
              <a:rPr lang="ru-RU" u="sng" dirty="0" smtClean="0"/>
              <a:t>Кребс </a:t>
            </a:r>
            <a:r>
              <a:rPr lang="ru-RU" u="sng" dirty="0" err="1" smtClean="0"/>
              <a:t>циклі</a:t>
            </a:r>
            <a:r>
              <a:rPr lang="ru-RU" u="sng" dirty="0" smtClean="0"/>
              <a:t> </a:t>
            </a:r>
            <a:r>
              <a:rPr lang="ru-RU" dirty="0" smtClean="0"/>
              <a:t>(Цитрат </a:t>
            </a:r>
            <a:r>
              <a:rPr lang="ru-RU" dirty="0" err="1" smtClean="0"/>
              <a:t>циклі</a:t>
            </a:r>
            <a:r>
              <a:rPr lang="ru-RU" dirty="0" smtClean="0"/>
              <a:t> Кребс </a:t>
            </a:r>
            <a:r>
              <a:rPr lang="ru-RU" dirty="0" err="1" smtClean="0"/>
              <a:t>циклі</a:t>
            </a:r>
            <a:r>
              <a:rPr lang="ru-RU" dirty="0" smtClean="0"/>
              <a:t> </a:t>
            </a:r>
            <a:r>
              <a:rPr lang="ru-RU" dirty="0" err="1" smtClean="0"/>
              <a:t>үшкарбон қышқылы циклі</a:t>
            </a:r>
            <a:r>
              <a:rPr lang="ru-RU" dirty="0" smtClean="0"/>
              <a:t>, лимон </a:t>
            </a:r>
            <a:r>
              <a:rPr lang="ru-RU" dirty="0" err="1" smtClean="0"/>
              <a:t>қышқылының циклі</a:t>
            </a:r>
            <a:r>
              <a:rPr lang="ru-RU" dirty="0" smtClean="0"/>
              <a:t>) - </a:t>
            </a:r>
            <a:r>
              <a:rPr lang="ru-RU" dirty="0" err="1" smtClean="0"/>
              <a:t>бұл </a:t>
            </a:r>
            <a:r>
              <a:rPr lang="ru-RU" dirty="0" smtClean="0"/>
              <a:t>бос </a:t>
            </a:r>
            <a:r>
              <a:rPr lang="ru-RU" dirty="0" err="1" smtClean="0"/>
              <a:t>көміртекті ацетилдік</a:t>
            </a:r>
            <a:r>
              <a:rPr lang="ru-RU" dirty="0" smtClean="0"/>
              <a:t> </a:t>
            </a:r>
            <a:r>
              <a:rPr lang="ru-RU" dirty="0" err="1" smtClean="0"/>
              <a:t>фрагменттің толық тотығуына әкелетін реакциялар</a:t>
            </a:r>
            <a:r>
              <a:rPr lang="ru-RU" dirty="0" smtClean="0"/>
              <a:t> </a:t>
            </a:r>
            <a:r>
              <a:rPr lang="ru-RU" dirty="0" err="1" smtClean="0"/>
              <a:t>жүйесі</a:t>
            </a:r>
            <a:r>
              <a:rPr lang="ru-RU" dirty="0" smtClean="0"/>
              <a:t>. </a:t>
            </a:r>
            <a:r>
              <a:rPr lang="ru-RU" dirty="0" err="1" smtClean="0"/>
              <a:t>Циклдің Ханс</a:t>
            </a:r>
            <a:r>
              <a:rPr lang="ru-RU" dirty="0" smtClean="0"/>
              <a:t> Кребс </a:t>
            </a:r>
            <a:r>
              <a:rPr lang="ru-RU" dirty="0" err="1" smtClean="0"/>
              <a:t>көптеген реакцияларын</a:t>
            </a:r>
            <a:r>
              <a:rPr lang="ru-RU" dirty="0" smtClean="0"/>
              <a:t> </a:t>
            </a:r>
            <a:r>
              <a:rPr lang="ru-RU" dirty="0" err="1" smtClean="0"/>
              <a:t>ашып</a:t>
            </a:r>
            <a:r>
              <a:rPr lang="ru-RU" dirty="0" smtClean="0"/>
              <a:t> </a:t>
            </a:r>
            <a:r>
              <a:rPr lang="ru-RU" dirty="0" err="1" smtClean="0"/>
              <a:t>зерттегендіктен</a:t>
            </a:r>
            <a:r>
              <a:rPr lang="ru-RU" dirty="0" smtClean="0"/>
              <a:t> </a:t>
            </a:r>
            <a:r>
              <a:rPr lang="ru-RU" dirty="0" err="1" smtClean="0"/>
              <a:t>оның атын</a:t>
            </a:r>
            <a:r>
              <a:rPr lang="ru-RU" dirty="0" smtClean="0"/>
              <a:t> </a:t>
            </a:r>
            <a:r>
              <a:rPr lang="ru-RU" dirty="0" err="1" smtClean="0"/>
              <a:t>берген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dirty="0" smtClean="0"/>
              <a:t>1953 </a:t>
            </a:r>
            <a:r>
              <a:rPr lang="ru-RU" dirty="0" err="1" smtClean="0"/>
              <a:t>жылы</a:t>
            </a:r>
            <a:r>
              <a:rPr lang="ru-RU" dirty="0" smtClean="0"/>
              <a:t> </a:t>
            </a:r>
            <a:r>
              <a:rPr lang="ru-RU" dirty="0" err="1" smtClean="0"/>
              <a:t>Новель</a:t>
            </a:r>
            <a:r>
              <a:rPr lang="ru-RU" dirty="0" smtClean="0"/>
              <a:t> </a:t>
            </a:r>
            <a:r>
              <a:rPr lang="ru-RU" dirty="0" err="1" smtClean="0"/>
              <a:t>сыйлығы берілді</a:t>
            </a:r>
            <a:r>
              <a:rPr lang="ru-RU" dirty="0" smtClean="0"/>
              <a:t>. Цитрат </a:t>
            </a:r>
            <a:r>
              <a:rPr lang="ru-RU" dirty="0" err="1" smtClean="0"/>
              <a:t>циклі</a:t>
            </a:r>
            <a:r>
              <a:rPr lang="ru-RU" dirty="0" smtClean="0"/>
              <a:t> </a:t>
            </a:r>
            <a:r>
              <a:rPr lang="ru-RU" dirty="0" err="1" smtClean="0"/>
              <a:t>белоктар</a:t>
            </a:r>
            <a:r>
              <a:rPr lang="ru-RU" dirty="0" smtClean="0"/>
              <a:t>, </a:t>
            </a:r>
            <a:r>
              <a:rPr lang="ru-RU" dirty="0" err="1" smtClean="0"/>
              <a:t>көмірсулар</a:t>
            </a:r>
            <a:r>
              <a:rPr lang="ru-RU" dirty="0" smtClean="0"/>
              <a:t>, </a:t>
            </a:r>
            <a:r>
              <a:rPr lang="ru-RU" dirty="0" err="1" smtClean="0"/>
              <a:t>майлар</a:t>
            </a:r>
            <a:r>
              <a:rPr lang="ru-RU" dirty="0" smtClean="0"/>
              <a:t> </a:t>
            </a:r>
            <a:r>
              <a:rPr lang="ru-RU" dirty="0" err="1" smtClean="0"/>
              <a:t>тотығуының жалпы</a:t>
            </a:r>
            <a:r>
              <a:rPr lang="ru-RU" dirty="0" smtClean="0"/>
              <a:t> </a:t>
            </a:r>
            <a:r>
              <a:rPr lang="ru-RU" dirty="0" err="1" smtClean="0"/>
              <a:t>және соңҒы жолы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 Цитрат </a:t>
            </a:r>
            <a:r>
              <a:rPr lang="ru-RU" dirty="0" err="1" smtClean="0"/>
              <a:t>циклінің барлық реакциялары</a:t>
            </a:r>
            <a:r>
              <a:rPr lang="ru-RU" dirty="0" smtClean="0"/>
              <a:t> </a:t>
            </a:r>
            <a:r>
              <a:rPr lang="ru-RU" dirty="0" err="1" smtClean="0"/>
              <a:t>митохондрияда</a:t>
            </a:r>
            <a:r>
              <a:rPr lang="ru-RU" dirty="0" smtClean="0"/>
              <a:t> </a:t>
            </a:r>
            <a:r>
              <a:rPr lang="ru-RU" dirty="0" err="1" smtClean="0"/>
              <a:t>шоғырланған</a:t>
            </a:r>
            <a:r>
              <a:rPr lang="ru-RU" dirty="0" smtClean="0"/>
              <a:t>. </a:t>
            </a:r>
            <a:r>
              <a:rPr lang="ru-RU" dirty="0" err="1" smtClean="0"/>
              <a:t>Толық </a:t>
            </a:r>
            <a:r>
              <a:rPr lang="ru-RU" dirty="0" smtClean="0"/>
              <a:t>цикл </a:t>
            </a:r>
            <a:r>
              <a:rPr lang="ru-RU" dirty="0" err="1" smtClean="0"/>
              <a:t>жолында</a:t>
            </a:r>
            <a:r>
              <a:rPr lang="ru-RU" dirty="0" smtClean="0"/>
              <a:t> </a:t>
            </a:r>
            <a:r>
              <a:rPr lang="ru-RU" dirty="0" err="1" smtClean="0"/>
              <a:t>келесі</a:t>
            </a:r>
            <a:r>
              <a:rPr lang="ru-RU" dirty="0" smtClean="0"/>
              <a:t> </a:t>
            </a:r>
            <a:r>
              <a:rPr lang="ru-RU" dirty="0" err="1" smtClean="0"/>
              <a:t>процесстер</a:t>
            </a:r>
            <a:r>
              <a:rPr lang="ru-RU" dirty="0" smtClean="0"/>
              <a:t> </a:t>
            </a:r>
            <a:r>
              <a:rPr lang="ru-RU" dirty="0" err="1" smtClean="0"/>
              <a:t>өтеді</a:t>
            </a:r>
            <a:r>
              <a:rPr lang="ru-RU" dirty="0" smtClean="0"/>
              <a:t>: · </a:t>
            </a:r>
            <a:r>
              <a:rPr lang="ru-RU" dirty="0" err="1" smtClean="0"/>
              <a:t>ацетилдік</a:t>
            </a:r>
            <a:r>
              <a:rPr lang="ru-RU" dirty="0" smtClean="0"/>
              <a:t> </a:t>
            </a:r>
            <a:r>
              <a:rPr lang="ru-RU" dirty="0" err="1" smtClean="0"/>
              <a:t>қалдықтың толығымен </a:t>
            </a:r>
            <a:r>
              <a:rPr lang="ru-RU" dirty="0" smtClean="0"/>
              <a:t>СО2-нің </a:t>
            </a:r>
            <a:r>
              <a:rPr lang="ru-RU" dirty="0" err="1" smtClean="0"/>
              <a:t>екі</a:t>
            </a:r>
            <a:r>
              <a:rPr lang="ru-RU" dirty="0" smtClean="0"/>
              <a:t> </a:t>
            </a:r>
            <a:r>
              <a:rPr lang="ru-RU" dirty="0" err="1" smtClean="0"/>
              <a:t>молекуласына</a:t>
            </a:r>
            <a:r>
              <a:rPr lang="ru-RU" dirty="0" smtClean="0"/>
              <a:t> </a:t>
            </a:r>
            <a:r>
              <a:rPr lang="ru-RU" dirty="0" err="1" smtClean="0"/>
              <a:t>дейін</a:t>
            </a:r>
            <a:r>
              <a:rPr lang="ru-RU" dirty="0" smtClean="0"/>
              <a:t> </a:t>
            </a:r>
            <a:r>
              <a:rPr lang="ru-RU" dirty="0" err="1" smtClean="0"/>
              <a:t>тотығуы;· тотықсызданған </a:t>
            </a:r>
            <a:r>
              <a:rPr lang="ru-RU" dirty="0" smtClean="0"/>
              <a:t>НАД+ </a:t>
            </a:r>
            <a:r>
              <a:rPr lang="ru-RU" dirty="0" err="1" smtClean="0"/>
              <a:t>-тің </a:t>
            </a:r>
            <a:r>
              <a:rPr lang="ru-RU" dirty="0" smtClean="0"/>
              <a:t>3 </a:t>
            </a:r>
            <a:r>
              <a:rPr lang="ru-RU" dirty="0" err="1" smtClean="0"/>
              <a:t>және </a:t>
            </a:r>
            <a:r>
              <a:rPr lang="ru-RU" dirty="0" smtClean="0"/>
              <a:t>ФАД+ </a:t>
            </a:r>
            <a:r>
              <a:rPr lang="ru-RU" dirty="0" err="1" smtClean="0"/>
              <a:t>-тің </a:t>
            </a:r>
            <a:r>
              <a:rPr lang="ru-RU" dirty="0" smtClean="0"/>
              <a:t>1 </a:t>
            </a:r>
            <a:r>
              <a:rPr lang="ru-RU" dirty="0" err="1" smtClean="0"/>
              <a:t>молекуласы</a:t>
            </a:r>
            <a:r>
              <a:rPr lang="ru-RU" dirty="0" smtClean="0"/>
              <a:t> </a:t>
            </a:r>
            <a:r>
              <a:rPr lang="ru-RU" dirty="0" err="1" smtClean="0"/>
              <a:t>түзіледі</a:t>
            </a:r>
            <a:r>
              <a:rPr lang="ru-RU" dirty="0" smtClean="0"/>
              <a:t>; · </a:t>
            </a:r>
            <a:r>
              <a:rPr lang="ru-RU" dirty="0" err="1" smtClean="0"/>
              <a:t>субстраттық фосфорлануда</a:t>
            </a:r>
            <a:r>
              <a:rPr lang="ru-RU" dirty="0" smtClean="0"/>
              <a:t> </a:t>
            </a:r>
            <a:r>
              <a:rPr lang="ru-RU" dirty="0" err="1" smtClean="0"/>
              <a:t>ГТФ-тің </a:t>
            </a:r>
            <a:r>
              <a:rPr lang="ru-RU" dirty="0" smtClean="0"/>
              <a:t>1 </a:t>
            </a:r>
            <a:r>
              <a:rPr lang="ru-RU" dirty="0" err="1" smtClean="0"/>
              <a:t>молекуласы</a:t>
            </a:r>
            <a:r>
              <a:rPr lang="ru-RU" dirty="0" smtClean="0"/>
              <a:t> </a:t>
            </a:r>
            <a:r>
              <a:rPr lang="ru-RU" dirty="0" err="1" smtClean="0"/>
              <a:t>түзіледі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9509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395288" y="1196975"/>
            <a:ext cx="820896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Бақылау сұрақтары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1.Тыныс алу туралы ғылымның даму тарихы.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2.Тыныс алу, фотосинтездің байланысы.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3.Тыныс алу процесінің реттелуі.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4.Үшкарбон қышқылдар циклінің маңызы.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07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586</Words>
  <Application>Microsoft Office PowerPoint</Application>
  <PresentationFormat>Экран (4:3)</PresentationFormat>
  <Paragraphs>132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Өсімдіктің тыныс алуы</vt:lpstr>
      <vt:lpstr>Презентация PowerPoint</vt:lpstr>
      <vt:lpstr>Презентация PowerPoint</vt:lpstr>
      <vt:lpstr>Презентация PowerPoint</vt:lpstr>
      <vt:lpstr> Ди- және үшкарбондық қышқылдардың циклі (Кребс циклі) </vt:lpstr>
      <vt:lpstr>Кребс циклінің жүру сатылары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тақырыбы: Өсімдіктің тыныс алуы.</dc:title>
  <dc:creator>123</dc:creator>
  <cp:lastModifiedBy>Пользователь Windows</cp:lastModifiedBy>
  <cp:revision>11</cp:revision>
  <dcterms:created xsi:type="dcterms:W3CDTF">2015-12-03T06:01:44Z</dcterms:created>
  <dcterms:modified xsi:type="dcterms:W3CDTF">2022-11-07T05:15:06Z</dcterms:modified>
</cp:coreProperties>
</file>