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305" r:id="rId2"/>
    <p:sldId id="30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1" r:id="rId13"/>
    <p:sldId id="272" r:id="rId14"/>
    <p:sldId id="269" r:id="rId15"/>
    <p:sldId id="270" r:id="rId16"/>
    <p:sldId id="273" r:id="rId17"/>
    <p:sldId id="274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300" r:id="rId27"/>
    <p:sldId id="307" r:id="rId28"/>
    <p:sldId id="30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16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361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562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064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661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236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04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3842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606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2265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630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71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1C05D6-023E-4B20-A560-C55F35C181C7}" type="datetimeFigureOut">
              <a:rPr lang="ru-RU" smtClean="0"/>
              <a:pPr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8ADB4-AA1B-4761-A1A3-2671FC7DA60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16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ru.wikipedia.org/wiki/%D0%A4%D0%B0%D0%B9%D0%BB:Reaction-Glucose-Glucose-6P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ru.wikipedia.org/wiki/%D0%A4%D0%B0%D0%B9%D0%BB:Reaction-Glucose-6P-Fructose-6P.pn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u.wikipedia.org/wiki/%D0%A4%D0%B0%D0%B9%D0%BB:Reaction-GA3P-13DPG.png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ru.wikipedia.org/wiki/%D0%A4%D0%B0%D0%B9%D0%BB:Reaction-Fructose-6P-F26BP.png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ru.wikipedia.org/wiki/%D0%A4%D0%B0%D0%B9%D0%BB:Reaction-F16BP-DOAP-GA3P.pn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ru.wikipedia.org/wiki/%D0%A4%D0%B0%D0%B9%D0%BB:Reaction-DOAP-GA3P.pn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ru.wikipedia.org/wiki/%D0%A4%D0%B0%D0%B9%D0%BB:Reaction-GA3P-13DPG.png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ru.wikipedia.org/wiki/%D0%A4%D0%B0%D0%B9%D0%BB:Reaction-13DPG-3PG.png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ru.wikipedia.org/wiki/%D0%A4%D0%B0%D0%B9%D0%BB:Reaction-3PG-2PG.png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ru.wikipedia.org/wiki/%D0%A4%D0%B0%D0%B9%D0%BB:Reaction-2PG-PEP.png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ru.wikipedia.org/wiki/%D0%A4%D0%B0%D0%B9%D0%BB:Reaction-PEP-Pyruvate.png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36525"/>
            <a:ext cx="1849438" cy="187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Box 5"/>
          <p:cNvSpPr txBox="1">
            <a:spLocks noChangeArrowheads="1"/>
          </p:cNvSpPr>
          <p:nvPr/>
        </p:nvSpPr>
        <p:spPr bwMode="auto">
          <a:xfrm>
            <a:off x="1006475" y="136525"/>
            <a:ext cx="61944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kk-KZ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</a:p>
          <a:p>
            <a:pPr algn="ctr" eaLnBrk="1" hangingPunct="1"/>
            <a:r>
              <a:rPr lang="kk-KZ" sz="24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Жаратылыстану-география факультеті</a:t>
            </a:r>
            <a:endParaRPr lang="ru-RU" sz="24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TextBox 6"/>
          <p:cNvSpPr txBox="1">
            <a:spLocks noChangeArrowheads="1"/>
          </p:cNvSpPr>
          <p:nvPr/>
        </p:nvSpPr>
        <p:spPr bwMode="auto">
          <a:xfrm>
            <a:off x="5405438" y="1997075"/>
            <a:ext cx="2159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sz="20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Биология және экология кафедрасы</a:t>
            </a:r>
            <a:endParaRPr lang="ru-RU" sz="200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7" name="TextBox 8"/>
          <p:cNvSpPr txBox="1">
            <a:spLocks noChangeArrowheads="1"/>
          </p:cNvSpPr>
          <p:nvPr/>
        </p:nvSpPr>
        <p:spPr bwMode="auto">
          <a:xfrm>
            <a:off x="4270375" y="4297363"/>
            <a:ext cx="4189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Оқытушы: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философия</a:t>
            </a:r>
            <a:r>
              <a:rPr 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окторы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PhD</a:t>
            </a:r>
            <a:endParaRPr lang="kk-KZ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                    </a:t>
            </a:r>
            <a:r>
              <a:rPr lang="en-US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Кожагалиева Р.Ж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8" name="TextBox 9"/>
          <p:cNvSpPr txBox="1">
            <a:spLocks noChangeArrowheads="1"/>
          </p:cNvSpPr>
          <p:nvPr/>
        </p:nvSpPr>
        <p:spPr bwMode="auto">
          <a:xfrm>
            <a:off x="3379788" y="6184900"/>
            <a:ext cx="17827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Орал, 2022</a:t>
            </a:r>
            <a:endParaRPr lang="ru-RU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9" name="TextBox 1"/>
          <p:cNvSpPr txBox="1">
            <a:spLocks noChangeArrowheads="1"/>
          </p:cNvSpPr>
          <p:nvPr/>
        </p:nvSpPr>
        <p:spPr bwMode="auto">
          <a:xfrm>
            <a:off x="2195513" y="3197225"/>
            <a:ext cx="37258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Franklin Gothic Book" pitchFamily="34" charset="0"/>
                <a:cs typeface="Arial" charset="0"/>
              </a:defRPr>
            </a:lvl9pPr>
          </a:lstStyle>
          <a:p>
            <a:pPr eaLnBrk="1" hangingPunct="1"/>
            <a:r>
              <a:rPr lang="ru-RU" b="1">
                <a:latin typeface="Times New Roman" pitchFamily="18" charset="0"/>
                <a:cs typeface="Times New Roman" pitchFamily="18" charset="0"/>
              </a:rPr>
              <a:t>Өсімдіктер физиологиясы</a:t>
            </a:r>
          </a:p>
        </p:txBody>
      </p:sp>
    </p:spTree>
    <p:extLst>
      <p:ext uri="{BB962C8B-B14F-4D97-AF65-F5344CB8AC3E}">
        <p14:creationId xmlns:p14="http://schemas.microsoft.com/office/powerpoint/2010/main" val="3217143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"/>
          <p:cNvSpPr>
            <a:spLocks noChangeArrowheads="1"/>
          </p:cNvSpPr>
          <p:nvPr/>
        </p:nvSpPr>
        <p:spPr bwMode="auto">
          <a:xfrm>
            <a:off x="684212" y="692696"/>
            <a:ext cx="8135937" cy="1458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Тақырыбы:  Анаэробтық тыныс алу химизмі. Гликолиз.</a:t>
            </a:r>
          </a:p>
          <a:p>
            <a:pPr algn="ctr">
              <a:lnSpc>
                <a:spcPct val="90000"/>
              </a:lnSpc>
            </a:pPr>
            <a:endParaRPr lang="kk-KZ" alt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1.Анаэробтық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тыныс алу химизмі.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2.Гликолиз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562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fontScale="85000" lnSpcReduction="10000"/>
          </a:bodyPr>
          <a:lstStyle/>
          <a:p>
            <a:pPr algn="just">
              <a:buNone/>
            </a:pPr>
            <a:r>
              <a:rPr lang="ru-RU" b="1" dirty="0" smtClean="0"/>
              <a:t>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Полисахаридтер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молекуласында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гликозидті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10-нан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моносахарид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қалдықтары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көмірсу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Полисахаридтердің молекулалық массасы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мыңнан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ламинарин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инулин)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млн-ға дейін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гиалурон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қышқылы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гликоген)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моносахаридтердің 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ғана түрінен 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 түрінен құралатын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целлюлоза, крахмал, хитин,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пектиндік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заттар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гликопротеиндер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гепарин, т.б.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сілтіге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төзімді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қышқылда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диполимерленеді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суда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ериді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биологиялық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dirty="0" smtClean="0"/>
              <a:t>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табиғи жоғары молекулалы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қосылыстар.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Полисахаридтердің жалпы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формуласы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(С6Н10О5)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көптеген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моносахарид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молекуласының қалдықтарынан тұрады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Макромолекуладағы моносахаридтер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қалдықтары полисахаридтерде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 оттек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көпіршесі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 жалғасқан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 —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R...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Өсімдіктер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ағзасында ферменттердің әсерінен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фотосинтез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түзілген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моносахарид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молекулалары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поликонденсацияланып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түзіледі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6СО2 + 6Н2О → С6Н12О6 + 6О2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С6Н12О6 → (С6Н10О5)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+ nH2O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Полисахаридтердің маңызды өкілі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крахмал мен целлюлоза.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Гликолиз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80000"/>
              </a:lnSpc>
              <a:buNone/>
            </a:pPr>
            <a:r>
              <a:rPr lang="ru-RU" sz="2800" b="1" dirty="0" smtClean="0"/>
              <a:t>   Фотосинтез </a:t>
            </a:r>
            <a:r>
              <a:rPr lang="ru-RU" sz="2800" b="1" dirty="0" err="1" smtClean="0"/>
              <a:t>проце</a:t>
            </a:r>
            <a:r>
              <a:rPr lang="kk-KZ" sz="2800" b="1" dirty="0" smtClean="0"/>
              <a:t>сінде  түзілген қанттарды және басқа органикалық қосындыларды клетка пайдаланады. Клетканың жасыл емес  бөліктері қараңғыда көмірсулармен гетеротрофтық қоректенеді. </a:t>
            </a:r>
          </a:p>
          <a:p>
            <a:pPr>
              <a:lnSpc>
                <a:spcPct val="80000"/>
              </a:lnSpc>
            </a:pPr>
            <a:endParaRPr lang="kk-KZ" sz="2800" b="1" dirty="0" smtClean="0"/>
          </a:p>
          <a:p>
            <a:pPr>
              <a:lnSpc>
                <a:spcPct val="80000"/>
              </a:lnSpc>
              <a:buNone/>
            </a:pPr>
            <a:r>
              <a:rPr lang="kk-KZ" sz="2800" b="1" dirty="0" smtClean="0"/>
              <a:t>    Тыныс алу – клеткалық деңгейінде қоректенудің ең маңызды сатысы. </a:t>
            </a:r>
          </a:p>
          <a:p>
            <a:pPr>
              <a:lnSpc>
                <a:spcPct val="80000"/>
              </a:lnSpc>
              <a:buNone/>
            </a:pPr>
            <a:endParaRPr lang="kk-KZ" sz="2800" b="1" dirty="0" smtClean="0"/>
          </a:p>
          <a:p>
            <a:pPr>
              <a:lnSpc>
                <a:spcPct val="80000"/>
              </a:lnSpc>
              <a:buNone/>
            </a:pPr>
            <a:r>
              <a:rPr lang="kk-KZ" sz="2800" b="1" dirty="0" smtClean="0"/>
              <a:t>    </a:t>
            </a:r>
            <a:r>
              <a:rPr lang="kk-KZ" sz="2800" b="1" i="1" dirty="0" smtClean="0"/>
              <a:t>Клеткалық тыныс алу </a:t>
            </a:r>
            <a:r>
              <a:rPr lang="kk-KZ" sz="2800" b="1" dirty="0" smtClean="0"/>
              <a:t>– оттегінің қатысуымен органикалық заттардың ыдырауы, бұл процесс химиялық активтік метаболиттердің  түзілеуімен және энергия бөлініумен сипаттанады.</a:t>
            </a:r>
          </a:p>
          <a:p>
            <a:pPr>
              <a:lnSpc>
                <a:spcPct val="80000"/>
              </a:lnSpc>
            </a:pPr>
            <a:endParaRPr lang="kk-KZ" sz="2800" b="1" dirty="0" smtClean="0"/>
          </a:p>
          <a:p>
            <a:pPr>
              <a:lnSpc>
                <a:spcPct val="80000"/>
              </a:lnSpc>
              <a:buNone/>
            </a:pPr>
            <a:r>
              <a:rPr lang="kk-KZ" sz="2800" b="1" dirty="0" smtClean="0"/>
              <a:t>   </a:t>
            </a:r>
            <a:r>
              <a:rPr lang="ru-RU" sz="2800" b="1" dirty="0" smtClean="0"/>
              <a:t>С</a:t>
            </a:r>
            <a:r>
              <a:rPr lang="ru-RU" sz="2800" b="1" baseline="-25000" dirty="0" smtClean="0"/>
              <a:t>6</a:t>
            </a:r>
            <a:r>
              <a:rPr lang="ru-RU" sz="2800" b="1" dirty="0" smtClean="0"/>
              <a:t>Н</a:t>
            </a:r>
            <a:r>
              <a:rPr lang="ru-RU" sz="2800" b="1" baseline="-25000" dirty="0" smtClean="0"/>
              <a:t>12</a:t>
            </a:r>
            <a:r>
              <a:rPr lang="ru-RU" sz="2800" b="1" dirty="0" smtClean="0"/>
              <a:t>0</a:t>
            </a:r>
            <a:r>
              <a:rPr lang="ru-RU" sz="2800" b="1" baseline="-25000" dirty="0" smtClean="0"/>
              <a:t>6</a:t>
            </a:r>
            <a:r>
              <a:rPr lang="ru-RU" sz="2800" b="1" dirty="0" smtClean="0"/>
              <a:t> + 60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 ---&gt; 6С0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 + 6Н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О + энергия (2875 кДж/моль)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kk-KZ" sz="2400" b="1" dirty="0" smtClean="0"/>
              <a:t>    ТА-дың субстраттарының  айналу жолдары;</a:t>
            </a:r>
          </a:p>
          <a:p>
            <a:pPr>
              <a:lnSpc>
                <a:spcPct val="90000"/>
              </a:lnSpc>
            </a:pPr>
            <a:endParaRPr lang="ru-RU" sz="2400" b="1" dirty="0" smtClean="0"/>
          </a:p>
          <a:p>
            <a:pPr>
              <a:lnSpc>
                <a:spcPct val="90000"/>
              </a:lnSpc>
            </a:pPr>
            <a:r>
              <a:rPr lang="ru-RU" sz="2400" b="1" dirty="0" smtClean="0"/>
              <a:t>1) гликолиз + Кребс</a:t>
            </a:r>
            <a:r>
              <a:rPr lang="kk-KZ" sz="2400" b="1" dirty="0" smtClean="0"/>
              <a:t> циклі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гликолиздік</a:t>
            </a:r>
            <a:r>
              <a:rPr lang="ru-RU" sz="2400" b="1" dirty="0" smtClean="0"/>
              <a:t>); </a:t>
            </a:r>
          </a:p>
          <a:p>
            <a:pPr>
              <a:lnSpc>
                <a:spcPct val="90000"/>
              </a:lnSpc>
            </a:pPr>
            <a:endParaRPr lang="ru-RU" sz="2400" b="1" dirty="0" smtClean="0"/>
          </a:p>
          <a:p>
            <a:pPr>
              <a:lnSpc>
                <a:spcPct val="90000"/>
              </a:lnSpc>
            </a:pPr>
            <a:r>
              <a:rPr lang="ru-RU" sz="2400" b="1" dirty="0" smtClean="0"/>
              <a:t>2) </a:t>
            </a:r>
            <a:r>
              <a:rPr lang="ru-RU" sz="2400" b="1" dirty="0" err="1" smtClean="0"/>
              <a:t>пентозофосфат</a:t>
            </a:r>
            <a:r>
              <a:rPr lang="kk-KZ" sz="2400" b="1" dirty="0" smtClean="0"/>
              <a:t>тық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апот</a:t>
            </a:r>
            <a:r>
              <a:rPr lang="kk-KZ" sz="2400" b="1" dirty="0" smtClean="0"/>
              <a:t>о</a:t>
            </a:r>
            <a:r>
              <a:rPr lang="ru-RU" sz="2400" b="1" dirty="0" err="1" smtClean="0"/>
              <a:t>поми</a:t>
            </a:r>
            <a:r>
              <a:rPr lang="kk-KZ" sz="2400" b="1" dirty="0" smtClean="0"/>
              <a:t>калық</a:t>
            </a:r>
            <a:r>
              <a:rPr lang="ru-RU" sz="2400" b="1" dirty="0" smtClean="0"/>
              <a:t>). </a:t>
            </a:r>
          </a:p>
          <a:p>
            <a:pPr>
              <a:lnSpc>
                <a:spcPct val="90000"/>
              </a:lnSpc>
              <a:buNone/>
            </a:pPr>
            <a:endParaRPr lang="kk-KZ" sz="2400" b="1" dirty="0" smtClean="0"/>
          </a:p>
          <a:p>
            <a:pPr>
              <a:lnSpc>
                <a:spcPct val="90000"/>
              </a:lnSpc>
            </a:pPr>
            <a:r>
              <a:rPr lang="kk-KZ" sz="2400" b="1" dirty="0" smtClean="0"/>
              <a:t>Рөлдері өзгеруі мүмкін өсімдік түрлеріне, жасына, өсіп дамуына байланысты.</a:t>
            </a:r>
          </a:p>
          <a:p>
            <a:pPr>
              <a:lnSpc>
                <a:spcPct val="90000"/>
              </a:lnSpc>
            </a:pPr>
            <a:endParaRPr lang="kk-KZ" sz="2400" b="1" dirty="0" smtClean="0"/>
          </a:p>
          <a:p>
            <a:pPr>
              <a:lnSpc>
                <a:spcPct val="90000"/>
              </a:lnSpc>
            </a:pPr>
            <a:r>
              <a:rPr lang="ru-RU" sz="2400" b="1" dirty="0" err="1" smtClean="0"/>
              <a:t>Тыныс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алу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процесі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ек</a:t>
            </a:r>
            <a:r>
              <a:rPr lang="kk-KZ" sz="2400" b="1" dirty="0" smtClean="0"/>
              <a:t>і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сатыдан</a:t>
            </a:r>
            <a:r>
              <a:rPr lang="ru-RU" sz="2400" b="1" dirty="0" smtClean="0"/>
              <a:t> т</a:t>
            </a:r>
            <a:r>
              <a:rPr lang="kk-KZ" sz="2400" b="1" dirty="0" smtClean="0"/>
              <a:t>ұ</a:t>
            </a:r>
            <a:r>
              <a:rPr lang="ru-RU" sz="2400" b="1" dirty="0" smtClean="0"/>
              <a:t>рады</a:t>
            </a:r>
            <a:r>
              <a:rPr lang="kk-KZ" sz="2400" b="1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kk-KZ" sz="2400" b="1" dirty="0" smtClean="0"/>
              <a:t> 1-ші  -  Анаэробты (гликолиз), цитоплазмада, хлоропласттарда  жүреді.</a:t>
            </a:r>
          </a:p>
          <a:p>
            <a:pPr>
              <a:lnSpc>
                <a:spcPct val="90000"/>
              </a:lnSpc>
            </a:pPr>
            <a:r>
              <a:rPr lang="kk-KZ" sz="2400" b="1" dirty="0" smtClean="0"/>
              <a:t> 2-ші -  Аэробты –Кребс циклі – митохондрияның  ішкі мембранасында жүреді.</a:t>
            </a:r>
          </a:p>
          <a:p>
            <a:pPr>
              <a:lnSpc>
                <a:spcPct val="90000"/>
              </a:lnSpc>
            </a:pPr>
            <a:endParaRPr lang="kk-KZ" sz="2400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kk-KZ" b="1" dirty="0" smtClean="0"/>
              <a:t>Өсімдік клеткаларда глюкоза аз, себебі ф/с –дің соңғы өнімі -  сахароза – қанттың негізігі тасымалдану түрі болып саналады, немесе қор көмірсулар</a:t>
            </a:r>
          </a:p>
          <a:p>
            <a:endParaRPr lang="kk-KZ" b="1" dirty="0" smtClean="0"/>
          </a:p>
          <a:p>
            <a:r>
              <a:rPr lang="kk-KZ" b="1" dirty="0" smtClean="0"/>
              <a:t>ТА-дың субстраты болу үшін  сахароза мен крахмал гидролизденіп глюкоза түзу  керек.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Анаэроб</a:t>
            </a:r>
            <a:r>
              <a:rPr lang="kk-KZ" sz="4000" b="1" dirty="0" smtClean="0"/>
              <a:t>тық фаза</a:t>
            </a:r>
            <a:r>
              <a:rPr lang="ru-RU" sz="4000" b="1" dirty="0" smtClean="0"/>
              <a:t> (гликолиз)</a:t>
            </a:r>
            <a:r>
              <a:rPr lang="ru-RU" sz="3600" b="1" dirty="0" smtClean="0">
                <a:solidFill>
                  <a:srgbClr val="FFFF00"/>
                </a:solidFill>
              </a:rPr>
              <a:t/>
            </a:r>
            <a:br>
              <a:rPr lang="ru-RU" sz="3600" b="1" dirty="0" smtClean="0">
                <a:solidFill>
                  <a:srgbClr val="FFFF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85000" lnSpcReduction="20000"/>
          </a:bodyPr>
          <a:lstStyle/>
          <a:p>
            <a:r>
              <a:rPr lang="ru-RU" sz="3200" b="1" dirty="0" smtClean="0"/>
              <a:t>Гликолиз </a:t>
            </a:r>
            <a:r>
              <a:rPr lang="kk-KZ" sz="3200" b="1" dirty="0" smtClean="0"/>
              <a:t>барлық тірі клеткаларда жүреді. </a:t>
            </a:r>
          </a:p>
          <a:p>
            <a:endParaRPr lang="kk-KZ" sz="3200" b="1" dirty="0" smtClean="0"/>
          </a:p>
          <a:p>
            <a:r>
              <a:rPr lang="ru-RU" sz="2800" b="1" dirty="0" err="1" smtClean="0"/>
              <a:t>Глuколиз</a:t>
            </a:r>
            <a:r>
              <a:rPr lang="ru-RU" sz="2800" b="1" i="1" dirty="0" smtClean="0"/>
              <a:t> </a:t>
            </a:r>
            <a:r>
              <a:rPr lang="ru-RU" sz="2800" b="1" dirty="0" smtClean="0"/>
              <a:t>– глюкоз</a:t>
            </a:r>
            <a:r>
              <a:rPr lang="kk-KZ" sz="2800" b="1" dirty="0" smtClean="0"/>
              <a:t>аның анаэробтық ыдырауы, ол энергия бөліну процеспен сипаттанады</a:t>
            </a:r>
            <a:r>
              <a:rPr lang="ru-RU" sz="2800" b="1" dirty="0" smtClean="0"/>
              <a:t>,</a:t>
            </a:r>
            <a:r>
              <a:rPr lang="kk-KZ" sz="2800" b="1" dirty="0" smtClean="0"/>
              <a:t> соңғы өнімі – пирожүзім қышқылы /ПЖҚ/</a:t>
            </a:r>
            <a:r>
              <a:rPr lang="ru-RU" sz="2800" b="1" dirty="0" smtClean="0"/>
              <a:t>. 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Гликолиз – </a:t>
            </a:r>
            <a:r>
              <a:rPr lang="kk-KZ" sz="2800" b="1" dirty="0" smtClean="0"/>
              <a:t>аэробтық тыныс алудың жалпы бірінші сатысы</a:t>
            </a:r>
            <a:r>
              <a:rPr lang="ru-RU" sz="2800" b="1" dirty="0" smtClean="0"/>
              <a:t>. </a:t>
            </a:r>
          </a:p>
          <a:p>
            <a:endParaRPr lang="ru-RU" sz="2800" b="1" dirty="0" smtClean="0"/>
          </a:p>
          <a:p>
            <a:r>
              <a:rPr lang="kk-KZ" sz="2800" b="1" i="1" dirty="0" smtClean="0"/>
              <a:t>Г</a:t>
            </a:r>
            <a:r>
              <a:rPr lang="ru-RU" sz="2800" b="1" i="1" dirty="0" err="1" smtClean="0"/>
              <a:t>ликолиз</a:t>
            </a:r>
            <a:r>
              <a:rPr lang="kk-KZ" sz="2800" b="1" i="1" dirty="0" smtClean="0"/>
              <a:t>дің реакциялары цитоплазманың ерігіш бөлігінде </a:t>
            </a:r>
            <a:r>
              <a:rPr lang="ru-RU" sz="2800" b="1" i="1" dirty="0" smtClean="0"/>
              <a:t>(</a:t>
            </a:r>
            <a:r>
              <a:rPr lang="ru-RU" sz="2800" b="1" i="1" dirty="0" err="1" smtClean="0"/>
              <a:t>цитозол</a:t>
            </a:r>
            <a:r>
              <a:rPr lang="kk-KZ" sz="2800" b="1" i="1" dirty="0" smtClean="0"/>
              <a:t>ьде</a:t>
            </a:r>
            <a:r>
              <a:rPr lang="ru-RU" sz="2800" b="1" i="1" dirty="0" smtClean="0"/>
              <a:t>) </a:t>
            </a:r>
            <a:r>
              <a:rPr lang="kk-KZ" sz="2800" b="1" i="1" dirty="0" smtClean="0"/>
              <a:t>және хлоропласттарда жүреді.</a:t>
            </a:r>
          </a:p>
          <a:p>
            <a:r>
              <a:rPr lang="kk-KZ" sz="2800" b="1" dirty="0" smtClean="0"/>
              <a:t>Гликолиз барысында </a:t>
            </a:r>
            <a:r>
              <a:rPr lang="ru-RU" sz="2800" b="1" dirty="0" smtClean="0"/>
              <a:t>гексоз</a:t>
            </a:r>
            <a:r>
              <a:rPr lang="kk-KZ" sz="2800" b="1" dirty="0" smtClean="0"/>
              <a:t>а 2 мол. пирожүзім қышқылына айналады</a:t>
            </a:r>
            <a:r>
              <a:rPr lang="ru-RU" sz="2800" b="1" dirty="0" smtClean="0"/>
              <a:t>: </a:t>
            </a:r>
          </a:p>
          <a:p>
            <a:r>
              <a:rPr lang="ru-RU" sz="2800" b="1" dirty="0" smtClean="0"/>
              <a:t>С</a:t>
            </a:r>
            <a:r>
              <a:rPr lang="ru-RU" sz="2800" b="1" baseline="-25000" dirty="0" smtClean="0"/>
              <a:t>6</a:t>
            </a:r>
            <a:r>
              <a:rPr lang="ru-RU" sz="2800" b="1" dirty="0" smtClean="0"/>
              <a:t>Н</a:t>
            </a:r>
            <a:r>
              <a:rPr lang="ru-RU" sz="2800" b="1" baseline="-25000" dirty="0" smtClean="0"/>
              <a:t>12</a:t>
            </a:r>
            <a:r>
              <a:rPr lang="ru-RU" sz="2800" b="1" dirty="0" smtClean="0"/>
              <a:t>0</a:t>
            </a:r>
            <a:r>
              <a:rPr lang="ru-RU" sz="2800" b="1" baseline="-25000" dirty="0" smtClean="0"/>
              <a:t>6</a:t>
            </a:r>
            <a:r>
              <a:rPr lang="ru-RU" sz="2800" b="1" dirty="0" smtClean="0"/>
              <a:t> </a:t>
            </a:r>
            <a:r>
              <a:rPr lang="ru-RU" sz="2800" b="1" dirty="0" smtClean="0">
                <a:cs typeface="Arial" charset="0"/>
              </a:rPr>
              <a:t>→</a:t>
            </a:r>
            <a:r>
              <a:rPr lang="ru-RU" sz="2800" b="1" dirty="0" smtClean="0"/>
              <a:t> 2С</a:t>
            </a:r>
            <a:r>
              <a:rPr lang="ru-RU" sz="2800" b="1" baseline="-25000" dirty="0" smtClean="0"/>
              <a:t>3</a:t>
            </a:r>
            <a:r>
              <a:rPr lang="ru-RU" sz="2800" b="1" dirty="0" smtClean="0"/>
              <a:t>Н</a:t>
            </a:r>
            <a:r>
              <a:rPr lang="ru-RU" sz="2800" b="1" baseline="-25000" dirty="0" smtClean="0"/>
              <a:t>4</a:t>
            </a:r>
            <a:r>
              <a:rPr lang="ru-RU" sz="2800" b="1" dirty="0" smtClean="0"/>
              <a:t>0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 + 2Н</a:t>
            </a:r>
            <a:r>
              <a:rPr lang="ru-RU" sz="2800" b="1" baseline="-25000" dirty="0" smtClean="0"/>
              <a:t>2</a:t>
            </a:r>
            <a:r>
              <a:rPr lang="ru-RU" sz="2800" b="1" dirty="0" smtClean="0"/>
              <a:t>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sz="4400" b="1" dirty="0" smtClean="0"/>
              <a:t>Гликолиз 3 сатыдан тұрады</a:t>
            </a:r>
            <a:r>
              <a:rPr lang="kk-KZ" sz="3600" b="1" dirty="0" smtClean="0"/>
              <a:t/>
            </a:r>
            <a:br>
              <a:rPr lang="kk-KZ" sz="3600" b="1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AutoNum type="arabicPeriod"/>
            </a:pPr>
            <a:r>
              <a:rPr lang="kk-KZ" sz="2400" b="1" i="1" dirty="0" smtClean="0"/>
              <a:t>Дайындық сатысы.</a:t>
            </a:r>
          </a:p>
          <a:p>
            <a:pPr marL="0" indent="0">
              <a:buNone/>
            </a:pPr>
            <a:r>
              <a:rPr lang="kk-KZ" sz="2400" i="1" dirty="0" smtClean="0"/>
              <a:t> </a:t>
            </a:r>
            <a:r>
              <a:rPr lang="kk-KZ" sz="2400" b="1" i="1" dirty="0" smtClean="0"/>
              <a:t>Г</a:t>
            </a:r>
            <a:r>
              <a:rPr lang="ru-RU" sz="2400" b="1" i="1" dirty="0" err="1" smtClean="0"/>
              <a:t>ексоз</a:t>
            </a:r>
            <a:r>
              <a:rPr lang="kk-KZ" sz="2400" b="1" i="1" dirty="0" smtClean="0"/>
              <a:t>аның фосфорлануы, оның 2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фосфотриоз</a:t>
            </a:r>
            <a:r>
              <a:rPr lang="kk-KZ" sz="2400" b="1" i="1" dirty="0" smtClean="0"/>
              <a:t>аға ыдырауы.</a:t>
            </a:r>
          </a:p>
          <a:p>
            <a:pPr marL="0" indent="0">
              <a:buNone/>
            </a:pPr>
            <a:endParaRPr lang="kk-KZ" sz="2400" b="1" i="1" dirty="0" smtClean="0"/>
          </a:p>
          <a:p>
            <a:pPr marL="0" indent="0">
              <a:buNone/>
            </a:pPr>
            <a:r>
              <a:rPr lang="ru-RU" sz="2400" i="1" dirty="0" smtClean="0"/>
              <a:t>                   </a:t>
            </a:r>
            <a:r>
              <a:rPr lang="ru-RU" sz="2400" b="1" i="1" dirty="0" err="1" smtClean="0"/>
              <a:t>гексокиназа</a:t>
            </a:r>
            <a:r>
              <a:rPr lang="ru-RU" sz="2400" b="1" i="1" dirty="0" smtClean="0"/>
              <a:t>, </a:t>
            </a:r>
            <a:r>
              <a:rPr lang="en-US" sz="2400" b="1" dirty="0" smtClean="0"/>
              <a:t>Mg</a:t>
            </a:r>
            <a:r>
              <a:rPr lang="kk-KZ" sz="2400" b="1" baseline="30000" dirty="0" smtClean="0"/>
              <a:t>2+</a:t>
            </a:r>
            <a:endParaRPr lang="ru-RU" sz="2400" b="1" i="1" dirty="0" smtClean="0"/>
          </a:p>
          <a:p>
            <a:pPr marL="0" indent="0"/>
            <a:r>
              <a:rPr lang="ru-RU" sz="2400" dirty="0" smtClean="0"/>
              <a:t>Глюкоза + АТФ </a:t>
            </a:r>
            <a:r>
              <a:rPr lang="ru-RU" sz="2400" dirty="0" smtClean="0">
                <a:cs typeface="Arial" charset="0"/>
              </a:rPr>
              <a:t>→</a:t>
            </a:r>
            <a:r>
              <a:rPr lang="ru-RU" sz="2400" dirty="0" smtClean="0"/>
              <a:t>  Глюкозо-6-фосфат + АДФ.</a:t>
            </a:r>
          </a:p>
          <a:p>
            <a:pPr marL="0" indent="0"/>
            <a:endParaRPr lang="ru-RU" sz="2400" dirty="0" smtClean="0"/>
          </a:p>
          <a:p>
            <a:pPr marL="0" indent="0">
              <a:buNone/>
            </a:pPr>
            <a:r>
              <a:rPr lang="ru-RU" sz="2400" i="1" dirty="0" smtClean="0"/>
              <a:t>                             </a:t>
            </a:r>
            <a:r>
              <a:rPr lang="ru-RU" sz="2400" b="1" i="1" dirty="0" err="1" smtClean="0"/>
              <a:t>фосфоглюкоизомераз</a:t>
            </a:r>
            <a:r>
              <a:rPr lang="kk-KZ" sz="2400" b="1" i="1" dirty="0" smtClean="0"/>
              <a:t>а</a:t>
            </a:r>
            <a:endParaRPr lang="ru-RU" sz="2400" b="1" dirty="0" smtClean="0"/>
          </a:p>
          <a:p>
            <a:pPr marL="0" indent="0"/>
            <a:r>
              <a:rPr lang="ru-RU" sz="2400" dirty="0" smtClean="0"/>
              <a:t>Глюкозо-6-фосфат                                    фр-6-ф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kk-KZ" sz="2400" dirty="0" smtClean="0"/>
              <a:t>                  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kk-KZ" sz="2400" b="1" dirty="0" smtClean="0"/>
              <a:t>               </a:t>
            </a:r>
            <a:r>
              <a:rPr lang="kk-KZ" sz="2400" b="1" i="1" dirty="0" smtClean="0"/>
              <a:t>АТФ</a:t>
            </a:r>
            <a:r>
              <a:rPr lang="kk-KZ" sz="2400" dirty="0" smtClean="0"/>
              <a:t>   </a:t>
            </a:r>
          </a:p>
          <a:p>
            <a:pPr marL="0" indent="0">
              <a:lnSpc>
                <a:spcPct val="50000"/>
              </a:lnSpc>
              <a:buNone/>
            </a:pPr>
            <a:r>
              <a:rPr lang="ru-RU" sz="2400" dirty="0" smtClean="0"/>
              <a:t>   </a:t>
            </a:r>
            <a:r>
              <a:rPr lang="ru-RU" sz="2400" b="1" dirty="0" smtClean="0"/>
              <a:t>Фр.-6-Ф </a:t>
            </a:r>
            <a:r>
              <a:rPr lang="ru-RU" sz="2400" b="1" dirty="0" smtClean="0">
                <a:cs typeface="Arial" charset="0"/>
              </a:rPr>
              <a:t>→</a:t>
            </a:r>
            <a:r>
              <a:rPr lang="kk-KZ" sz="2400" b="1" dirty="0" smtClean="0"/>
              <a:t> Фр.-1,6-диФ </a:t>
            </a:r>
            <a:r>
              <a:rPr lang="ru-RU" sz="2400" b="1" dirty="0" smtClean="0">
                <a:cs typeface="Arial" charset="0"/>
              </a:rPr>
              <a:t>→ 3-ФГА ↔ 3-ФДА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0004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/>
              <a:t>Фермент </a:t>
            </a:r>
            <a:r>
              <a:rPr lang="ru-RU" sz="4400" b="1" i="1" dirty="0" err="1" smtClean="0"/>
              <a:t>гексокиназа</a:t>
            </a:r>
            <a: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600" b="1" i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9" descr="Reaction-Glucose-Glucose-6P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763688" y="1916832"/>
            <a:ext cx="5544616" cy="31209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Фермент  </a:t>
            </a:r>
            <a:r>
              <a:rPr lang="ru-RU" sz="3600" b="1" i="1" dirty="0" err="1" smtClean="0"/>
              <a:t>фосфоглюкоизомераза</a:t>
            </a:r>
            <a:r>
              <a:rPr lang="ru-RU" sz="3600" dirty="0" smtClean="0"/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7" descr="Reaction-Glucose-6P-Fructose-6P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592" y="1500175"/>
            <a:ext cx="7200800" cy="3585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Глицеральдегидфосфат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НАД</a:t>
            </a:r>
            <a:r>
              <a:rPr lang="ru-RU" sz="2400" i="1" baseline="30000" dirty="0" err="1" smtClean="0">
                <a:latin typeface="Times New Roman" pitchFamily="18" charset="0"/>
                <a:cs typeface="Times New Roman" pitchFamily="18" charset="0"/>
              </a:rPr>
              <a:t>+-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глицеральдегидфосфаттың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дегидрогеназасы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қатысуымен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1,3-дифосфоглицератқа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тотығады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9219" name="Picture 3" descr="Reaction-GA3P-13DPG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568" y="1571612"/>
            <a:ext cx="7416824" cy="3297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7248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4000" b="1" dirty="0" smtClean="0"/>
              <a:t>Фермент   </a:t>
            </a:r>
            <a:r>
              <a:rPr lang="ru-RU" sz="4000" b="1" dirty="0" err="1" smtClean="0"/>
              <a:t>фосфофруктозокиназа</a:t>
            </a:r>
            <a:endParaRPr lang="ru-RU" sz="4000" b="1" dirty="0" smtClean="0"/>
          </a:p>
        </p:txBody>
      </p:sp>
      <p:pic>
        <p:nvPicPr>
          <p:cNvPr id="10245" name="Picture 7" descr="Reaction-Fructose-6P-F26BP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1571613"/>
            <a:ext cx="7200800" cy="32975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3600" b="1" i="1" dirty="0" smtClean="0"/>
              <a:t>Фермент фруктозо-1,6-бифосфаттың </a:t>
            </a:r>
            <a:r>
              <a:rPr lang="ru-RU" sz="3600" b="1" i="1" dirty="0" err="1" smtClean="0"/>
              <a:t>альдолазасы</a:t>
            </a:r>
            <a:endParaRPr lang="ru-RU" dirty="0"/>
          </a:p>
        </p:txBody>
      </p:sp>
      <p:pic>
        <p:nvPicPr>
          <p:cNvPr id="4" name="Picture 5" descr="Reaction-F16BP-DOAP-GA3P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547664" y="2204864"/>
            <a:ext cx="6120680" cy="32403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Фермент </a:t>
            </a:r>
            <a:r>
              <a:rPr lang="ru-RU" b="1" i="1" dirty="0" err="1" smtClean="0"/>
              <a:t>фосфатизомераза</a:t>
            </a:r>
            <a:endParaRPr lang="ru-RU" b="1" dirty="0"/>
          </a:p>
        </p:txBody>
      </p:sp>
      <p:pic>
        <p:nvPicPr>
          <p:cNvPr id="4" name="Picture 5" descr="Reaction-DOAP-GA3P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619672" y="2060848"/>
            <a:ext cx="5760639" cy="2952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/>
              <a:t>2 сатысы. Бірінші</a:t>
            </a:r>
            <a:r>
              <a:rPr lang="ru-RU" sz="2800" b="1" dirty="0" smtClean="0"/>
              <a:t> субстрат</a:t>
            </a:r>
            <a:r>
              <a:rPr lang="kk-KZ" sz="2800" b="1" dirty="0" smtClean="0"/>
              <a:t>тық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фосфорл</a:t>
            </a:r>
            <a:r>
              <a:rPr lang="kk-KZ" sz="2800" b="1" dirty="0" smtClean="0"/>
              <a:t>ану.</a:t>
            </a:r>
            <a: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kk-KZ" sz="2800" b="1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000108"/>
            <a:ext cx="8503920" cy="4572000"/>
          </a:xfrm>
        </p:spPr>
        <p:txBody>
          <a:bodyPr>
            <a:normAutofit lnSpcReduction="10000"/>
          </a:bodyPr>
          <a:lstStyle/>
          <a:p>
            <a:pPr eaLnBrk="1" hangingPunct="1"/>
            <a:endParaRPr lang="kk-KZ" sz="2400" b="1" dirty="0" smtClean="0">
              <a:solidFill>
                <a:srgbClr val="FFFF00"/>
              </a:solidFill>
            </a:endParaRPr>
          </a:p>
          <a:p>
            <a:pPr eaLnBrk="1" hangingPunct="1"/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3-ФГА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-тен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 басталады және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</a:rPr>
              <a:t>3-фосфоглицерин </a:t>
            </a:r>
            <a:r>
              <a:rPr lang="kk-KZ" sz="2400" b="1" dirty="0" smtClean="0">
                <a:solidFill>
                  <a:srgbClr val="C00000"/>
                </a:solidFill>
              </a:rPr>
              <a:t>қышқылымен 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аяқталады. </a:t>
            </a:r>
          </a:p>
          <a:p>
            <a:pPr eaLnBrk="1" hangingPunct="1"/>
            <a:endParaRPr lang="kk-KZ" sz="2400" b="1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    А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</a:rPr>
              <a:t>льдегид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тің қышқылға дейін тотығуы энергия бөлінуімен байланысты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 eaLnBrk="1" hangingPunct="1">
              <a:buFontTx/>
              <a:buNone/>
            </a:pPr>
            <a:endParaRPr lang="ru-RU" sz="24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eaLnBrk="1" hangingPunct="1">
              <a:buFontTx/>
              <a:buNone/>
            </a:pPr>
            <a:r>
              <a:rPr lang="en-US" sz="2400" b="1" dirty="0" smtClean="0">
                <a:solidFill>
                  <a:schemeClr val="bg2">
                    <a:lumMod val="25000"/>
                  </a:schemeClr>
                </a:solidFill>
              </a:rPr>
              <a:t>      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Әр бір </a:t>
            </a:r>
            <a:r>
              <a:rPr lang="ru-RU" sz="2400" b="1" dirty="0" err="1" smtClean="0">
                <a:solidFill>
                  <a:srgbClr val="C00000"/>
                </a:solidFill>
              </a:rPr>
              <a:t>фосфотриоз</a:t>
            </a:r>
            <a:r>
              <a:rPr lang="kk-KZ" sz="2400" b="1" dirty="0" smtClean="0">
                <a:solidFill>
                  <a:srgbClr val="C00000"/>
                </a:solidFill>
              </a:rPr>
              <a:t>аға</a:t>
            </a:r>
            <a:r>
              <a:rPr lang="kk-KZ" sz="2400" b="1" dirty="0" smtClean="0">
                <a:solidFill>
                  <a:schemeClr val="bg1"/>
                </a:solidFill>
              </a:rPr>
              <a:t> 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бір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молекула </a:t>
            </a:r>
            <a:r>
              <a:rPr lang="ru-RU" sz="2400" b="1" dirty="0" smtClean="0">
                <a:solidFill>
                  <a:srgbClr val="C00000"/>
                </a:solidFill>
              </a:rPr>
              <a:t>АТР</a:t>
            </a:r>
            <a:r>
              <a:rPr lang="kk-KZ" sz="2400" b="1" dirty="0" smtClean="0">
                <a:solidFill>
                  <a:srgbClr val="C00000"/>
                </a:solidFill>
              </a:rPr>
              <a:t> </a:t>
            </a:r>
            <a:r>
              <a:rPr lang="kk-KZ" sz="2400" b="1" dirty="0" smtClean="0">
                <a:solidFill>
                  <a:schemeClr val="bg2">
                    <a:lumMod val="25000"/>
                  </a:schemeClr>
                </a:solidFill>
              </a:rPr>
              <a:t>синтезделеді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eaLnBrk="1" hangingPunct="1">
              <a:buFontTx/>
              <a:buNone/>
            </a:pPr>
            <a:endParaRPr lang="ru-RU" sz="2400" b="1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kk-KZ" sz="2400" b="1" dirty="0" smtClean="0">
                <a:solidFill>
                  <a:schemeClr val="bg1"/>
                </a:solidFill>
              </a:rPr>
              <a:t>                               </a:t>
            </a:r>
            <a:endParaRPr lang="ru-RU" sz="2400" b="1" dirty="0" smtClean="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kk-KZ" sz="2400" b="1" dirty="0" smtClean="0">
                <a:solidFill>
                  <a:schemeClr val="bg1"/>
                </a:solidFill>
              </a:rPr>
              <a:t>   </a:t>
            </a:r>
            <a:endParaRPr lang="kk-KZ" sz="2400" dirty="0" smtClean="0">
              <a:solidFill>
                <a:schemeClr val="bg1"/>
              </a:solidFill>
            </a:endParaRPr>
          </a:p>
        </p:txBody>
      </p:sp>
      <p:sp>
        <p:nvSpPr>
          <p:cNvPr id="5" name="Rectangle 15"/>
          <p:cNvSpPr>
            <a:spLocks noChangeArrowheads="1"/>
          </p:cNvSpPr>
          <p:nvPr/>
        </p:nvSpPr>
        <p:spPr bwMode="auto">
          <a:xfrm>
            <a:off x="1439862" y="4143380"/>
            <a:ext cx="7704138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b="1" dirty="0">
                <a:solidFill>
                  <a:srgbClr val="C00000"/>
                </a:solidFill>
              </a:rPr>
              <a:t>СН</a:t>
            </a:r>
            <a:r>
              <a:rPr lang="kk-KZ" b="1" baseline="-25000" dirty="0">
                <a:solidFill>
                  <a:srgbClr val="C00000"/>
                </a:solidFill>
              </a:rPr>
              <a:t>2</a:t>
            </a:r>
            <a:r>
              <a:rPr lang="kk-KZ" b="1" dirty="0">
                <a:solidFill>
                  <a:srgbClr val="C00000"/>
                </a:solidFill>
              </a:rPr>
              <a:t>ОР                                              СН</a:t>
            </a:r>
            <a:r>
              <a:rPr lang="kk-KZ" b="1" baseline="-25000" dirty="0">
                <a:solidFill>
                  <a:srgbClr val="C00000"/>
                </a:solidFill>
              </a:rPr>
              <a:t>2</a:t>
            </a:r>
            <a:r>
              <a:rPr lang="kk-KZ" b="1" dirty="0">
                <a:solidFill>
                  <a:srgbClr val="C00000"/>
                </a:solidFill>
              </a:rPr>
              <a:t>ОР </a:t>
            </a:r>
          </a:p>
          <a:p>
            <a:r>
              <a:rPr lang="kk-KZ" b="1" dirty="0">
                <a:solidFill>
                  <a:srgbClr val="C00000"/>
                </a:solidFill>
              </a:rPr>
              <a:t>    </a:t>
            </a:r>
            <a:r>
              <a:rPr lang="en-US" b="1" dirty="0">
                <a:solidFill>
                  <a:srgbClr val="C00000"/>
                </a:solidFill>
              </a:rPr>
              <a:t>|</a:t>
            </a:r>
            <a:r>
              <a:rPr lang="kk-KZ" b="1" dirty="0">
                <a:solidFill>
                  <a:srgbClr val="C00000"/>
                </a:solidFill>
              </a:rPr>
              <a:t>                    ФГА                          </a:t>
            </a:r>
            <a:r>
              <a:rPr lang="en-US" b="1" dirty="0">
                <a:solidFill>
                  <a:srgbClr val="C00000"/>
                </a:solidFill>
              </a:rPr>
              <a:t>|</a:t>
            </a:r>
            <a:endParaRPr lang="kk-KZ" b="1" i="1" dirty="0">
              <a:solidFill>
                <a:srgbClr val="C00000"/>
              </a:solidFill>
            </a:endParaRPr>
          </a:p>
          <a:p>
            <a:r>
              <a:rPr lang="kk-KZ" b="1" dirty="0">
                <a:solidFill>
                  <a:srgbClr val="C00000"/>
                </a:solidFill>
              </a:rPr>
              <a:t>   СНОН   </a:t>
            </a:r>
            <a:r>
              <a:rPr lang="kk-KZ" b="1" i="1" dirty="0">
                <a:solidFill>
                  <a:srgbClr val="C00000"/>
                </a:solidFill>
              </a:rPr>
              <a:t>дегидрогеназасы</a:t>
            </a:r>
            <a:r>
              <a:rPr lang="kk-KZ" dirty="0">
                <a:solidFill>
                  <a:srgbClr val="C00000"/>
                </a:solidFill>
              </a:rPr>
              <a:t>         </a:t>
            </a:r>
            <a:r>
              <a:rPr lang="kk-KZ" b="1" dirty="0">
                <a:solidFill>
                  <a:srgbClr val="C00000"/>
                </a:solidFill>
              </a:rPr>
              <a:t>СНОН                             </a:t>
            </a:r>
          </a:p>
          <a:p>
            <a:r>
              <a:rPr lang="kk-KZ" b="1" dirty="0">
                <a:solidFill>
                  <a:srgbClr val="C00000"/>
                </a:solidFill>
              </a:rPr>
              <a:t>    </a:t>
            </a:r>
            <a:r>
              <a:rPr lang="en-US" b="1" dirty="0">
                <a:solidFill>
                  <a:srgbClr val="C00000"/>
                </a:solidFill>
              </a:rPr>
              <a:t>|</a:t>
            </a:r>
            <a:r>
              <a:rPr lang="kk-KZ" b="1" dirty="0">
                <a:solidFill>
                  <a:srgbClr val="C00000"/>
                </a:solidFill>
              </a:rPr>
              <a:t>      О                                             </a:t>
            </a:r>
            <a:r>
              <a:rPr lang="en-US" b="1" dirty="0">
                <a:solidFill>
                  <a:srgbClr val="C00000"/>
                </a:solidFill>
              </a:rPr>
              <a:t>|</a:t>
            </a:r>
            <a:r>
              <a:rPr lang="kk-KZ" b="1" dirty="0">
                <a:solidFill>
                  <a:srgbClr val="C00000"/>
                </a:solidFill>
              </a:rPr>
              <a:t>       ОН</a:t>
            </a:r>
          </a:p>
          <a:p>
            <a:r>
              <a:rPr lang="kk-KZ" b="1" dirty="0">
                <a:solidFill>
                  <a:srgbClr val="C00000"/>
                </a:solidFill>
              </a:rPr>
              <a:t>    С                                                   С </a:t>
            </a:r>
          </a:p>
          <a:p>
            <a:r>
              <a:rPr lang="kk-KZ" b="1" dirty="0">
                <a:solidFill>
                  <a:srgbClr val="C00000"/>
                </a:solidFill>
              </a:rPr>
              <a:t>            Н                                     Н              </a:t>
            </a:r>
            <a:r>
              <a:rPr lang="en-US" b="1" dirty="0">
                <a:solidFill>
                  <a:srgbClr val="C00000"/>
                </a:solidFill>
              </a:rPr>
              <a:t>S-</a:t>
            </a:r>
            <a:r>
              <a:rPr lang="kk-KZ" b="1" dirty="0">
                <a:solidFill>
                  <a:srgbClr val="C00000"/>
                </a:solidFill>
              </a:rPr>
              <a:t>фермент</a:t>
            </a:r>
          </a:p>
          <a:p>
            <a:pPr>
              <a:spcBef>
                <a:spcPct val="50000"/>
              </a:spcBef>
            </a:pPr>
            <a:r>
              <a:rPr lang="kk-KZ" sz="2800" b="1" dirty="0">
                <a:solidFill>
                  <a:schemeClr val="bg2">
                    <a:lumMod val="25000"/>
                  </a:schemeClr>
                </a:solidFill>
              </a:rPr>
              <a:t>ФГА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88640"/>
            <a:ext cx="8503920" cy="4572000"/>
          </a:xfrm>
        </p:spPr>
        <p:txBody>
          <a:bodyPr/>
          <a:lstStyle/>
          <a:p>
            <a:r>
              <a:rPr lang="ru-RU" sz="2800" b="1" dirty="0" err="1" smtClean="0">
                <a:latin typeface="Times New Roman" pitchFamily="18" charset="0"/>
              </a:rPr>
              <a:t>Глицеральдегидфосфаттың әр молекуласы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</a:rPr>
              <a:t>глицеральдегидфосфаттың</a:t>
            </a:r>
            <a:r>
              <a:rPr lang="ru-RU" sz="2800" b="1" dirty="0" err="1" smtClean="0">
                <a:latin typeface="Times New Roman" pitchFamily="18" charset="0"/>
              </a:rPr>
              <a:t> </a:t>
            </a:r>
            <a:r>
              <a:rPr lang="ru-RU" sz="2800" b="1" i="1" dirty="0" err="1" smtClean="0">
                <a:latin typeface="Times New Roman" pitchFamily="18" charset="0"/>
              </a:rPr>
              <a:t>дегидрогеназасының</a:t>
            </a:r>
            <a:r>
              <a:rPr lang="ru-RU" sz="2800" b="1" dirty="0" err="1" smtClean="0">
                <a:latin typeface="Times New Roman" pitchFamily="18" charset="0"/>
              </a:rPr>
              <a:t> қатысуымен </a:t>
            </a:r>
            <a:r>
              <a:rPr lang="ru-RU" sz="2800" b="1" i="1" dirty="0" smtClean="0">
                <a:latin typeface="Times New Roman" pitchFamily="18" charset="0"/>
              </a:rPr>
              <a:t>НАД</a:t>
            </a:r>
            <a:r>
              <a:rPr lang="ru-RU" sz="2800" b="1" i="1" baseline="30000" dirty="0" smtClean="0">
                <a:latin typeface="Times New Roman" pitchFamily="18" charset="0"/>
              </a:rPr>
              <a:t>+</a:t>
            </a:r>
            <a:r>
              <a:rPr lang="ru-RU" sz="2800" b="1" dirty="0" smtClean="0">
                <a:latin typeface="Times New Roman" pitchFamily="18" charset="0"/>
              </a:rPr>
              <a:t> пен 1,3-дифосфоглицератқа </a:t>
            </a:r>
            <a:r>
              <a:rPr lang="ru-RU" sz="2800" b="1" dirty="0" err="1" smtClean="0">
                <a:latin typeface="Times New Roman" pitchFamily="18" charset="0"/>
              </a:rPr>
              <a:t>дейін</a:t>
            </a:r>
            <a:r>
              <a:rPr lang="ru-RU" sz="2800" b="1" dirty="0" smtClean="0">
                <a:latin typeface="Times New Roman" pitchFamily="18" charset="0"/>
              </a:rPr>
              <a:t> </a:t>
            </a:r>
            <a:r>
              <a:rPr lang="ru-RU" sz="2800" b="1" dirty="0" err="1" smtClean="0">
                <a:latin typeface="Times New Roman" pitchFamily="18" charset="0"/>
              </a:rPr>
              <a:t>тотығады</a:t>
            </a:r>
            <a:endParaRPr lang="ru-RU" dirty="0"/>
          </a:p>
        </p:txBody>
      </p:sp>
      <p:pic>
        <p:nvPicPr>
          <p:cNvPr id="4" name="Picture 5" descr="Reaction-GA3P-13DPG.pn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551" y="1988840"/>
            <a:ext cx="7848873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57232"/>
            <a:ext cx="9144000" cy="75895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/>
              <a:t>Фермент </a:t>
            </a:r>
            <a:r>
              <a:rPr lang="ru-RU" sz="2400" b="1" i="1" dirty="0" err="1" smtClean="0"/>
              <a:t>фосфоглицераткиназа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макроэргиялық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байланысы</a:t>
            </a:r>
            <a:r>
              <a:rPr lang="ru-RU" sz="2400" b="1" i="1" dirty="0" smtClean="0"/>
              <a:t> бар 1,3-дифосфоглицераттан </a:t>
            </a:r>
            <a:r>
              <a:rPr lang="ru-RU" sz="2400" b="1" dirty="0" smtClean="0"/>
              <a:t> АДФ </a:t>
            </a:r>
            <a:r>
              <a:rPr lang="ru-RU" sz="2400" b="1" dirty="0" err="1" smtClean="0"/>
              <a:t>молекуласына</a:t>
            </a:r>
            <a:r>
              <a:rPr lang="ru-RU" sz="2400" b="1" dirty="0" smtClean="0"/>
              <a:t>  фосфат </a:t>
            </a:r>
            <a:r>
              <a:rPr lang="ru-RU" sz="2400" b="1" dirty="0" err="1" smtClean="0"/>
              <a:t>тобын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тасымалдайды</a:t>
            </a:r>
            <a:r>
              <a:rPr lang="ru-RU" sz="2400" b="1" dirty="0" smtClean="0"/>
              <a:t> (реакция 7) —АТФ </a:t>
            </a:r>
            <a:r>
              <a:rPr lang="ru-RU" sz="2400" b="1" dirty="0" err="1" smtClean="0"/>
              <a:t>түзіледі</a:t>
            </a:r>
            <a:r>
              <a:rPr lang="ru-RU" sz="2400" b="1" dirty="0" smtClean="0"/>
              <a:t>:</a:t>
            </a:r>
            <a:endParaRPr lang="ru-RU" sz="2400" dirty="0"/>
          </a:p>
        </p:txBody>
      </p:sp>
      <p:pic>
        <p:nvPicPr>
          <p:cNvPr id="4" name="Picture 3" descr="Reaction-13DPG-3PG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475656" y="2348880"/>
            <a:ext cx="6192688" cy="3096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28604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3600" i="1" dirty="0" err="1" smtClean="0"/>
              <a:t>фосфоглицератмутаза</a:t>
            </a: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ru-RU" sz="3600" i="1" dirty="0" smtClean="0"/>
              <a:t>2-фосфоглицерат</a:t>
            </a:r>
            <a:r>
              <a:rPr lang="ru-RU" sz="3600" dirty="0" smtClean="0"/>
              <a:t> (</a:t>
            </a:r>
            <a:r>
              <a:rPr lang="ru-RU" sz="3600" b="1" dirty="0" smtClean="0"/>
              <a:t>8</a:t>
            </a:r>
            <a:r>
              <a:rPr lang="ru-RU" sz="3600" dirty="0" smtClean="0"/>
              <a:t>) </a:t>
            </a:r>
            <a:r>
              <a:rPr lang="ru-RU" sz="3600" dirty="0" err="1" smtClean="0"/>
              <a:t>түзеді</a:t>
            </a:r>
            <a:endParaRPr lang="ru-RU" dirty="0"/>
          </a:p>
        </p:txBody>
      </p:sp>
      <p:pic>
        <p:nvPicPr>
          <p:cNvPr id="4" name="Picture 4" descr="Reaction-3PG-2PG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763688" y="2132856"/>
            <a:ext cx="5544615" cy="3024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i="1" dirty="0" err="1" smtClean="0"/>
              <a:t>Енолаза</a:t>
            </a:r>
            <a:r>
              <a:rPr lang="ru-RU" sz="3600" dirty="0" smtClean="0"/>
              <a:t> </a:t>
            </a:r>
            <a:r>
              <a:rPr lang="ru-RU" sz="3600" dirty="0" err="1" smtClean="0"/>
              <a:t>фосфоенолпируват</a:t>
            </a:r>
            <a:r>
              <a:rPr lang="ru-RU" sz="3600" dirty="0" smtClean="0"/>
              <a:t> (</a:t>
            </a:r>
            <a:r>
              <a:rPr lang="ru-RU" sz="3600" b="1" dirty="0" smtClean="0"/>
              <a:t>9</a:t>
            </a:r>
            <a:r>
              <a:rPr lang="ru-RU" sz="3600" dirty="0" smtClean="0"/>
              <a:t>) </a:t>
            </a:r>
            <a:r>
              <a:rPr lang="ru-RU" sz="3600" dirty="0" err="1" smtClean="0"/>
              <a:t>түзеді</a:t>
            </a:r>
            <a:r>
              <a:rPr lang="ru-RU" sz="3600" dirty="0" smtClean="0">
                <a:solidFill>
                  <a:schemeClr val="bg1"/>
                </a:solidFill>
              </a:rPr>
              <a:t>:</a:t>
            </a:r>
            <a:r>
              <a:rPr lang="ru-RU" sz="3600" dirty="0" smtClean="0"/>
              <a:t> </a:t>
            </a:r>
            <a:endParaRPr lang="ru-RU" dirty="0"/>
          </a:p>
        </p:txBody>
      </p:sp>
      <p:pic>
        <p:nvPicPr>
          <p:cNvPr id="4" name="Picture 5" descr="Reaction-2PG-PEP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331640" y="1700808"/>
            <a:ext cx="6336704" cy="38884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142984"/>
            <a:ext cx="8534400" cy="758952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err="1" smtClean="0"/>
              <a:t>АДФ-тің екінші</a:t>
            </a:r>
            <a:r>
              <a:rPr lang="ru-RU" b="1" dirty="0" smtClean="0"/>
              <a:t> </a:t>
            </a:r>
            <a:r>
              <a:rPr lang="ru-RU" b="1" dirty="0" err="1" smtClean="0"/>
              <a:t>субстраттық фосфорлануы</a:t>
            </a:r>
            <a:r>
              <a:rPr lang="ru-RU" b="1" dirty="0" smtClean="0"/>
              <a:t> – </a:t>
            </a:r>
            <a:r>
              <a:rPr lang="ru-RU" b="1" dirty="0" err="1" smtClean="0"/>
              <a:t>пируваттың енолдық формасы</a:t>
            </a:r>
            <a:r>
              <a:rPr lang="ru-RU" b="1" dirty="0" smtClean="0"/>
              <a:t> </a:t>
            </a:r>
            <a:r>
              <a:rPr lang="ru-RU" b="1" dirty="0" err="1" smtClean="0"/>
              <a:t>және </a:t>
            </a:r>
            <a:r>
              <a:rPr lang="ru-RU" b="1" dirty="0" smtClean="0"/>
              <a:t>АТФ </a:t>
            </a:r>
            <a:r>
              <a:rPr lang="ru-RU" b="1" dirty="0" err="1" smtClean="0"/>
              <a:t>түзіледі </a:t>
            </a:r>
            <a:r>
              <a:rPr lang="ru-RU" b="1" dirty="0" smtClean="0"/>
              <a:t>(10):</a:t>
            </a:r>
            <a:r>
              <a:rPr lang="ru-RU" b="1" i="1" dirty="0" smtClean="0">
                <a:solidFill>
                  <a:srgbClr val="C00000"/>
                </a:solidFill>
              </a:rPr>
              <a:t/>
            </a:r>
            <a:br>
              <a:rPr lang="ru-RU" b="1" i="1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Picture 4" descr="Reaction-PEP-Pyruvate.png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1918032" y="2910800"/>
            <a:ext cx="5307936" cy="1904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ru-RU" sz="3600" b="1" dirty="0" err="1" smtClean="0"/>
              <a:t>Энергетикалы</a:t>
            </a:r>
            <a:r>
              <a:rPr lang="kk-KZ" sz="3600" b="1" dirty="0" smtClean="0"/>
              <a:t>қ шығымы</a:t>
            </a:r>
            <a:r>
              <a:rPr lang="ru-RU" sz="3600" dirty="0" smtClean="0"/>
              <a:t>. </a:t>
            </a:r>
            <a:r>
              <a:rPr lang="ru-RU" sz="3600" dirty="0" smtClean="0">
                <a:solidFill>
                  <a:srgbClr val="C00000"/>
                </a:solidFill>
              </a:rPr>
              <a:t/>
            </a:r>
            <a:br>
              <a:rPr lang="ru-RU" sz="3600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</a:pPr>
            <a:endParaRPr lang="ru-RU" sz="2600" dirty="0" smtClean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lnSpc>
                <a:spcPct val="80000"/>
              </a:lnSpc>
            </a:pPr>
            <a:r>
              <a:rPr lang="kk-KZ" sz="2600" b="1" dirty="0" smtClean="0"/>
              <a:t>Глюкоза </a:t>
            </a:r>
            <a:r>
              <a:rPr lang="kk-KZ" sz="2600" b="1" dirty="0" smtClean="0">
                <a:cs typeface="Arial" charset="0"/>
              </a:rPr>
              <a:t>→ </a:t>
            </a:r>
            <a:r>
              <a:rPr lang="kk-KZ" sz="2600" b="1" dirty="0" smtClean="0"/>
              <a:t>2 ПЖҚ + 4 АТФ </a:t>
            </a:r>
          </a:p>
          <a:p>
            <a:pPr marL="0" indent="0">
              <a:lnSpc>
                <a:spcPct val="80000"/>
              </a:lnSpc>
            </a:pPr>
            <a:endParaRPr lang="kk-KZ" sz="26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kk-KZ" sz="2600" b="1" dirty="0" smtClean="0"/>
              <a:t>2 АТФ  гексозаның фосфорлануына  жұмсалады </a:t>
            </a:r>
          </a:p>
          <a:p>
            <a:pPr marL="0" indent="0">
              <a:lnSpc>
                <a:spcPct val="80000"/>
              </a:lnSpc>
            </a:pPr>
            <a:endParaRPr lang="kk-KZ" sz="2600" b="1" dirty="0" smtClean="0"/>
          </a:p>
          <a:p>
            <a:pPr marL="0" indent="0">
              <a:lnSpc>
                <a:spcPct val="80000"/>
              </a:lnSpc>
            </a:pPr>
            <a:r>
              <a:rPr lang="kk-KZ" sz="2600" b="1" dirty="0" smtClean="0"/>
              <a:t>Таза  шығымы 2 АТФ</a:t>
            </a:r>
          </a:p>
          <a:p>
            <a:pPr marL="0" indent="0">
              <a:lnSpc>
                <a:spcPct val="80000"/>
              </a:lnSpc>
            </a:pPr>
            <a:endParaRPr lang="kk-KZ" sz="26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kk-KZ" sz="2600" b="1" dirty="0" smtClean="0">
                <a:cs typeface="Arial" charset="0"/>
              </a:rPr>
              <a:t>    </a:t>
            </a:r>
            <a:r>
              <a:rPr lang="kk-KZ" sz="2600" b="1" dirty="0" smtClean="0"/>
              <a:t>1 NADH  тотыққанда          митохондриядағы электронтасмалдау тізбекте 0</a:t>
            </a:r>
            <a:r>
              <a:rPr lang="kk-KZ" sz="2600" b="1" baseline="-25000" dirty="0" smtClean="0"/>
              <a:t>2</a:t>
            </a:r>
            <a:r>
              <a:rPr lang="kk-KZ" sz="2600" b="1" dirty="0" smtClean="0"/>
              <a:t> бар жағдайда</a:t>
            </a:r>
          </a:p>
          <a:p>
            <a:pPr marL="0" indent="0">
              <a:lnSpc>
                <a:spcPct val="80000"/>
              </a:lnSpc>
              <a:buFontTx/>
              <a:buAutoNum type="arabicPlain" startAt="3"/>
            </a:pPr>
            <a:r>
              <a:rPr lang="kk-KZ" sz="2600" b="1" dirty="0" smtClean="0"/>
              <a:t> молекула АТР түзіледі.</a:t>
            </a:r>
          </a:p>
          <a:p>
            <a:pPr marL="0" indent="0">
              <a:lnSpc>
                <a:spcPct val="80000"/>
              </a:lnSpc>
              <a:buNone/>
            </a:pPr>
            <a:endParaRPr lang="kk-KZ" sz="26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kk-KZ" sz="2600" b="1" dirty="0" smtClean="0">
                <a:cs typeface="Arial" charset="0"/>
              </a:rPr>
              <a:t>1 </a:t>
            </a:r>
            <a:r>
              <a:rPr lang="kk-KZ" sz="2600" b="1" dirty="0" smtClean="0"/>
              <a:t>NADH           3АТФ</a:t>
            </a:r>
          </a:p>
          <a:p>
            <a:pPr marL="0" indent="0">
              <a:lnSpc>
                <a:spcPct val="80000"/>
              </a:lnSpc>
              <a:buNone/>
            </a:pPr>
            <a:endParaRPr lang="kk-KZ" sz="2600" b="1" dirty="0" smtClean="0"/>
          </a:p>
          <a:p>
            <a:pPr marL="0" indent="0">
              <a:lnSpc>
                <a:spcPct val="80000"/>
              </a:lnSpc>
              <a:buNone/>
            </a:pPr>
            <a:r>
              <a:rPr lang="kk-KZ" sz="2600" b="1" dirty="0" smtClean="0"/>
              <a:t>3АТФ х 2 триоза </a:t>
            </a:r>
            <a:r>
              <a:rPr lang="ru-RU" sz="2600" b="1" dirty="0" smtClean="0"/>
              <a:t>=</a:t>
            </a:r>
            <a:r>
              <a:rPr lang="en-US" sz="2600" b="1" dirty="0" smtClean="0"/>
              <a:t> 6 </a:t>
            </a:r>
            <a:r>
              <a:rPr lang="kk-KZ" sz="2600" b="1" dirty="0" smtClean="0"/>
              <a:t>АТФ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None/>
            </a:pPr>
            <a:r>
              <a:rPr lang="kk-KZ" sz="3600" b="1" dirty="0" smtClean="0"/>
              <a:t>2 АТФ + 6 АТФ </a:t>
            </a:r>
            <a:r>
              <a:rPr lang="ru-RU" sz="3600" b="1" dirty="0" smtClean="0"/>
              <a:t>=</a:t>
            </a:r>
            <a:r>
              <a:rPr lang="en-US" sz="3600" b="1" dirty="0" smtClean="0"/>
              <a:t> </a:t>
            </a:r>
            <a:r>
              <a:rPr lang="kk-KZ" sz="3600" b="1" dirty="0" smtClean="0"/>
              <a:t>8</a:t>
            </a:r>
            <a:r>
              <a:rPr lang="en-US" sz="3600" b="1" dirty="0" smtClean="0"/>
              <a:t> </a:t>
            </a:r>
            <a:r>
              <a:rPr lang="kk-KZ" sz="3600" b="1" dirty="0" smtClean="0"/>
              <a:t>АТФ</a:t>
            </a:r>
          </a:p>
          <a:p>
            <a:pPr>
              <a:lnSpc>
                <a:spcPct val="90000"/>
              </a:lnSpc>
              <a:buNone/>
            </a:pPr>
            <a:r>
              <a:rPr lang="kk-KZ" sz="3600" b="1" dirty="0" smtClean="0"/>
              <a:t> </a:t>
            </a:r>
            <a:r>
              <a:rPr lang="kk-KZ" b="1" dirty="0" smtClean="0"/>
              <a:t>1 молекула АТФ гидролизденгенде  -      </a:t>
            </a:r>
            <a:r>
              <a:rPr lang="ru-RU" b="1" dirty="0" smtClean="0"/>
              <a:t>41,868 кДж/моль (10 ккал) энергия </a:t>
            </a:r>
            <a:r>
              <a:rPr lang="ru-RU" b="1" dirty="0" err="1" smtClean="0"/>
              <a:t>бөлінеді</a:t>
            </a:r>
            <a:endParaRPr lang="ru-RU" b="1" dirty="0" smtClean="0"/>
          </a:p>
          <a:p>
            <a:pPr>
              <a:lnSpc>
                <a:spcPct val="90000"/>
              </a:lnSpc>
            </a:pP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kk-KZ" b="1" dirty="0" smtClean="0"/>
              <a:t> 8 молекула</a:t>
            </a:r>
            <a:r>
              <a:rPr lang="ru-RU" b="1" dirty="0" smtClean="0"/>
              <a:t> АТР </a:t>
            </a:r>
            <a:r>
              <a:rPr lang="kk-KZ" b="1" dirty="0" smtClean="0"/>
              <a:t>-</a:t>
            </a:r>
            <a:r>
              <a:rPr lang="ru-RU" b="1" dirty="0" smtClean="0"/>
              <a:t> 335 кДж/моль,  80 ккал. </a:t>
            </a:r>
          </a:p>
          <a:p>
            <a:pPr>
              <a:lnSpc>
                <a:spcPct val="90000"/>
              </a:lnSpc>
            </a:pPr>
            <a:endParaRPr lang="ru-RU" b="1" dirty="0" smtClean="0"/>
          </a:p>
          <a:p>
            <a:pPr>
              <a:lnSpc>
                <a:spcPct val="90000"/>
              </a:lnSpc>
              <a:buNone/>
            </a:pPr>
            <a:r>
              <a:rPr lang="ru-RU" b="1" dirty="0" smtClean="0"/>
              <a:t>1 </a:t>
            </a:r>
            <a:r>
              <a:rPr lang="kk-KZ" b="1" dirty="0" smtClean="0"/>
              <a:t>сатысы</a:t>
            </a:r>
            <a:r>
              <a:rPr lang="ru-RU" b="1" dirty="0" smtClean="0"/>
              <a:t>.  1 </a:t>
            </a:r>
            <a:r>
              <a:rPr lang="ru-RU" b="1" dirty="0" err="1" smtClean="0"/>
              <a:t>гл-за</a:t>
            </a:r>
            <a:r>
              <a:rPr lang="ru-RU" b="1" dirty="0" smtClean="0"/>
              <a:t> → 4 АТФ -2 АТФ = 2АТФ</a:t>
            </a:r>
          </a:p>
          <a:p>
            <a:pPr>
              <a:lnSpc>
                <a:spcPct val="90000"/>
              </a:lnSpc>
              <a:buNone/>
            </a:pPr>
            <a:r>
              <a:rPr lang="ru-RU" b="1" dirty="0" smtClean="0"/>
              <a:t>2 </a:t>
            </a:r>
            <a:r>
              <a:rPr lang="kk-KZ" b="1" dirty="0" smtClean="0"/>
              <a:t>сатысы</a:t>
            </a:r>
            <a:r>
              <a:rPr lang="ru-RU" b="1" dirty="0" smtClean="0"/>
              <a:t>. 2 </a:t>
            </a:r>
            <a:r>
              <a:rPr lang="ru-RU" b="1" dirty="0" err="1" smtClean="0"/>
              <a:t>триоз</a:t>
            </a:r>
            <a:r>
              <a:rPr lang="kk-KZ" b="1" dirty="0" smtClean="0"/>
              <a:t>а</a:t>
            </a:r>
            <a:r>
              <a:rPr lang="ru-RU" b="1" dirty="0" smtClean="0"/>
              <a:t> → 2 НАДН (1 НАДН  →  3АТФ) = 6 АТФ</a:t>
            </a:r>
            <a:endParaRPr lang="en-US" b="1" dirty="0" smtClean="0"/>
          </a:p>
          <a:p>
            <a:pPr>
              <a:lnSpc>
                <a:spcPct val="90000"/>
              </a:lnSpc>
            </a:pPr>
            <a:endParaRPr lang="ru-RU" b="1" dirty="0" smtClean="0"/>
          </a:p>
          <a:p>
            <a:pPr>
              <a:lnSpc>
                <a:spcPct val="90000"/>
              </a:lnSpc>
            </a:pPr>
            <a:r>
              <a:rPr lang="ru-RU" b="1" dirty="0" smtClean="0"/>
              <a:t>2АТФ+6АТФ=8 АТФ= 80 ккал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571480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kk-KZ" sz="3600" b="1" dirty="0" smtClean="0">
                <a:solidFill>
                  <a:schemeClr val="bg2">
                    <a:lumMod val="25000"/>
                  </a:schemeClr>
                </a:solidFill>
              </a:rPr>
              <a:t>Г</a:t>
            </a:r>
            <a:r>
              <a:rPr lang="ru-RU" sz="3600" b="1" dirty="0" err="1" smtClean="0">
                <a:solidFill>
                  <a:schemeClr val="bg2">
                    <a:lumMod val="25000"/>
                  </a:schemeClr>
                </a:solidFill>
              </a:rPr>
              <a:t>ликолиз</a:t>
            </a:r>
            <a:r>
              <a:rPr lang="kk-KZ" sz="3600" b="1" dirty="0" smtClean="0">
                <a:solidFill>
                  <a:schemeClr val="bg2">
                    <a:lumMod val="25000"/>
                  </a:schemeClr>
                </a:solidFill>
              </a:rPr>
              <a:t>дің функциялары.</a:t>
            </a:r>
            <a:r>
              <a:rPr lang="kk-KZ" sz="36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kk-KZ" sz="3600" dirty="0" smtClean="0">
                <a:solidFill>
                  <a:schemeClr val="bg2">
                    <a:lumMod val="25000"/>
                  </a:schemeClr>
                </a:solidFill>
              </a:rPr>
            </a:br>
            <a:endParaRPr lang="ru-RU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500174"/>
            <a:ext cx="8503920" cy="535782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</a:pPr>
            <a:endParaRPr lang="kk-KZ" sz="4400" dirty="0" smtClean="0">
              <a:solidFill>
                <a:srgbClr val="FFFF00"/>
              </a:solidFill>
            </a:endParaRPr>
          </a:p>
          <a:p>
            <a:pPr>
              <a:lnSpc>
                <a:spcPct val="90000"/>
              </a:lnSpc>
            </a:pPr>
            <a:r>
              <a:rPr lang="kk-KZ" sz="4400" b="1" dirty="0" smtClean="0">
                <a:solidFill>
                  <a:schemeClr val="bg1"/>
                </a:solidFill>
              </a:rPr>
              <a:t>1) </a:t>
            </a:r>
            <a:r>
              <a:rPr lang="kk-KZ" sz="4400" b="1" dirty="0" smtClean="0"/>
              <a:t>Тыныс алудың субстраттарын Кребс циклімен байланыстырады;</a:t>
            </a:r>
          </a:p>
          <a:p>
            <a:pPr>
              <a:lnSpc>
                <a:spcPct val="90000"/>
              </a:lnSpc>
            </a:pPr>
            <a:endParaRPr lang="kk-KZ" sz="4400" b="1" dirty="0" smtClean="0"/>
          </a:p>
          <a:p>
            <a:pPr>
              <a:lnSpc>
                <a:spcPct val="90000"/>
              </a:lnSpc>
            </a:pPr>
            <a:r>
              <a:rPr lang="kk-KZ" sz="4400" b="1" dirty="0" smtClean="0"/>
              <a:t> </a:t>
            </a:r>
            <a:r>
              <a:rPr lang="ru-RU" sz="4400" b="1" dirty="0" smtClean="0"/>
              <a:t>2) </a:t>
            </a:r>
            <a:r>
              <a:rPr lang="kk-KZ" sz="4400" b="1" dirty="0" smtClean="0"/>
              <a:t>Глюкозаның 1 молекуласы тотыққанда клеткаға  2 </a:t>
            </a:r>
            <a:r>
              <a:rPr lang="ru-RU" sz="4400" b="1" dirty="0" smtClean="0"/>
              <a:t> молекул</a:t>
            </a:r>
            <a:r>
              <a:rPr lang="kk-KZ" sz="4400" b="1" dirty="0" smtClean="0"/>
              <a:t>а</a:t>
            </a:r>
            <a:r>
              <a:rPr lang="ru-RU" sz="4400" b="1" dirty="0" smtClean="0"/>
              <a:t> АТФ </a:t>
            </a:r>
            <a:r>
              <a:rPr lang="ru-RU" sz="4400" b="1" dirty="0" err="1" smtClean="0"/>
              <a:t>және</a:t>
            </a:r>
            <a:r>
              <a:rPr lang="ru-RU" sz="4400" b="1" dirty="0" smtClean="0"/>
              <a:t> </a:t>
            </a:r>
            <a:r>
              <a:rPr lang="kk-KZ" sz="4400" b="1" dirty="0" smtClean="0"/>
              <a:t>2</a:t>
            </a:r>
            <a:r>
              <a:rPr lang="ru-RU" sz="4400" b="1" dirty="0" smtClean="0"/>
              <a:t> молекул</a:t>
            </a:r>
            <a:r>
              <a:rPr lang="kk-KZ" sz="4400" b="1" dirty="0" smtClean="0"/>
              <a:t>а</a:t>
            </a:r>
            <a:r>
              <a:rPr lang="ru-RU" sz="4400" b="1" dirty="0" smtClean="0"/>
              <a:t> НАДН </a:t>
            </a:r>
            <a:r>
              <a:rPr lang="kk-KZ" sz="4400" b="1" dirty="0" smtClean="0"/>
              <a:t>жеткізеді</a:t>
            </a:r>
            <a:r>
              <a:rPr lang="ru-RU" sz="4400" b="1" dirty="0" smtClean="0"/>
              <a:t>; </a:t>
            </a:r>
          </a:p>
          <a:p>
            <a:pPr>
              <a:lnSpc>
                <a:spcPct val="90000"/>
              </a:lnSpc>
            </a:pPr>
            <a:endParaRPr lang="ru-RU" sz="4400" b="1" dirty="0" smtClean="0"/>
          </a:p>
          <a:p>
            <a:pPr>
              <a:lnSpc>
                <a:spcPct val="90000"/>
              </a:lnSpc>
            </a:pPr>
            <a:r>
              <a:rPr lang="ru-RU" sz="4400" b="1" dirty="0" smtClean="0"/>
              <a:t>3) </a:t>
            </a:r>
            <a:r>
              <a:rPr lang="kk-KZ" sz="4400" b="1" dirty="0" smtClean="0"/>
              <a:t>Клеткаға керекті </a:t>
            </a:r>
            <a:r>
              <a:rPr lang="ru-RU" sz="4400" b="1" dirty="0" err="1" smtClean="0"/>
              <a:t>интермедиат</a:t>
            </a:r>
            <a:r>
              <a:rPr lang="kk-KZ" sz="4400" b="1" dirty="0" smtClean="0"/>
              <a:t>тарды синтездейді </a:t>
            </a:r>
            <a:r>
              <a:rPr lang="ru-RU" sz="4400" b="1" dirty="0" smtClean="0"/>
              <a:t>(</a:t>
            </a:r>
            <a:r>
              <a:rPr lang="ru-RU" sz="4400" b="1" dirty="0" err="1" smtClean="0"/>
              <a:t>фосфоенолпируват</a:t>
            </a:r>
            <a:r>
              <a:rPr lang="ru-RU" sz="4400" b="1" dirty="0" smtClean="0"/>
              <a:t> - </a:t>
            </a:r>
            <a:r>
              <a:rPr lang="ru-RU" sz="4400" b="1" dirty="0" err="1" smtClean="0"/>
              <a:t>лигниннің фенолдық қосындыларын синтезделуіне</a:t>
            </a:r>
            <a:r>
              <a:rPr lang="ru-RU" sz="4400" b="1" dirty="0" smtClean="0"/>
              <a:t>  </a:t>
            </a:r>
            <a:r>
              <a:rPr lang="ru-RU" sz="4400" b="1" dirty="0" err="1" smtClean="0"/>
              <a:t>керек</a:t>
            </a:r>
            <a:r>
              <a:rPr lang="ru-RU" sz="4400" b="1" dirty="0" smtClean="0"/>
              <a:t>);</a:t>
            </a:r>
          </a:p>
          <a:p>
            <a:pPr>
              <a:lnSpc>
                <a:spcPct val="90000"/>
              </a:lnSpc>
            </a:pPr>
            <a:endParaRPr lang="ru-RU" sz="4400" b="1" dirty="0" smtClean="0"/>
          </a:p>
          <a:p>
            <a:pPr>
              <a:lnSpc>
                <a:spcPct val="90000"/>
              </a:lnSpc>
            </a:pPr>
            <a:r>
              <a:rPr lang="ru-RU" sz="4400" b="1" dirty="0" smtClean="0"/>
              <a:t> 4) Хлоропласта</a:t>
            </a:r>
            <a:r>
              <a:rPr lang="kk-KZ" sz="4400" b="1" dirty="0" smtClean="0"/>
              <a:t>рда</a:t>
            </a:r>
            <a:r>
              <a:rPr lang="ru-RU" sz="4400" b="1" dirty="0" smtClean="0"/>
              <a:t> гликоли</a:t>
            </a:r>
            <a:r>
              <a:rPr lang="kk-KZ" sz="4400" b="1" dirty="0" smtClean="0"/>
              <a:t>здің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реакци</a:t>
            </a:r>
            <a:r>
              <a:rPr lang="kk-KZ" sz="4400" b="1" dirty="0" smtClean="0"/>
              <a:t>ялары АТФтің синтезіне </a:t>
            </a:r>
            <a:r>
              <a:rPr lang="ru-RU" sz="4400" b="1" dirty="0" smtClean="0"/>
              <a:t>NADPH</a:t>
            </a:r>
            <a:r>
              <a:rPr lang="kk-KZ" sz="4400" b="1" dirty="0" smtClean="0"/>
              <a:t>-тан тәуелсіз тікелей жолын береді</a:t>
            </a:r>
            <a:r>
              <a:rPr lang="ru-RU" sz="4400" b="1" dirty="0" smtClean="0"/>
              <a:t>;</a:t>
            </a:r>
          </a:p>
          <a:p>
            <a:pPr>
              <a:lnSpc>
                <a:spcPct val="90000"/>
              </a:lnSpc>
            </a:pPr>
            <a:r>
              <a:rPr lang="ru-RU" sz="4400" b="1" dirty="0" smtClean="0"/>
              <a:t> гликолиз</a:t>
            </a:r>
            <a:r>
              <a:rPr lang="kk-KZ" sz="4400" b="1" dirty="0" smtClean="0"/>
              <a:t> арқылы</a:t>
            </a:r>
            <a:r>
              <a:rPr lang="ru-RU" sz="4400" b="1" dirty="0" smtClean="0"/>
              <a:t>  хлоропласта</a:t>
            </a:r>
            <a:r>
              <a:rPr lang="kk-KZ" sz="4400" b="1" dirty="0" smtClean="0"/>
              <a:t>рда қор ретінде жиналған крахмал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триоз</a:t>
            </a:r>
            <a:r>
              <a:rPr lang="kk-KZ" sz="4400" b="1" dirty="0" smtClean="0"/>
              <a:t>аларға айналады</a:t>
            </a:r>
            <a:r>
              <a:rPr lang="ru-RU" sz="4400" b="1" dirty="0" smtClean="0"/>
              <a:t>,</a:t>
            </a:r>
            <a:r>
              <a:rPr lang="kk-KZ" sz="4400" b="1" dirty="0" smtClean="0"/>
              <a:t> олар хлоропластардан </a:t>
            </a:r>
            <a:r>
              <a:rPr lang="kk-KZ" sz="4400" b="1" dirty="0" smtClean="0">
                <a:solidFill>
                  <a:schemeClr val="bg1"/>
                </a:solidFill>
              </a:rPr>
              <a:t>клеткаға таралады.</a:t>
            </a:r>
            <a:endParaRPr lang="ru-RU" sz="4400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Гликолиз (грек,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glykys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тәтті,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lysis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еру) –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организмдеріндегі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ферменттердің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әсерінен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оттегсіз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ортада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көмірсулардың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негізінен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глюкозаның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ыдырау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Жануарлар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организміндегі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гликолиздің соңғы өнімі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сүт қышқылы.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Гликолиз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бөлінген қуат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(энергия)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организмнің тіршілігі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 пайдаланылады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Гликолиз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организмдегі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 ашу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процестерімен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1"/>
          <p:cNvSpPr>
            <a:spLocks noChangeArrowheads="1"/>
          </p:cNvSpPr>
          <p:nvPr/>
        </p:nvSpPr>
        <p:spPr bwMode="auto">
          <a:xfrm>
            <a:off x="395288" y="1196975"/>
            <a:ext cx="820896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Бақылау сұрақтары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1.А.Н.Бах, В.И.Палладин еңбектері.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2.Гликолиз процесінің химизмі.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3.Тыныс алу қарқындылығына әр түрлі факторлардың әсері.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4.Кребс циклінің өнімдері.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05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143000"/>
          </a:xfrm>
        </p:spPr>
        <p:txBody>
          <a:bodyPr>
            <a:norm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0952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857</Words>
  <Application>Microsoft Office PowerPoint</Application>
  <PresentationFormat>Экран (4:3)</PresentationFormat>
  <Paragraphs>126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Гликолиз</vt:lpstr>
      <vt:lpstr>Презентация PowerPoint</vt:lpstr>
      <vt:lpstr>Презентация PowerPoint</vt:lpstr>
      <vt:lpstr>Анаэробтық фаза (гликолиз) </vt:lpstr>
      <vt:lpstr>Гликолиз 3 сатыдан тұрады </vt:lpstr>
      <vt:lpstr>Фермент гексокиназа </vt:lpstr>
      <vt:lpstr>Фермент  фосфоглюкоизомераза  </vt:lpstr>
      <vt:lpstr>Глицеральдегидфосфат  НАД+-пен глицеральдегидфосфаттың дегидрогеназасы қатысуымен 1,3-дифосфоглицератқа дейін тотығады </vt:lpstr>
      <vt:lpstr>Фермент   фосфофруктозокиназа</vt:lpstr>
      <vt:lpstr>Фермент фруктозо-1,6-бифосфаттың альдолазасы</vt:lpstr>
      <vt:lpstr>Фермент фосфатизомераза</vt:lpstr>
      <vt:lpstr>2 сатысы. Бірінші субстраттық фосфорлану. </vt:lpstr>
      <vt:lpstr>Презентация PowerPoint</vt:lpstr>
      <vt:lpstr>Фермент фосфоглицераткиназа макроэргиялық  байланысы бар 1,3-дифосфоглицераттан  АДФ молекуласына  фосфат тобын тасымалдайды (реакция 7) —АТФ түзіледі:</vt:lpstr>
      <vt:lpstr>фосфоглицератмутаза  2-фосфоглицерат (8) түзеді</vt:lpstr>
      <vt:lpstr>Енолаза фосфоенолпируват (9) түзеді: </vt:lpstr>
      <vt:lpstr>АДФ-тің екінші субстраттық фосфорлануы – пируваттың енолдық формасы және АТФ түзіледі (10): </vt:lpstr>
      <vt:lpstr>Презентация PowerPoint</vt:lpstr>
      <vt:lpstr>Энергетикалық шығымы.  </vt:lpstr>
      <vt:lpstr>Презентация PowerPoint</vt:lpstr>
      <vt:lpstr>Гликолиздің функциялары.  </vt:lpstr>
      <vt:lpstr>Презентация PowerPoint</vt:lpstr>
      <vt:lpstr>Презентация PowerPoint</vt:lpstr>
      <vt:lpstr>Назарларыңызға рахмет!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30</cp:revision>
  <dcterms:created xsi:type="dcterms:W3CDTF">2017-11-22T16:16:37Z</dcterms:created>
  <dcterms:modified xsi:type="dcterms:W3CDTF">2022-11-07T13:59:10Z</dcterms:modified>
</cp:coreProperties>
</file>